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7" r:id="rId3"/>
    <p:sldId id="296" r:id="rId4"/>
    <p:sldId id="297" r:id="rId5"/>
    <p:sldId id="292" r:id="rId6"/>
    <p:sldId id="274" r:id="rId7"/>
    <p:sldId id="293" r:id="rId8"/>
    <p:sldId id="294" r:id="rId9"/>
    <p:sldId id="285" r:id="rId10"/>
    <p:sldId id="286" r:id="rId11"/>
    <p:sldId id="289" r:id="rId12"/>
    <p:sldId id="277" r:id="rId13"/>
    <p:sldId id="288" r:id="rId14"/>
    <p:sldId id="275" r:id="rId15"/>
    <p:sldId id="278" r:id="rId16"/>
    <p:sldId id="279" r:id="rId17"/>
    <p:sldId id="280" r:id="rId18"/>
    <p:sldId id="281" r:id="rId19"/>
    <p:sldId id="256" r:id="rId20"/>
    <p:sldId id="295" r:id="rId21"/>
    <p:sldId id="282" r:id="rId22"/>
    <p:sldId id="283" r:id="rId23"/>
    <p:sldId id="284" r:id="rId24"/>
    <p:sldId id="299" r:id="rId25"/>
    <p:sldId id="300" r:id="rId26"/>
    <p:sldId id="301" r:id="rId27"/>
    <p:sldId id="302" r:id="rId28"/>
    <p:sldId id="303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30" r:id="rId37"/>
    <p:sldId id="329" r:id="rId38"/>
    <p:sldId id="304" r:id="rId39"/>
    <p:sldId id="298" r:id="rId40"/>
    <p:sldId id="321" r:id="rId41"/>
    <p:sldId id="305" r:id="rId42"/>
    <p:sldId id="306" r:id="rId43"/>
    <p:sldId id="307" r:id="rId44"/>
    <p:sldId id="309" r:id="rId45"/>
    <p:sldId id="308" r:id="rId46"/>
    <p:sldId id="310" r:id="rId47"/>
    <p:sldId id="319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UWCZKF (Big5)" pitchFamily="2" charset="-120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UWCZKF (Big5)" pitchFamily="2" charset="-120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UWCZKF (Big5)" pitchFamily="2" charset="-120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UWCZKF (Big5)" pitchFamily="2" charset="-120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UWCZKF (Big5)" pitchFamily="2" charset="-120"/>
        <a:cs typeface="Arial" panose="020B0604020202020204" pitchFamily="34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UWCZKF (Big5)" pitchFamily="2" charset="-120"/>
        <a:cs typeface="Arial" panose="020B0604020202020204" pitchFamily="34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UWCZKF (Big5)" pitchFamily="2" charset="-120"/>
        <a:cs typeface="Arial" panose="020B0604020202020204" pitchFamily="34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UWCZKF (Big5)" pitchFamily="2" charset="-120"/>
        <a:cs typeface="Arial" panose="020B0604020202020204" pitchFamily="34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UWCZKF (Big5)" pitchFamily="2" charset="-120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C0C0C0"/>
    <a:srgbClr val="0000FF"/>
    <a:srgbClr val="0066FF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6412-F791-468F-8AB9-C7CA487BC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B48A4-3C6E-441E-8739-755BA60B8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6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60F7-1D27-4E24-A371-FEC15A6FE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3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A6A4-27AD-4BE4-92B7-7E1FDC09D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13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2F21-3C90-46BD-9361-AAB651F75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69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7072-A734-4944-BA2E-3E1C72654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6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872A-22B5-47E1-A2E6-7BEC7C8E2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0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B163-CDA8-4AC7-A6F8-B87B93CAD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98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437EC-E49A-4283-A14A-F5DF2F66C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19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0686-1E30-4C96-ACFA-B83DBD5F4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36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93F8-AA9A-4860-8701-9E4C14F73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4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E2291EC6-47B5-4E40-918E-A87916654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 anchor="ctr"/>
          <a:lstStyle/>
          <a:p>
            <a:pPr eaLnBrk="1" hangingPunct="1"/>
            <a:r>
              <a:rPr lang="zh-TW" altLang="en-US" sz="6600" smtClean="0">
                <a:ea typeface="UWCZKF (Big5)" pitchFamily="2" charset="-120"/>
              </a:rPr>
              <a:t>為著耶穌改變世界</a:t>
            </a:r>
            <a:br>
              <a:rPr lang="zh-TW" altLang="en-US" sz="6600" smtClean="0">
                <a:ea typeface="UWCZKF (Big5)" pitchFamily="2" charset="-120"/>
              </a:rPr>
            </a:br>
            <a:r>
              <a:rPr lang="zh-TW" altLang="en-US" sz="4000" smtClean="0">
                <a:ea typeface="UWCZKF (Big5)" pitchFamily="2" charset="-120"/>
              </a:rPr>
              <a:t/>
            </a:r>
            <a:br>
              <a:rPr lang="zh-TW" altLang="en-US" sz="4000" smtClean="0">
                <a:ea typeface="UWCZKF (Big5)" pitchFamily="2" charset="-120"/>
              </a:rPr>
            </a:br>
            <a:r>
              <a:rPr lang="zh-TW" altLang="en-US" sz="4800" smtClean="0">
                <a:ea typeface="UWCZKF (Big5)" pitchFamily="2" charset="-120"/>
              </a:rPr>
              <a:t>福音 </a:t>
            </a:r>
            <a:r>
              <a:rPr lang="en-US" altLang="zh-TW" sz="4800" smtClean="0">
                <a:ea typeface="UWCZKF (Big5)" pitchFamily="2" charset="-120"/>
              </a:rPr>
              <a:t>=</a:t>
            </a:r>
            <a:r>
              <a:rPr lang="zh-TW" altLang="en-US" sz="4800" smtClean="0">
                <a:ea typeface="UWCZKF (Big5)" pitchFamily="2" charset="-120"/>
              </a:rPr>
              <a:t> 扶貧</a:t>
            </a:r>
            <a:endParaRPr lang="en-US" altLang="zh-TW" sz="4800" smtClean="0">
              <a:ea typeface="UWCZKF (Big5)" pitchFamily="2" charset="-12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ea typeface="UWCZKF (Big5)" pitchFamily="2" charset="-120"/>
              </a:rPr>
              <a:t>曾陽生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/>
            <a:r>
              <a:rPr lang="zh-TW" altLang="zh-TW" smtClean="0">
                <a:latin typeface="UWCZKF (Big5)" pitchFamily="2" charset="-120"/>
                <a:ea typeface="UWCZKF (Big5)" pitchFamily="2" charset="-120"/>
              </a:rPr>
              <a:t>我《原本》了解的福音</a:t>
            </a:r>
            <a:endParaRPr lang="en-US" altLang="zh-TW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4267200"/>
            <a:ext cx="5105400" cy="198120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UWCZKF (Big5)" pitchFamily="2" charset="-120"/>
                <a:ea typeface="UWCZKF (Big5)" pitchFamily="2" charset="-120"/>
              </a:rPr>
              <a:t>被擄</a:t>
            </a:r>
            <a:r>
              <a:rPr lang="en-US" altLang="zh-TW" smtClean="0">
                <a:solidFill>
                  <a:schemeClr val="bg2"/>
                </a:solidFill>
                <a:latin typeface="UWCZKF (Big5)" pitchFamily="2" charset="-120"/>
                <a:ea typeface="UWCZKF (Big5)" pitchFamily="2" charset="-120"/>
              </a:rPr>
              <a:t>﹝</a:t>
            </a:r>
            <a:r>
              <a:rPr lang="zh-TW" altLang="en-US" smtClean="0">
                <a:solidFill>
                  <a:schemeClr val="bg2"/>
                </a:solidFill>
                <a:latin typeface="UWCZKF (Big5)" pitchFamily="2" charset="-120"/>
                <a:ea typeface="UWCZKF (Big5)" pitchFamily="2" charset="-120"/>
              </a:rPr>
              <a:t>負重擔</a:t>
            </a:r>
            <a:r>
              <a:rPr lang="en-US" altLang="zh-TW" smtClean="0">
                <a:solidFill>
                  <a:schemeClr val="bg2"/>
                </a:solidFill>
                <a:latin typeface="UWCZKF (Big5)" pitchFamily="2" charset="-120"/>
                <a:ea typeface="UWCZKF (Big5)" pitchFamily="2" charset="-120"/>
              </a:rPr>
              <a:t>﹞</a:t>
            </a:r>
            <a:r>
              <a:rPr lang="zh-CN" altLang="en-US" smtClean="0">
                <a:latin typeface="UWCZKF (Big5)" pitchFamily="2" charset="-120"/>
                <a:ea typeface="UWCZKF (Big5)" pitchFamily="2" charset="-120"/>
              </a:rPr>
              <a:t>的得釋放</a:t>
            </a:r>
          </a:p>
          <a:p>
            <a:pPr eaLnBrk="1" hangingPunct="1"/>
            <a:r>
              <a:rPr lang="zh-CN" altLang="en-US" smtClean="0">
                <a:latin typeface="UWCZKF (Big5)" pitchFamily="2" charset="-120"/>
                <a:ea typeface="UWCZKF (Big5)" pitchFamily="2" charset="-120"/>
              </a:rPr>
              <a:t>瞎眼的得看見</a:t>
            </a:r>
          </a:p>
          <a:p>
            <a:pPr eaLnBrk="1" hangingPunct="1"/>
            <a:r>
              <a:rPr lang="zh-CN" altLang="en-US" smtClean="0">
                <a:latin typeface="UWCZKF (Big5)" pitchFamily="2" charset="-120"/>
                <a:ea typeface="UWCZKF (Big5)" pitchFamily="2" charset="-120"/>
              </a:rPr>
              <a:t>受壓制的得自由</a:t>
            </a:r>
            <a:endParaRPr lang="zh-TW" altLang="en-US" smtClean="0">
              <a:latin typeface="UWCZKF (Big5)" pitchFamily="2" charset="-120"/>
              <a:ea typeface="UWCZKF (Big5)" pitchFamily="2" charset="-120"/>
            </a:endParaRPr>
          </a:p>
        </p:txBody>
      </p:sp>
      <p:pic>
        <p:nvPicPr>
          <p:cNvPr id="11268" name="Picture 4" descr="crucifix_clipart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606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14800" y="2209800"/>
            <a:ext cx="9159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800">
                <a:ea typeface="UWCZXF (Big5)" pitchFamily="2" charset="-120"/>
              </a:rPr>
              <a:t>復活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553200" y="2209800"/>
            <a:ext cx="9159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800">
                <a:ea typeface="UWCZXF (Big5)" pitchFamily="2" charset="-120"/>
              </a:rPr>
              <a:t>得救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5257800" y="26670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50000">
                <a:srgbClr val="800080">
                  <a:gamma/>
                  <a:shade val="46275"/>
                  <a:invGamma/>
                  <a:alpha val="49001"/>
                </a:srgbClr>
              </a:gs>
              <a:gs pos="100000">
                <a:srgbClr val="80008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85800" y="46482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UWCZKF (Big5)" pitchFamily="2" charset="-120"/>
              </a:rPr>
              <a:t>賽</a:t>
            </a:r>
            <a:r>
              <a:rPr lang="en-US" altLang="zh-TW">
                <a:latin typeface="Times New Roman" panose="02020603050405020304" pitchFamily="18" charset="0"/>
              </a:rPr>
              <a:t>61:1</a:t>
            </a:r>
            <a:r>
              <a:rPr lang="en-US" altLang="zh-TW">
                <a:latin typeface="UWCZKF (Big5)" pitchFamily="2" charset="-120"/>
              </a:rPr>
              <a:t> </a:t>
            </a:r>
            <a:endParaRPr lang="zh-TW" altLang="en-US">
              <a:latin typeface="UWCZKF (Big5)" pitchFamily="2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UWCZKF (Big5)" pitchFamily="2" charset="-120"/>
              </a:rPr>
              <a:t>路</a:t>
            </a:r>
            <a:r>
              <a:rPr lang="en-US" altLang="zh-TW">
                <a:latin typeface="Times New Roman" panose="02020603050405020304" pitchFamily="18" charset="0"/>
              </a:rPr>
              <a:t>4:18</a:t>
            </a:r>
            <a:r>
              <a:rPr lang="en-US" altLang="zh-TW">
                <a:latin typeface="UWCZKF (Big5)" pitchFamily="2" charset="-120"/>
              </a:rPr>
              <a:t> </a:t>
            </a:r>
            <a:endParaRPr lang="zh-TW" altLang="en-US">
              <a:latin typeface="UWCZKF (Big5)" pitchFamily="2" charset="-120"/>
            </a:endParaRP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2209800" y="4953000"/>
            <a:ext cx="8382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50000">
                <a:srgbClr val="3366FF">
                  <a:gamma/>
                  <a:shade val="46275"/>
                  <a:invGamma/>
                  <a:alpha val="50999"/>
                </a:srgbClr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2819400" y="26670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50000">
                <a:srgbClr val="800080">
                  <a:gamma/>
                  <a:shade val="46275"/>
                  <a:invGamma/>
                  <a:alpha val="49001"/>
                </a:srgbClr>
              </a:gs>
              <a:gs pos="100000">
                <a:srgbClr val="80008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9" grpId="0"/>
      <p:bldP spid="67590" grpId="0"/>
      <p:bldP spid="675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when-helping-hurts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228600"/>
            <a:ext cx="42735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solidFill>
                  <a:schemeClr val="tx1"/>
                </a:solidFill>
                <a:ea typeface="UWCZKF (Big5)" pitchFamily="2" charset="-120"/>
              </a:rPr>
              <a:t>人</a:t>
            </a:r>
            <a:r>
              <a:rPr lang="zh-TW" altLang="zh-TW" sz="4800" smtClean="0">
                <a:latin typeface="UWCZKF (Big5)" pitchFamily="2" charset="-120"/>
                <a:ea typeface="UWCZKF (Big5)" pitchFamily="2" charset="-120"/>
              </a:rPr>
              <a:t>為什麼需要福音？</a:t>
            </a:r>
            <a:endParaRPr lang="zh-TW" altLang="en-US" sz="4800" smtClean="0">
              <a:latin typeface="UWCZKF (Big5)" pitchFamily="2" charset="-120"/>
              <a:ea typeface="UWCZKF (Big5)" pitchFamily="2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solidFill>
                  <a:schemeClr val="tx1"/>
                </a:solidFill>
                <a:ea typeface="UWCZKF (Big5)" pitchFamily="2" charset="-120"/>
              </a:rPr>
              <a:t>人</a:t>
            </a:r>
            <a:r>
              <a:rPr lang="zh-TW" altLang="zh-TW" sz="4800" smtClean="0">
                <a:latin typeface="UWCZKF (Big5)" pitchFamily="2" charset="-120"/>
                <a:ea typeface="UWCZKF (Big5)" pitchFamily="2" charset="-120"/>
              </a:rPr>
              <a:t>為什麼需要福音？</a:t>
            </a:r>
            <a:endParaRPr lang="zh-TW" altLang="en-US" sz="48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2672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創世紀 3:9-11</a:t>
            </a:r>
            <a:r>
              <a:rPr lang="en-US" altLang="en-US" sz="2200" smtClean="0">
                <a:ea typeface="UWCZKF (Big5)" pitchFamily="2" charset="-120"/>
              </a:rPr>
              <a:t> </a:t>
            </a:r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耶和華　神呼喚那人 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，</a:t>
            </a:r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 對他說 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：「</a:t>
            </a:r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 你在那裡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？」</a:t>
            </a:r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他說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：「我在園中聽見你的聲們音，我就害怕；因為我赤身露體，我便藏了。」耶和華說：「誰告訴你赤身露體呢？</a:t>
            </a:r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莫非你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吃</a:t>
            </a:r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了我吩咐你不可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吃</a:t>
            </a:r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的那樹上的果子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嗎？」</a:t>
            </a:r>
            <a:endParaRPr lang="en-US" altLang="en-US" sz="22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057400"/>
            <a:ext cx="3505200" cy="16764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創世紀 3:12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　那人說：「你所賜給我與我同居的女人，她把那樹上的果子給我，我就吃了。」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267200" y="324961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人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62400" y="13716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上帝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rot="-5400000">
            <a:off x="4102894" y="25265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7200000">
            <a:off x="4114800" y="2438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334000" y="2057400"/>
            <a:ext cx="3352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UWCZKF (Big5)" pitchFamily="2" charset="-120"/>
              </a:rPr>
              <a:t>創世紀 3:23-24</a:t>
            </a:r>
            <a:r>
              <a:rPr lang="zh-TW" altLang="en-US" sz="2200">
                <a:latin typeface="UWCZKF (Big5)" pitchFamily="2" charset="-120"/>
              </a:rPr>
              <a:t>　耶和華　神便打發他出伊甸園去，耕種他所自出之土。於是把他趕出去了</a:t>
            </a:r>
            <a:r>
              <a:rPr lang="en-US" altLang="en-US" sz="2200"/>
              <a:t>…</a:t>
            </a:r>
            <a:endParaRPr lang="en-US" altLang="en-US" sz="2200">
              <a:latin typeface="UWCZKF (Big5)" pitchFamily="2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4800" smtClean="0">
                <a:latin typeface="UWCZKF (Big5)" pitchFamily="2" charset="-120"/>
                <a:ea typeface="UWCZKF (Big5)" pitchFamily="2" charset="-120"/>
              </a:rPr>
              <a:t>我們為什麼需要福音？</a:t>
            </a:r>
            <a:endParaRPr lang="zh-TW" altLang="en-US" sz="48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15363" name="Rectangle 2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5364" name="Rectangle 2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352800" y="5943600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1600">
                <a:latin typeface="UWCZKF (Big5)" pitchFamily="2" charset="-120"/>
                <a:cs typeface="Times New Roman" panose="02020603050405020304" pitchFamily="18" charset="0"/>
              </a:rPr>
              <a:t>改自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《</a:t>
            </a:r>
            <a:r>
              <a:rPr lang="zh-TW" altLang="en-US" sz="1600"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Walking with the Poor:  Principles and Practices of Transformational Development</a:t>
            </a:r>
            <a:r>
              <a:rPr lang="zh-TW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by Bryant L. Myers, 1999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》</a:t>
            </a:r>
            <a:endParaRPr lang="zh-TW" altLang="en-US" sz="1600">
              <a:latin typeface="UWCZKF (Big5)" pitchFamily="2" charset="-120"/>
              <a:cs typeface="Times New Roman" panose="02020603050405020304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267200" y="324961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人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962400" y="13716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上帝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781800" y="2590800"/>
            <a:ext cx="838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受造界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038600" y="51054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自己</a:t>
            </a:r>
          </a:p>
        </p:txBody>
      </p:sp>
      <p:sp>
        <p:nvSpPr>
          <p:cNvPr id="15370" name="AutoShape 12"/>
          <p:cNvSpPr>
            <a:spLocks noChangeArrowheads="1"/>
          </p:cNvSpPr>
          <p:nvPr/>
        </p:nvSpPr>
        <p:spPr bwMode="auto">
          <a:xfrm>
            <a:off x="50292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5371" name="AutoShape 13"/>
          <p:cNvSpPr>
            <a:spLocks noChangeArrowheads="1"/>
          </p:cNvSpPr>
          <p:nvPr/>
        </p:nvSpPr>
        <p:spPr bwMode="auto">
          <a:xfrm rot="10800000">
            <a:off x="25146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5372" name="AutoShape 14"/>
          <p:cNvSpPr>
            <a:spLocks noChangeArrowheads="1"/>
          </p:cNvSpPr>
          <p:nvPr/>
        </p:nvSpPr>
        <p:spPr bwMode="auto">
          <a:xfrm rot="5400000">
            <a:off x="4102894" y="43553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5373" name="AutoShape 15"/>
          <p:cNvSpPr>
            <a:spLocks noChangeArrowheads="1"/>
          </p:cNvSpPr>
          <p:nvPr/>
        </p:nvSpPr>
        <p:spPr bwMode="auto">
          <a:xfrm rot="-5400000">
            <a:off x="4102894" y="25265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5374" name="AutoShape 16"/>
          <p:cNvSpPr>
            <a:spLocks noChangeArrowheads="1"/>
          </p:cNvSpPr>
          <p:nvPr/>
        </p:nvSpPr>
        <p:spPr bwMode="auto">
          <a:xfrm>
            <a:off x="2971800" y="3200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5375" name="AutoShape 17"/>
          <p:cNvSpPr>
            <a:spLocks noChangeArrowheads="1"/>
          </p:cNvSpPr>
          <p:nvPr/>
        </p:nvSpPr>
        <p:spPr bwMode="auto">
          <a:xfrm rot="5400000">
            <a:off x="4191000" y="3962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5376" name="AutoShape 18"/>
          <p:cNvSpPr>
            <a:spLocks noChangeArrowheads="1"/>
          </p:cNvSpPr>
          <p:nvPr/>
        </p:nvSpPr>
        <p:spPr bwMode="auto">
          <a:xfrm rot="7200000">
            <a:off x="4114800" y="2438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5377" name="AutoShape 19"/>
          <p:cNvSpPr>
            <a:spLocks noChangeArrowheads="1"/>
          </p:cNvSpPr>
          <p:nvPr/>
        </p:nvSpPr>
        <p:spPr bwMode="auto">
          <a:xfrm rot="3600000">
            <a:off x="5029200" y="3200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5378" name="Text Box 24"/>
          <p:cNvSpPr txBox="1">
            <a:spLocks noChangeArrowheads="1"/>
          </p:cNvSpPr>
          <p:nvPr/>
        </p:nvSpPr>
        <p:spPr bwMode="auto">
          <a:xfrm>
            <a:off x="914400" y="2667000"/>
            <a:ext cx="1657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4400"/>
              <a:t>其</a:t>
            </a:r>
            <a:r>
              <a:rPr lang="zh-TW" altLang="en-US" sz="800"/>
              <a:t>　</a:t>
            </a:r>
            <a:r>
              <a:rPr lang="zh-TW" altLang="en-US" sz="4400"/>
              <a:t>他</a:t>
            </a:r>
            <a:r>
              <a:rPr lang="zh-TW" altLang="en-US" sz="800"/>
              <a:t>　</a:t>
            </a:r>
            <a:r>
              <a:rPr lang="zh-TW" altLang="en-US" sz="4400"/>
              <a:t>人社</a:t>
            </a:r>
            <a:r>
              <a:rPr lang="zh-TW" altLang="en-US" sz="800"/>
              <a:t>　</a:t>
            </a:r>
            <a:r>
              <a:rPr lang="zh-TW" altLang="en-US" sz="4400"/>
              <a:t>會</a:t>
            </a:r>
            <a:endParaRPr lang="en-US" altLang="zh-TW"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4800" smtClean="0">
                <a:latin typeface="UWCZKF (Big5)" pitchFamily="2" charset="-120"/>
                <a:ea typeface="UWCZKF (Big5)" pitchFamily="2" charset="-120"/>
              </a:rPr>
              <a:t>我們為什麼需要福音？</a:t>
            </a:r>
            <a:endParaRPr lang="zh-TW" altLang="en-US" sz="48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1905000"/>
            <a:ext cx="5410200" cy="1219200"/>
          </a:xfrm>
        </p:spPr>
        <p:txBody>
          <a:bodyPr/>
          <a:lstStyle/>
          <a:p>
            <a:pPr marL="233363" indent="-233363" eaLnBrk="1" hangingPunct="1"/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創世紀 3:12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　那人說：「你所賜給我與我同居的女人，她把那樹上的果子給我，我就吃了。」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4495800"/>
            <a:ext cx="5638800" cy="1143000"/>
          </a:xfrm>
        </p:spPr>
        <p:txBody>
          <a:bodyPr/>
          <a:lstStyle/>
          <a:p>
            <a:pPr marL="233363" indent="-233363" eaLnBrk="1" hangingPunct="1"/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創世紀 3:7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　他們二人的眼睛就明亮了，才知道自己是赤身露體，便拿無花果樹的葉子，為自己編作裙子。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267200" y="324961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人</a:t>
            </a:r>
          </a:p>
        </p:txBody>
      </p:sp>
      <p:sp>
        <p:nvSpPr>
          <p:cNvPr id="16390" name="AutoShape 12"/>
          <p:cNvSpPr>
            <a:spLocks noChangeArrowheads="1"/>
          </p:cNvSpPr>
          <p:nvPr/>
        </p:nvSpPr>
        <p:spPr bwMode="auto">
          <a:xfrm rot="10800000">
            <a:off x="25146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6391" name="AutoShape 15"/>
          <p:cNvSpPr>
            <a:spLocks noChangeArrowheads="1"/>
          </p:cNvSpPr>
          <p:nvPr/>
        </p:nvSpPr>
        <p:spPr bwMode="auto">
          <a:xfrm>
            <a:off x="2971800" y="3200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6392" name="Text Box 20"/>
          <p:cNvSpPr txBox="1">
            <a:spLocks noChangeArrowheads="1"/>
          </p:cNvSpPr>
          <p:nvPr/>
        </p:nvSpPr>
        <p:spPr bwMode="auto">
          <a:xfrm>
            <a:off x="914400" y="2667000"/>
            <a:ext cx="1657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4400"/>
              <a:t>其</a:t>
            </a:r>
            <a:r>
              <a:rPr lang="zh-TW" altLang="en-US" sz="800"/>
              <a:t>　</a:t>
            </a:r>
            <a:r>
              <a:rPr lang="zh-TW" altLang="en-US" sz="4400"/>
              <a:t>他</a:t>
            </a:r>
            <a:r>
              <a:rPr lang="zh-TW" altLang="en-US" sz="800"/>
              <a:t>　</a:t>
            </a:r>
            <a:r>
              <a:rPr lang="zh-TW" altLang="en-US" sz="4400"/>
              <a:t>人社</a:t>
            </a:r>
            <a:r>
              <a:rPr lang="zh-TW" altLang="en-US" sz="800"/>
              <a:t>　</a:t>
            </a:r>
            <a:r>
              <a:rPr lang="zh-TW" altLang="en-US" sz="4400"/>
              <a:t>會</a:t>
            </a:r>
            <a:endParaRPr lang="en-US" altLang="zh-TW"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4800" smtClean="0">
                <a:latin typeface="UWCZKF (Big5)" pitchFamily="2" charset="-120"/>
                <a:ea typeface="UWCZKF (Big5)" pitchFamily="2" charset="-120"/>
              </a:rPr>
              <a:t>我們為什麼需要福音？</a:t>
            </a:r>
            <a:endParaRPr lang="zh-TW" altLang="en-US" sz="48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343400"/>
            <a:ext cx="57912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</a:extLst>
        </p:spPr>
        <p:txBody>
          <a:bodyPr/>
          <a:lstStyle/>
          <a:p>
            <a:pPr marL="233363" indent="-233363" eaLnBrk="1" hangingPunct="1"/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羅馬書 8:19-22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　受造之物切望等候　神的眾子顯出來。因為受造之物服在虛空之下，不是自己願意，乃是因那叫他如此的。但受造之物仍然指望脫離敗壞的轄制，得享　神兒女自由的榮耀。我們知道一切受造之物一同歎息，勞苦，直到如今。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600200"/>
            <a:ext cx="5562600" cy="1447800"/>
          </a:xfrm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</a:extLst>
        </p:spPr>
        <p:txBody>
          <a:bodyPr/>
          <a:lstStyle/>
          <a:p>
            <a:pPr marL="233363" indent="-233363" eaLnBrk="1" hangingPunct="1"/>
            <a:r>
              <a:rPr lang="en-US" altLang="en-US" sz="2200" smtClean="0">
                <a:latin typeface="UWCZKF (Big5)" pitchFamily="2" charset="-120"/>
                <a:ea typeface="UWCZKF (Big5)" pitchFamily="2" charset="-120"/>
              </a:rPr>
              <a:t>創世紀</a:t>
            </a:r>
            <a:r>
              <a:rPr lang="en-US" altLang="zh-TW" sz="2200" smtClean="0">
                <a:latin typeface="UWCZKF (Big5)" pitchFamily="2" charset="-120"/>
                <a:ea typeface="UWCZKF (Big5)" pitchFamily="2" charset="-120"/>
              </a:rPr>
              <a:t> 3:17-19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　</a:t>
            </a:r>
            <a:r>
              <a:rPr lang="en-US" altLang="en-US" sz="2200" smtClean="0">
                <a:ea typeface="UWCZKF (Big5)" pitchFamily="2" charset="-120"/>
              </a:rPr>
              <a:t>…</a:t>
            </a: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地必為你的緣故受咒詛；你必終身勞苦，纔能從地裡得喫的。地必給你長出荊棘和蒺藜來，你也要喫田間的菜蔬。你必汗流滿面纔得糊口</a:t>
            </a:r>
            <a:r>
              <a:rPr lang="en-US" altLang="en-US" sz="2200" smtClean="0">
                <a:ea typeface="UWCZKF (Big5)" pitchFamily="2" charset="-120"/>
              </a:rPr>
              <a:t>…</a:t>
            </a:r>
            <a:endParaRPr lang="zh-TW" altLang="en-US" sz="22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267200" y="324961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人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781800" y="2590800"/>
            <a:ext cx="838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受造界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50292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7416" name="AutoShape 15"/>
          <p:cNvSpPr>
            <a:spLocks noChangeArrowheads="1"/>
          </p:cNvSpPr>
          <p:nvPr/>
        </p:nvSpPr>
        <p:spPr bwMode="auto">
          <a:xfrm>
            <a:off x="2971800" y="3200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7417" name="AutoShape 18"/>
          <p:cNvSpPr>
            <a:spLocks noChangeArrowheads="1"/>
          </p:cNvSpPr>
          <p:nvPr/>
        </p:nvSpPr>
        <p:spPr bwMode="auto">
          <a:xfrm rot="3600000">
            <a:off x="5029200" y="3200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4800" smtClean="0">
                <a:latin typeface="UWCZKF (Big5)" pitchFamily="2" charset="-120"/>
                <a:ea typeface="UWCZKF (Big5)" pitchFamily="2" charset="-120"/>
              </a:rPr>
              <a:t>我們為什麼需要福音？</a:t>
            </a:r>
            <a:endParaRPr lang="zh-TW" altLang="en-US" sz="48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514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UWCZKF (Big5)" pitchFamily="2" charset="-120"/>
                <a:ea typeface="UWCZKF (Big5)" pitchFamily="2" charset="-120"/>
              </a:rPr>
              <a:t>創世紀 3:7</a:t>
            </a:r>
            <a:r>
              <a:rPr lang="zh-TW" altLang="en-US" sz="2000" smtClean="0">
                <a:latin typeface="UWCZKF (Big5)" pitchFamily="2" charset="-120"/>
                <a:ea typeface="UWCZKF (Big5)" pitchFamily="2" charset="-120"/>
              </a:rPr>
              <a:t>　他們二人的眼睛就明亮了，才知道自己是赤身露體，便拿無花果樹的葉子，為自己編作裙子。</a:t>
            </a:r>
            <a:endParaRPr lang="en-US" altLang="en-US" sz="20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00200"/>
            <a:ext cx="7467600" cy="7620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UWCZKF (Big5)" pitchFamily="2" charset="-120"/>
                <a:ea typeface="UWCZKF (Big5)" pitchFamily="2" charset="-120"/>
              </a:rPr>
              <a:t>創世紀 3:6</a:t>
            </a:r>
            <a:r>
              <a:rPr lang="zh-TW" altLang="en-US" sz="2000" smtClean="0">
                <a:latin typeface="UWCZKF (Big5)" pitchFamily="2" charset="-120"/>
                <a:ea typeface="UWCZKF (Big5)" pitchFamily="2" charset="-120"/>
              </a:rPr>
              <a:t>　於是女人見那棵樹的果子</a:t>
            </a:r>
            <a:r>
              <a:rPr lang="en-US" altLang="en-US" sz="2000" smtClean="0">
                <a:ea typeface="UWCZKF (Big5)" pitchFamily="2" charset="-120"/>
              </a:rPr>
              <a:t>…</a:t>
            </a:r>
            <a:r>
              <a:rPr lang="en-US" altLang="en-US" sz="2000" smtClean="0">
                <a:latin typeface="UWCZKF (Big5)" pitchFamily="2" charset="-120"/>
                <a:ea typeface="UWCZKF (Big5)" pitchFamily="2" charset="-120"/>
              </a:rPr>
              <a:t>能使人有智慧、就摘下果子來</a:t>
            </a:r>
            <a:r>
              <a:rPr lang="zh-TW" altLang="en-US" sz="2000" smtClean="0">
                <a:latin typeface="UWCZKF (Big5)" pitchFamily="2" charset="-120"/>
                <a:ea typeface="UWCZKF (Big5)" pitchFamily="2" charset="-120"/>
              </a:rPr>
              <a:t>吃</a:t>
            </a:r>
            <a:r>
              <a:rPr lang="en-US" altLang="en-US" sz="2000" smtClean="0">
                <a:latin typeface="UWCZKF (Big5)" pitchFamily="2" charset="-120"/>
                <a:ea typeface="UWCZKF (Big5)" pitchFamily="2" charset="-120"/>
              </a:rPr>
              <a:t>了 </a:t>
            </a:r>
            <a:r>
              <a:rPr lang="en-US" altLang="en-US" sz="2000" smtClean="0">
                <a:ea typeface="UWCZKF (Big5)" pitchFamily="2" charset="-120"/>
              </a:rPr>
              <a:t>…</a:t>
            </a:r>
            <a:endParaRPr lang="en-US" altLang="en-US" sz="20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267200" y="324961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人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038600" y="51054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自己</a:t>
            </a:r>
          </a:p>
        </p:txBody>
      </p:sp>
      <p:sp>
        <p:nvSpPr>
          <p:cNvPr id="18439" name="AutoShape 13"/>
          <p:cNvSpPr>
            <a:spLocks noChangeArrowheads="1"/>
          </p:cNvSpPr>
          <p:nvPr/>
        </p:nvSpPr>
        <p:spPr bwMode="auto">
          <a:xfrm rot="5400000">
            <a:off x="4102894" y="43553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8440" name="AutoShape 16"/>
          <p:cNvSpPr>
            <a:spLocks noChangeArrowheads="1"/>
          </p:cNvSpPr>
          <p:nvPr/>
        </p:nvSpPr>
        <p:spPr bwMode="auto">
          <a:xfrm rot="5400000">
            <a:off x="4191000" y="3962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4800" smtClean="0">
                <a:latin typeface="UWCZKF (Big5)" pitchFamily="2" charset="-120"/>
                <a:ea typeface="UWCZKF (Big5)" pitchFamily="2" charset="-120"/>
              </a:rPr>
              <a:t>福音</a:t>
            </a:r>
            <a:r>
              <a:rPr lang="zh-TW" altLang="en-US" sz="4800" smtClean="0">
                <a:latin typeface="UWCZKF (Big5)" pitchFamily="2" charset="-120"/>
                <a:ea typeface="UWCZKF (Big5)" pitchFamily="2" charset="-120"/>
              </a:rPr>
              <a:t>是關係的修復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352800" y="5943600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1600">
                <a:latin typeface="UWCZKF (Big5)" pitchFamily="2" charset="-120"/>
                <a:cs typeface="Times New Roman" panose="02020603050405020304" pitchFamily="18" charset="0"/>
              </a:rPr>
              <a:t>改自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《</a:t>
            </a:r>
            <a:r>
              <a:rPr lang="zh-TW" altLang="en-US" sz="1600"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Walking with the Poor:  Principles and Practices of Transformational Development</a:t>
            </a:r>
            <a:r>
              <a:rPr lang="zh-TW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by Bryant L. Myers, 1999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》</a:t>
            </a:r>
            <a:endParaRPr lang="zh-TW" altLang="en-US" sz="1600">
              <a:latin typeface="UWCZKF (Big5)" pitchFamily="2" charset="-120"/>
              <a:cs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267200" y="324961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人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62400" y="13716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上帝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781800" y="2590800"/>
            <a:ext cx="838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受造界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4038600" y="51054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自己</a:t>
            </a:r>
          </a:p>
        </p:txBody>
      </p:sp>
      <p:sp>
        <p:nvSpPr>
          <p:cNvPr id="19466" name="AutoShape 11"/>
          <p:cNvSpPr>
            <a:spLocks noChangeArrowheads="1"/>
          </p:cNvSpPr>
          <p:nvPr/>
        </p:nvSpPr>
        <p:spPr bwMode="auto">
          <a:xfrm>
            <a:off x="50292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9467" name="AutoShape 12"/>
          <p:cNvSpPr>
            <a:spLocks noChangeArrowheads="1"/>
          </p:cNvSpPr>
          <p:nvPr/>
        </p:nvSpPr>
        <p:spPr bwMode="auto">
          <a:xfrm rot="10800000">
            <a:off x="25146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9468" name="AutoShape 13"/>
          <p:cNvSpPr>
            <a:spLocks noChangeArrowheads="1"/>
          </p:cNvSpPr>
          <p:nvPr/>
        </p:nvSpPr>
        <p:spPr bwMode="auto">
          <a:xfrm rot="5400000">
            <a:off x="4102894" y="43553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9469" name="AutoShape 14"/>
          <p:cNvSpPr>
            <a:spLocks noChangeArrowheads="1"/>
          </p:cNvSpPr>
          <p:nvPr/>
        </p:nvSpPr>
        <p:spPr bwMode="auto">
          <a:xfrm rot="-5400000">
            <a:off x="4102894" y="25265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2971800" y="3200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 rot="5400000">
            <a:off x="4191000" y="3962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 rot="7200000">
            <a:off x="4114800" y="2438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 rot="3600000">
            <a:off x="5029200" y="3200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914400" y="2667000"/>
            <a:ext cx="1657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4400"/>
              <a:t>其</a:t>
            </a:r>
            <a:r>
              <a:rPr lang="zh-TW" altLang="en-US" sz="800"/>
              <a:t>　</a:t>
            </a:r>
            <a:r>
              <a:rPr lang="zh-TW" altLang="en-US" sz="4400"/>
              <a:t>他</a:t>
            </a:r>
            <a:r>
              <a:rPr lang="zh-TW" altLang="en-US" sz="800"/>
              <a:t>　</a:t>
            </a:r>
            <a:r>
              <a:rPr lang="zh-TW" altLang="en-US" sz="4400"/>
              <a:t>人社</a:t>
            </a:r>
            <a:r>
              <a:rPr lang="zh-TW" altLang="en-US" sz="800"/>
              <a:t>　</a:t>
            </a:r>
            <a:r>
              <a:rPr lang="zh-TW" altLang="en-US" sz="4400"/>
              <a:t>會</a:t>
            </a:r>
            <a:endParaRPr lang="en-US" altLang="zh-TW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 animBg="1"/>
      <p:bldP spid="62480" grpId="0" animBg="1"/>
      <p:bldP spid="62481" grpId="0" animBg="1"/>
      <p:bldP spid="624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5"/>
          <p:cNvSpPr>
            <a:spLocks noChangeShapeType="1"/>
          </p:cNvSpPr>
          <p:nvPr/>
        </p:nvSpPr>
        <p:spPr bwMode="auto">
          <a:xfrm flipH="1" flipV="1">
            <a:off x="4343400" y="4191000"/>
            <a:ext cx="177800" cy="160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1905000" y="2986088"/>
            <a:ext cx="1692275" cy="817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1160463" y="4270375"/>
            <a:ext cx="5413375" cy="4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 flipH="1" flipV="1">
            <a:off x="4495800" y="4038600"/>
            <a:ext cx="2114550" cy="547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3200400" y="2681288"/>
            <a:ext cx="62230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V="1">
            <a:off x="3581400" y="4205288"/>
            <a:ext cx="449263" cy="1843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H="1">
            <a:off x="4137025" y="2414588"/>
            <a:ext cx="573088" cy="1160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304800" y="3824288"/>
            <a:ext cx="858838" cy="8556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資源分配不均</a:t>
            </a:r>
            <a:endParaRPr lang="zh-TW" altLang="en-US" sz="1700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2481263" y="1828800"/>
            <a:ext cx="1306512" cy="8556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自然環境：氣候、地理</a:t>
            </a:r>
            <a:endParaRPr lang="zh-TW" altLang="en-US" sz="1700"/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4343400" y="1843088"/>
            <a:ext cx="746125" cy="5715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貪心</a:t>
            </a:r>
            <a:endParaRPr lang="zh-TW" altLang="en-US" sz="1700"/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6553200" y="4433888"/>
            <a:ext cx="931863" cy="76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缺乏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上進心</a:t>
            </a:r>
            <a:endParaRPr lang="zh-TW" altLang="en-US" sz="1700"/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623888" y="5534025"/>
            <a:ext cx="108585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人口過剩</a:t>
            </a:r>
            <a:endParaRPr lang="zh-TW" altLang="en-US" sz="1700"/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3048000" y="6034088"/>
            <a:ext cx="104457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latin typeface="UWCZKF (Big5)" pitchFamily="2" charset="-120"/>
              </a:rPr>
              <a:t>理財不當</a:t>
            </a:r>
            <a:endParaRPr lang="zh-TW" altLang="en-US" sz="1600"/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5989638" y="1890713"/>
            <a:ext cx="1096962" cy="79851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政</a:t>
            </a:r>
            <a:r>
              <a:rPr lang="zh-TW" altLang="en-US" sz="1800"/>
              <a:t>府</a:t>
            </a:r>
            <a:r>
              <a:rPr lang="zh-TW" altLang="en-US" sz="1700">
                <a:latin typeface="UWCZKF (Big5)" pitchFamily="2" charset="-120"/>
              </a:rPr>
              <a:t>不公、無能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776288" y="2409825"/>
            <a:ext cx="1119187" cy="8556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戰爭、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社會動盪</a:t>
            </a:r>
            <a:endParaRPr lang="zh-TW" altLang="en-US" sz="1700"/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4216400" y="5834063"/>
            <a:ext cx="1120775" cy="571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環境破壞</a:t>
            </a:r>
            <a:endParaRPr lang="zh-TW" altLang="en-US" sz="1700"/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6567488" y="3262313"/>
            <a:ext cx="1119187" cy="5715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天災人禍</a:t>
            </a:r>
            <a:endParaRPr lang="zh-TW" altLang="en-US" sz="1700"/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>
            <a:off x="3589338" y="3556000"/>
            <a:ext cx="933450" cy="665163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latin typeface="UWCZKF (Big5)" pitchFamily="2" charset="-120"/>
              </a:rPr>
              <a:t>貧困</a:t>
            </a:r>
            <a:endParaRPr lang="zh-TW" altLang="en-US" sz="2400"/>
          </a:p>
        </p:txBody>
      </p:sp>
      <p:sp>
        <p:nvSpPr>
          <p:cNvPr id="20500" name="Line 23"/>
          <p:cNvSpPr>
            <a:spLocks noChangeShapeType="1"/>
          </p:cNvSpPr>
          <p:nvPr/>
        </p:nvSpPr>
        <p:spPr bwMode="auto">
          <a:xfrm flipV="1">
            <a:off x="1349375" y="4203700"/>
            <a:ext cx="2252663" cy="134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 flipV="1">
            <a:off x="1146175" y="3900488"/>
            <a:ext cx="2441575" cy="352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5"/>
          <p:cNvSpPr>
            <a:spLocks noChangeShapeType="1"/>
          </p:cNvSpPr>
          <p:nvPr/>
        </p:nvSpPr>
        <p:spPr bwMode="auto">
          <a:xfrm flipH="1">
            <a:off x="4535488" y="2698750"/>
            <a:ext cx="185420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6"/>
          <p:cNvSpPr>
            <a:spLocks noChangeShapeType="1"/>
          </p:cNvSpPr>
          <p:nvPr/>
        </p:nvSpPr>
        <p:spPr bwMode="auto">
          <a:xfrm flipH="1">
            <a:off x="4527550" y="3519488"/>
            <a:ext cx="2041525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 flipH="1">
            <a:off x="947738" y="3262313"/>
            <a:ext cx="373062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8"/>
          <p:cNvSpPr>
            <a:spLocks noChangeShapeType="1"/>
          </p:cNvSpPr>
          <p:nvPr/>
        </p:nvSpPr>
        <p:spPr bwMode="auto">
          <a:xfrm flipV="1">
            <a:off x="1905000" y="2452688"/>
            <a:ext cx="560388" cy="284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9"/>
          <p:cNvSpPr>
            <a:spLocks noChangeShapeType="1"/>
          </p:cNvSpPr>
          <p:nvPr/>
        </p:nvSpPr>
        <p:spPr bwMode="auto">
          <a:xfrm flipV="1">
            <a:off x="1173163" y="2424113"/>
            <a:ext cx="3359150" cy="1712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30"/>
          <p:cNvSpPr>
            <a:spLocks noChangeShapeType="1"/>
          </p:cNvSpPr>
          <p:nvPr/>
        </p:nvSpPr>
        <p:spPr bwMode="auto">
          <a:xfrm flipV="1">
            <a:off x="1143000" y="2452688"/>
            <a:ext cx="4852988" cy="1712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31"/>
          <p:cNvSpPr>
            <a:spLocks noChangeShapeType="1"/>
          </p:cNvSpPr>
          <p:nvPr/>
        </p:nvSpPr>
        <p:spPr bwMode="auto">
          <a:xfrm flipH="1">
            <a:off x="4724400" y="2681288"/>
            <a:ext cx="1866900" cy="313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32"/>
          <p:cNvSpPr>
            <a:spLocks noChangeShapeType="1"/>
          </p:cNvSpPr>
          <p:nvPr/>
        </p:nvSpPr>
        <p:spPr bwMode="auto">
          <a:xfrm flipH="1">
            <a:off x="4906963" y="3852863"/>
            <a:ext cx="1681162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3"/>
          <p:cNvSpPr>
            <a:spLocks noChangeShapeType="1"/>
          </p:cNvSpPr>
          <p:nvPr/>
        </p:nvSpPr>
        <p:spPr bwMode="auto">
          <a:xfrm flipH="1">
            <a:off x="4679950" y="2424113"/>
            <a:ext cx="185738" cy="3414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Line 34"/>
          <p:cNvSpPr>
            <a:spLocks noChangeShapeType="1"/>
          </p:cNvSpPr>
          <p:nvPr/>
        </p:nvSpPr>
        <p:spPr bwMode="auto">
          <a:xfrm>
            <a:off x="1400175" y="3257550"/>
            <a:ext cx="3103563" cy="258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Line 35"/>
          <p:cNvSpPr>
            <a:spLocks noChangeShapeType="1"/>
          </p:cNvSpPr>
          <p:nvPr/>
        </p:nvSpPr>
        <p:spPr bwMode="auto">
          <a:xfrm>
            <a:off x="3781425" y="2305050"/>
            <a:ext cx="2800350" cy="1141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Line 36"/>
          <p:cNvSpPr>
            <a:spLocks noChangeShapeType="1"/>
          </p:cNvSpPr>
          <p:nvPr/>
        </p:nvSpPr>
        <p:spPr bwMode="auto">
          <a:xfrm flipH="1" flipV="1">
            <a:off x="790575" y="4687888"/>
            <a:ext cx="274638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Text Box 37"/>
          <p:cNvSpPr txBox="1">
            <a:spLocks noChangeArrowheads="1"/>
          </p:cNvSpPr>
          <p:nvPr/>
        </p:nvSpPr>
        <p:spPr bwMode="auto">
          <a:xfrm>
            <a:off x="5638800" y="5576888"/>
            <a:ext cx="869950" cy="8382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700">
                <a:latin typeface="UWCZKF (Big5)" pitchFamily="2" charset="-120"/>
              </a:rPr>
              <a:t>家庭結構崩潰</a:t>
            </a:r>
            <a:endParaRPr lang="zh-TW" altLang="en-US" sz="1700"/>
          </a:p>
        </p:txBody>
      </p:sp>
      <p:sp>
        <p:nvSpPr>
          <p:cNvPr id="20515" name="Line 38"/>
          <p:cNvSpPr>
            <a:spLocks noChangeShapeType="1"/>
          </p:cNvSpPr>
          <p:nvPr/>
        </p:nvSpPr>
        <p:spPr bwMode="auto">
          <a:xfrm>
            <a:off x="1552575" y="3262313"/>
            <a:ext cx="4106863" cy="256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Line 39"/>
          <p:cNvSpPr>
            <a:spLocks noChangeShapeType="1"/>
          </p:cNvSpPr>
          <p:nvPr/>
        </p:nvSpPr>
        <p:spPr bwMode="auto">
          <a:xfrm flipH="1" flipV="1">
            <a:off x="4448175" y="4219575"/>
            <a:ext cx="1195388" cy="132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Line 40"/>
          <p:cNvSpPr>
            <a:spLocks noChangeShapeType="1"/>
          </p:cNvSpPr>
          <p:nvPr/>
        </p:nvSpPr>
        <p:spPr bwMode="auto">
          <a:xfrm flipH="1">
            <a:off x="6019800" y="4797425"/>
            <a:ext cx="560388" cy="781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8" name="Line 41"/>
          <p:cNvSpPr>
            <a:spLocks noChangeShapeType="1"/>
          </p:cNvSpPr>
          <p:nvPr/>
        </p:nvSpPr>
        <p:spPr bwMode="auto">
          <a:xfrm flipH="1">
            <a:off x="5867400" y="3824288"/>
            <a:ext cx="882650" cy="1722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9" name="Text Box 42"/>
          <p:cNvSpPr txBox="1">
            <a:spLocks noChangeArrowheads="1"/>
          </p:cNvSpPr>
          <p:nvPr/>
        </p:nvSpPr>
        <p:spPr bwMode="auto">
          <a:xfrm>
            <a:off x="1752600" y="6034088"/>
            <a:ext cx="1044575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latin typeface="UWCZKF (Big5)" pitchFamily="2" charset="-120"/>
              </a:rPr>
              <a:t>沒有本錢</a:t>
            </a:r>
            <a:endParaRPr lang="zh-TW" altLang="en-US" sz="1600"/>
          </a:p>
        </p:txBody>
      </p:sp>
      <p:sp>
        <p:nvSpPr>
          <p:cNvPr id="20520" name="Line 43"/>
          <p:cNvSpPr>
            <a:spLocks noChangeShapeType="1"/>
          </p:cNvSpPr>
          <p:nvPr/>
        </p:nvSpPr>
        <p:spPr bwMode="auto">
          <a:xfrm flipV="1">
            <a:off x="2257425" y="4205288"/>
            <a:ext cx="1535113" cy="1820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1" name="Line 44"/>
          <p:cNvSpPr>
            <a:spLocks noChangeShapeType="1"/>
          </p:cNvSpPr>
          <p:nvPr/>
        </p:nvSpPr>
        <p:spPr bwMode="auto">
          <a:xfrm flipH="1" flipV="1">
            <a:off x="2805113" y="6276975"/>
            <a:ext cx="21907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2" name="Line 45"/>
          <p:cNvSpPr>
            <a:spLocks noChangeShapeType="1"/>
          </p:cNvSpPr>
          <p:nvPr/>
        </p:nvSpPr>
        <p:spPr bwMode="auto">
          <a:xfrm flipH="1" flipV="1">
            <a:off x="1143000" y="4357688"/>
            <a:ext cx="963613" cy="1658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3" name="Line 46"/>
          <p:cNvSpPr>
            <a:spLocks noChangeShapeType="1"/>
          </p:cNvSpPr>
          <p:nvPr/>
        </p:nvSpPr>
        <p:spPr bwMode="auto">
          <a:xfrm flipH="1">
            <a:off x="2133600" y="2681288"/>
            <a:ext cx="866775" cy="3357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4" name="Line 47"/>
          <p:cNvSpPr>
            <a:spLocks noChangeShapeType="1"/>
          </p:cNvSpPr>
          <p:nvPr/>
        </p:nvSpPr>
        <p:spPr bwMode="auto">
          <a:xfrm flipV="1">
            <a:off x="2362200" y="2667000"/>
            <a:ext cx="4105275" cy="334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5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UWCZKF (Big5)" pitchFamily="2" charset="-120"/>
              </a:rPr>
              <a:t>因果關係網</a:t>
            </a:r>
          </a:p>
        </p:txBody>
      </p:sp>
      <p:sp>
        <p:nvSpPr>
          <p:cNvPr id="20526" name="Rectangle 62"/>
          <p:cNvSpPr>
            <a:spLocks noChangeArrowheads="1"/>
          </p:cNvSpPr>
          <p:nvPr/>
        </p:nvSpPr>
        <p:spPr bwMode="auto">
          <a:xfrm>
            <a:off x="7696200" y="685800"/>
            <a:ext cx="1041400" cy="1676400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/>
              <a:t>外來財團、政府的欺負</a:t>
            </a:r>
            <a:endParaRPr lang="en-US" altLang="en-US" sz="2400"/>
          </a:p>
        </p:txBody>
      </p:sp>
      <p:sp>
        <p:nvSpPr>
          <p:cNvPr id="20527" name="Line 63"/>
          <p:cNvSpPr>
            <a:spLocks noChangeShapeType="1"/>
          </p:cNvSpPr>
          <p:nvPr/>
        </p:nvSpPr>
        <p:spPr bwMode="auto">
          <a:xfrm flipH="1">
            <a:off x="7086600" y="1752600"/>
            <a:ext cx="609600" cy="3810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0" y="0"/>
            <a:ext cx="9144000" cy="6973888"/>
          </a:xfrm>
          <a:prstGeom prst="rect">
            <a:avLst/>
          </a:prstGeom>
          <a:solidFill>
            <a:schemeClr val="bg1">
              <a:alpha val="9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zh-TW" altLang="en-US" sz="4400"/>
          </a:p>
          <a:p>
            <a:pPr algn="ctr" eaLnBrk="1" hangingPunct="1">
              <a:buFontTx/>
              <a:buNone/>
            </a:pPr>
            <a:endParaRPr lang="zh-TW" altLang="en-US" sz="4400"/>
          </a:p>
          <a:p>
            <a:pPr algn="ctr" eaLnBrk="1" hangingPunct="1">
              <a:buFontTx/>
              <a:buNone/>
            </a:pPr>
            <a:endParaRPr lang="zh-TW" altLang="en-US" sz="4400"/>
          </a:p>
          <a:p>
            <a:pPr algn="ctr" eaLnBrk="1" hangingPunct="1">
              <a:buFontTx/>
              <a:buNone/>
            </a:pPr>
            <a:r>
              <a:rPr lang="zh-TW" altLang="en-US" sz="4400"/>
              <a:t>所有的貧窮都是</a:t>
            </a:r>
          </a:p>
          <a:p>
            <a:pPr algn="ctr" eaLnBrk="1" hangingPunct="1">
              <a:buFontTx/>
              <a:buNone/>
            </a:pPr>
            <a:r>
              <a:rPr lang="zh-TW" altLang="en-US" sz="4400"/>
              <a:t>某一個或多個關係的</a:t>
            </a:r>
          </a:p>
          <a:p>
            <a:pPr algn="ctr" eaLnBrk="1" hangingPunct="1">
              <a:buFontTx/>
              <a:buNone/>
            </a:pPr>
            <a:r>
              <a:rPr lang="zh-TW" altLang="en-US" sz="4400"/>
              <a:t>破壞的結果</a:t>
            </a:r>
            <a:endParaRPr lang="zh-TW" altLang="en-US" sz="4000"/>
          </a:p>
          <a:p>
            <a:pPr algn="ctr" eaLnBrk="1" hangingPunct="1">
              <a:buFontTx/>
              <a:buNone/>
            </a:pPr>
            <a:endParaRPr lang="zh-TW" altLang="en-US" sz="4000"/>
          </a:p>
          <a:p>
            <a:pPr algn="ctr" eaLnBrk="1" hangingPunct="1">
              <a:buFontTx/>
              <a:buNone/>
            </a:pPr>
            <a:endParaRPr lang="zh-TW" altLang="en-US" sz="4000"/>
          </a:p>
          <a:p>
            <a:pPr algn="ctr" eaLnBrk="1" hangingPunct="1">
              <a:buFontTx/>
              <a:buNone/>
            </a:pPr>
            <a:endParaRPr lang="zh-TW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ea typeface="UWCZKF (Big5)" pitchFamily="2" charset="-120"/>
              </a:rPr>
              <a:t>福音 </a:t>
            </a:r>
            <a:r>
              <a:rPr lang="en-US" altLang="zh-TW" sz="4800" smtClean="0">
                <a:ea typeface="UWCZKF (Big5)" pitchFamily="2" charset="-120"/>
              </a:rPr>
              <a:t>=</a:t>
            </a:r>
            <a:r>
              <a:rPr lang="zh-TW" altLang="en-US" sz="4800" smtClean="0">
                <a:ea typeface="UWCZKF (Big5)" pitchFamily="2" charset="-120"/>
              </a:rPr>
              <a:t> 扶貧</a:t>
            </a:r>
            <a:endParaRPr lang="en-US" altLang="en-US" sz="4800" smtClean="0">
              <a:ea typeface="UWCZKF (Big5)" pitchFamily="2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001000" cy="3276600"/>
          </a:xfrm>
        </p:spPr>
        <p:txBody>
          <a:bodyPr/>
          <a:lstStyle/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3600" smtClean="0">
                <a:ea typeface="UWCZKF (Big5)" pitchFamily="2" charset="-120"/>
              </a:rPr>
              <a:t>貧困是什麼？</a:t>
            </a: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endParaRPr lang="zh-TW" altLang="en-US" sz="3600" smtClean="0">
              <a:ea typeface="UWCZKF (Big5)" pitchFamily="2" charset="-120"/>
            </a:endParaRP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3600" smtClean="0">
                <a:ea typeface="UWCZKF (Big5)" pitchFamily="2" charset="-120"/>
              </a:rPr>
              <a:t>福音是什麼？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4800" smtClean="0">
                <a:latin typeface="UWCZKF (Big5)" pitchFamily="2" charset="-120"/>
                <a:ea typeface="UWCZKF (Big5)" pitchFamily="2" charset="-120"/>
              </a:rPr>
              <a:t>福音</a:t>
            </a:r>
            <a:r>
              <a:rPr lang="zh-TW" altLang="en-US" sz="4800" smtClean="0">
                <a:latin typeface="UWCZKF (Big5)" pitchFamily="2" charset="-120"/>
                <a:ea typeface="UWCZKF (Big5)" pitchFamily="2" charset="-120"/>
              </a:rPr>
              <a:t>是關係的修復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352800" y="5943600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1600">
                <a:latin typeface="UWCZKF (Big5)" pitchFamily="2" charset="-120"/>
                <a:cs typeface="Times New Roman" panose="02020603050405020304" pitchFamily="18" charset="0"/>
              </a:rPr>
              <a:t>改自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《</a:t>
            </a:r>
            <a:r>
              <a:rPr lang="zh-TW" altLang="en-US" sz="1600"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Walking with the Poor:  Principles and Practices of Transformational Development</a:t>
            </a:r>
            <a:r>
              <a:rPr lang="zh-TW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by Bryant L. Myers, 1999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》</a:t>
            </a:r>
            <a:endParaRPr lang="zh-TW" altLang="en-US" sz="1600">
              <a:latin typeface="UWCZKF (Big5)" pitchFamily="2" charset="-120"/>
              <a:cs typeface="Times New Roman" panose="02020603050405020304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267200" y="324961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人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62400" y="13716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上帝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781800" y="2590800"/>
            <a:ext cx="838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受造界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4038600" y="51054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自己</a:t>
            </a:r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>
            <a:off x="50292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 rot="10800000">
            <a:off x="25146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21516" name="AutoShape 13"/>
          <p:cNvSpPr>
            <a:spLocks noChangeArrowheads="1"/>
          </p:cNvSpPr>
          <p:nvPr/>
        </p:nvSpPr>
        <p:spPr bwMode="auto">
          <a:xfrm rot="5400000">
            <a:off x="4102894" y="43553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auto">
          <a:xfrm rot="-5400000">
            <a:off x="4102894" y="25265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2971800" y="3200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 rot="5400000">
            <a:off x="4191000" y="3962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79889" name="AutoShape 17"/>
          <p:cNvSpPr>
            <a:spLocks noChangeArrowheads="1"/>
          </p:cNvSpPr>
          <p:nvPr/>
        </p:nvSpPr>
        <p:spPr bwMode="auto">
          <a:xfrm rot="7200000">
            <a:off x="4114800" y="2438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79890" name="AutoShape 18"/>
          <p:cNvSpPr>
            <a:spLocks noChangeArrowheads="1"/>
          </p:cNvSpPr>
          <p:nvPr/>
        </p:nvSpPr>
        <p:spPr bwMode="auto">
          <a:xfrm rot="3600000">
            <a:off x="5029200" y="3200400"/>
            <a:ext cx="914400" cy="914400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914400" y="2667000"/>
            <a:ext cx="1657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4400"/>
              <a:t>其</a:t>
            </a:r>
            <a:r>
              <a:rPr lang="zh-TW" altLang="en-US" sz="800"/>
              <a:t>　</a:t>
            </a:r>
            <a:r>
              <a:rPr lang="zh-TW" altLang="en-US" sz="4400"/>
              <a:t>他</a:t>
            </a:r>
            <a:r>
              <a:rPr lang="zh-TW" altLang="en-US" sz="800"/>
              <a:t>　</a:t>
            </a:r>
            <a:r>
              <a:rPr lang="zh-TW" altLang="en-US" sz="4400"/>
              <a:t>人社</a:t>
            </a:r>
            <a:r>
              <a:rPr lang="zh-TW" altLang="en-US" sz="800"/>
              <a:t>　</a:t>
            </a:r>
            <a:r>
              <a:rPr lang="zh-TW" altLang="en-US" sz="4400"/>
              <a:t>會</a:t>
            </a:r>
            <a:endParaRPr lang="en-US" altLang="zh-TW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nimBg="1"/>
      <p:bldP spid="79888" grpId="0" animBg="1"/>
      <p:bldP spid="79889" grpId="0" animBg="1"/>
      <p:bldP spid="798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看待貧窮的兩種極端態度</a:t>
            </a:r>
            <a:endParaRPr lang="zh-TW" altLang="en-US" smtClean="0">
              <a:ea typeface="UWCZKF (Big5)" pitchFamily="2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76600"/>
          </a:xfrm>
        </p:spPr>
        <p:txBody>
          <a:bodyPr/>
          <a:lstStyle/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2600" smtClean="0">
                <a:ea typeface="UWCZKF (Big5)" pitchFamily="2" charset="-120"/>
              </a:rPr>
              <a:t>他們懶，何必要幫？</a:t>
            </a: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endParaRPr lang="zh-TW" altLang="en-US" sz="2600" smtClean="0">
              <a:ea typeface="UWCZKF (Big5)" pitchFamily="2" charset="-120"/>
            </a:endParaRP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2600" smtClean="0">
                <a:ea typeface="UWCZKF (Big5)" pitchFamily="2" charset="-120"/>
              </a:rPr>
              <a:t>他們弱勢，憑自己無法脫離現狀，</a:t>
            </a:r>
            <a:r>
              <a:rPr lang="zh-TW" altLang="en-US" sz="2600" smtClean="0">
                <a:latin typeface="UWCZKF (Big5)" pitchFamily="2" charset="-120"/>
                <a:ea typeface="UWCZKF (Big5)" pitchFamily="2" charset="-120"/>
              </a:rPr>
              <a:t>只能靠幫助存活 </a:t>
            </a: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ea typeface="UWCZKF (Big5)" pitchFamily="2" charset="-120"/>
              </a:rPr>
              <a:t>制度的受害者</a:t>
            </a: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ea typeface="UWCZKF (Big5)" pitchFamily="2" charset="-120"/>
              </a:rPr>
              <a:t>沒有能力</a:t>
            </a: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ea typeface="UWCZKF (Big5)" pitchFamily="2" charset="-120"/>
              </a:rPr>
              <a:t>不夠聰明</a:t>
            </a: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ea typeface="UWCZKF (Big5)" pitchFamily="2" charset="-120"/>
              </a:rPr>
              <a:t>缺乏資源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00400" y="5257800"/>
            <a:ext cx="594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zh-TW" sz="2800">
                <a:latin typeface="UWCZLF (Big5)" pitchFamily="2" charset="-120"/>
                <a:ea typeface="UWCZLF (Big5)" pitchFamily="2" charset="-120"/>
              </a:rPr>
              <a:t>箴言29:7　義人知道查明窮人的案；惡人沒有聰明，就不得而知。</a:t>
            </a:r>
            <a:endParaRPr lang="zh-TW" altLang="en-US" sz="2800">
              <a:latin typeface="UWCZLF (Big5)" pitchFamily="2" charset="-120"/>
              <a:ea typeface="UWCZLF (Big5)" pitchFamily="2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麻州：流浪漢與</a:t>
            </a:r>
            <a:r>
              <a:rPr lang="zh-TW" altLang="en-US" smtClean="0">
                <a:ea typeface="UWCZKF (Big5)" pitchFamily="2" charset="-120"/>
              </a:rPr>
              <a:t>精神病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en-US" altLang="zh-TW" sz="2400" smtClean="0">
                <a:ea typeface="UWCZKF (Big5)" pitchFamily="2" charset="-120"/>
              </a:rPr>
              <a:t>~30%</a:t>
            </a: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流浪漢</a:t>
            </a:r>
            <a:r>
              <a:rPr lang="en-US" altLang="zh-TW" sz="2400" smtClean="0">
                <a:ea typeface="UWCZKF (Big5)" pitchFamily="2" charset="-120"/>
              </a:rPr>
              <a:t>〈~5,000</a:t>
            </a:r>
            <a:r>
              <a:rPr lang="zh-TW" altLang="en-US" sz="2400" smtClean="0">
                <a:ea typeface="UWCZKF (Big5)" pitchFamily="2" charset="-120"/>
              </a:rPr>
              <a:t>人</a:t>
            </a:r>
            <a:r>
              <a:rPr lang="en-US" altLang="zh-TW" sz="2400" smtClean="0">
                <a:ea typeface="UWCZKF (Big5)" pitchFamily="2" charset="-120"/>
              </a:rPr>
              <a:t>〉</a:t>
            </a:r>
            <a:r>
              <a:rPr lang="zh-TW" altLang="en-US" sz="2400" smtClean="0">
                <a:ea typeface="UWCZKF (Big5)" pitchFamily="2" charset="-120"/>
              </a:rPr>
              <a:t>有嚴重精神病</a:t>
            </a: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endParaRPr lang="zh-TW" altLang="en-US" sz="2400" smtClean="0">
              <a:ea typeface="UWCZKF (Big5)" pitchFamily="2" charset="-120"/>
            </a:endParaRP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2400" smtClean="0">
                <a:ea typeface="UWCZKF (Big5)" pitchFamily="2" charset="-120"/>
              </a:rPr>
              <a:t>精神病院床位</a:t>
            </a:r>
            <a:endParaRPr lang="en-US" altLang="zh-TW" sz="2400" smtClean="0">
              <a:ea typeface="UWCZKF (Big5)" pitchFamily="2" charset="-120"/>
            </a:endParaRP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ea typeface="UWCZKF (Big5)" pitchFamily="2" charset="-120"/>
              </a:rPr>
              <a:t>據估計，每十萬人口應該要有</a:t>
            </a:r>
            <a:r>
              <a:rPr lang="en-US" altLang="zh-TW" sz="2200" smtClean="0">
                <a:ea typeface="UWCZKF (Big5)" pitchFamily="2" charset="-120"/>
              </a:rPr>
              <a:t>50</a:t>
            </a:r>
            <a:r>
              <a:rPr lang="zh-TW" altLang="en-US" sz="2200" smtClean="0">
                <a:ea typeface="UWCZKF (Big5)" pitchFamily="2" charset="-120"/>
              </a:rPr>
              <a:t>張床位</a:t>
            </a: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ea typeface="UWCZKF (Big5)" pitchFamily="2" charset="-120"/>
              </a:rPr>
              <a:t>英國</a:t>
            </a:r>
            <a:r>
              <a:rPr lang="en-US" altLang="zh-TW" sz="2200" smtClean="0">
                <a:ea typeface="UWCZKF (Big5)" pitchFamily="2" charset="-120"/>
              </a:rPr>
              <a:t>2008</a:t>
            </a:r>
            <a:r>
              <a:rPr lang="zh-TW" altLang="en-US" sz="2200" smtClean="0">
                <a:ea typeface="UWCZKF (Big5)" pitchFamily="2" charset="-120"/>
              </a:rPr>
              <a:t>：每十萬人口有</a:t>
            </a:r>
            <a:r>
              <a:rPr lang="en-US" altLang="zh-TW" sz="2200" smtClean="0">
                <a:ea typeface="UWCZKF (Big5)" pitchFamily="2" charset="-120"/>
              </a:rPr>
              <a:t>62</a:t>
            </a:r>
            <a:r>
              <a:rPr lang="zh-TW" altLang="en-US" sz="2200" smtClean="0">
                <a:ea typeface="UWCZKF (Big5)" pitchFamily="2" charset="-120"/>
              </a:rPr>
              <a:t>張床位</a:t>
            </a: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麻州</a:t>
            </a:r>
            <a:r>
              <a:rPr lang="en-US" altLang="zh-TW" sz="2200" smtClean="0">
                <a:ea typeface="UWCZKF (Big5)" pitchFamily="2" charset="-120"/>
              </a:rPr>
              <a:t>2010</a:t>
            </a:r>
            <a:r>
              <a:rPr lang="zh-TW" altLang="en-US" sz="2200" smtClean="0">
                <a:ea typeface="UWCZKF (Big5)" pitchFamily="2" charset="-120"/>
              </a:rPr>
              <a:t>：每十萬人口有</a:t>
            </a:r>
            <a:r>
              <a:rPr lang="en-US" altLang="zh-TW" sz="2200" smtClean="0">
                <a:ea typeface="UWCZKF (Big5)" pitchFamily="2" charset="-120"/>
              </a:rPr>
              <a:t>10.6</a:t>
            </a:r>
            <a:r>
              <a:rPr lang="zh-TW" altLang="en-US" sz="2200" smtClean="0">
                <a:ea typeface="UWCZKF (Big5)" pitchFamily="2" charset="-120"/>
              </a:rPr>
              <a:t>張床位</a:t>
            </a:r>
            <a:r>
              <a:rPr lang="en-US" altLang="zh-TW" sz="2200" smtClean="0">
                <a:ea typeface="UWCZKF (Big5)" pitchFamily="2" charset="-120"/>
              </a:rPr>
              <a:t>〈</a:t>
            </a:r>
            <a:r>
              <a:rPr lang="zh-TW" altLang="en-US" sz="2200" smtClean="0">
                <a:ea typeface="UWCZKF (Big5)" pitchFamily="2" charset="-120"/>
              </a:rPr>
              <a:t>總</a:t>
            </a:r>
            <a:r>
              <a:rPr lang="en-US" altLang="zh-TW" sz="2200" smtClean="0">
                <a:ea typeface="UWCZKF (Big5)" pitchFamily="2" charset="-120"/>
              </a:rPr>
              <a:t>696 </a:t>
            </a:r>
            <a:r>
              <a:rPr lang="en-US" altLang="zh-TW" sz="2000" smtClean="0">
                <a:ea typeface="UWCZKF (Big5)" pitchFamily="2" charset="-120"/>
              </a:rPr>
              <a:t>〉</a:t>
            </a:r>
            <a:endParaRPr lang="en-US" altLang="zh-TW" sz="2200" smtClean="0">
              <a:ea typeface="UWCZKF (Big5)" pitchFamily="2" charset="-120"/>
            </a:endParaRP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latin typeface="UWCZKF (Big5)" pitchFamily="2" charset="-120"/>
                <a:ea typeface="UWCZKF (Big5)" pitchFamily="2" charset="-120"/>
              </a:rPr>
              <a:t>麻州</a:t>
            </a:r>
            <a:r>
              <a:rPr lang="zh-TW" altLang="en-US" sz="2200" smtClean="0">
                <a:ea typeface="UWCZKF (Big5)" pitchFamily="2" charset="-120"/>
              </a:rPr>
              <a:t>自</a:t>
            </a:r>
            <a:r>
              <a:rPr lang="en-US" altLang="zh-TW" sz="2200" smtClean="0">
                <a:ea typeface="UWCZKF (Big5)" pitchFamily="2" charset="-120"/>
              </a:rPr>
              <a:t>2005</a:t>
            </a:r>
            <a:r>
              <a:rPr lang="zh-TW" altLang="en-US" sz="2200" smtClean="0">
                <a:ea typeface="UWCZKF (Big5)" pitchFamily="2" charset="-120"/>
              </a:rPr>
              <a:t>起五年，床位減少了</a:t>
            </a:r>
            <a:r>
              <a:rPr lang="en-US" altLang="zh-TW" sz="2200" smtClean="0">
                <a:ea typeface="UWCZKF (Big5)" pitchFamily="2" charset="-120"/>
              </a:rPr>
              <a:t>~31%</a:t>
            </a:r>
            <a:endParaRPr lang="zh-TW" altLang="en-US" sz="2200" smtClean="0">
              <a:ea typeface="UWCZKF (Big5)" pitchFamily="2" charset="-120"/>
            </a:endParaRP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endParaRPr lang="zh-TW" altLang="en-US" sz="2200" smtClean="0">
              <a:ea typeface="UWCZKF (Big5)" pitchFamily="2" charset="-120"/>
            </a:endParaRP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en-US" altLang="zh-TW" sz="2400" smtClean="0">
                <a:ea typeface="UWCZKF (Big5)" pitchFamily="2" charset="-120"/>
              </a:rPr>
              <a:t>21</a:t>
            </a:r>
            <a:r>
              <a:rPr lang="zh-TW" altLang="en-US" sz="2400" smtClean="0">
                <a:ea typeface="UWCZKF (Big5)" pitchFamily="2" charset="-120"/>
              </a:rPr>
              <a:t>歲獨立，有自主權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47800" y="58674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《</a:t>
            </a:r>
            <a:r>
              <a:rPr lang="en-US" altLang="zh-TW" sz="1600"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An Assessment on the Commonwealth’s Access to Treatment for Persons with Severe Mental Illness”, by Treatment Advocacy Center, October 2013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》</a:t>
            </a:r>
            <a:endParaRPr lang="zh-TW" altLang="en-US" sz="1600">
              <a:latin typeface="UWCZKF (Big5)" pitchFamily="2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UWCZKF (Big5)" pitchFamily="2" charset="-120"/>
              </a:rPr>
              <a:t>無法脫離現狀？</a:t>
            </a:r>
            <a:endParaRPr lang="en-US" altLang="en-US" smtClean="0">
              <a:ea typeface="UWCZKF (Big5)" pitchFamily="2" charset="-12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10200"/>
            <a:ext cx="6629400" cy="10207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© Michael Woodridge on Facebook</a:t>
            </a:r>
          </a:p>
          <a:p>
            <a:pPr eaLnBrk="1" hangingPunct="1"/>
            <a:r>
              <a:rPr lang="en-US" altLang="en-US" sz="2400" smtClean="0"/>
              <a:t>Uncle Mike, Iowa, mid-December</a:t>
            </a:r>
            <a:r>
              <a:rPr lang="zh-TW" altLang="en-US" sz="2400" smtClean="0">
                <a:ea typeface="PMingLiU" panose="02020500000000000000" pitchFamily="18" charset="-120"/>
              </a:rPr>
              <a:t> </a:t>
            </a:r>
            <a:r>
              <a:rPr lang="en-US" altLang="en-US" sz="2400" smtClean="0"/>
              <a:t>2015</a:t>
            </a:r>
          </a:p>
        </p:txBody>
      </p:sp>
      <p:pic>
        <p:nvPicPr>
          <p:cNvPr id="24580" name="Picture 5" descr="homeless_refuse_work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0988"/>
            <a:ext cx="4191000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4114800"/>
            <a:ext cx="4800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UWCZKF (Big5)" pitchFamily="2" charset="-120"/>
                <a:ea typeface="UWCZKF (Big5)" pitchFamily="2" charset="-120"/>
                <a:sym typeface="Symbol" panose="05050102010706020507" pitchFamily="18" charset="2"/>
              </a:rPr>
              <a:t></a:t>
            </a:r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修復破裂的關係</a:t>
            </a:r>
            <a:endParaRPr lang="zh-TW" altLang="en-US" smtClean="0">
              <a:ea typeface="UWCZKF (Big5)" pitchFamily="2" charset="-12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1752600"/>
          </a:xfrm>
        </p:spPr>
        <p:txBody>
          <a:bodyPr/>
          <a:lstStyle/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4400" smtClean="0">
                <a:ea typeface="UWCZKF (Big5)" pitchFamily="2" charset="-120"/>
              </a:rPr>
              <a:t>有效的扶貧該怎麼做？</a:t>
            </a: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4400" smtClean="0">
                <a:ea typeface="UWCZKF (Big5)" pitchFamily="2" charset="-120"/>
              </a:rPr>
              <a:t>福音該怎麼傳？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修復關係的實行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486400" cy="4572000"/>
          </a:xfrm>
        </p:spPr>
        <p:txBody>
          <a:bodyPr/>
          <a:lstStyle/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zh-TW" altLang="en-US" sz="2800" smtClean="0">
                <a:latin typeface="UWCZKF (Big5)" pitchFamily="2" charset="-120"/>
                <a:ea typeface="UWCZKF (Big5)" pitchFamily="2" charset="-120"/>
              </a:rPr>
              <a:t>兩種做法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zh-TW" altLang="en-US" sz="2400" smtClean="0">
                <a:ea typeface="UWCZKF (Big5)" pitchFamily="2" charset="-120"/>
              </a:rPr>
              <a:t>與</a:t>
            </a: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貧窮人培養關係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參與、資助</a:t>
            </a:r>
            <a:r>
              <a:rPr lang="zh-TW" altLang="en-US" sz="2400" smtClean="0">
                <a:ea typeface="UWCZKF (Big5)" pitchFamily="2" charset="-120"/>
              </a:rPr>
              <a:t>與</a:t>
            </a: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貧窮人同行的機構</a:t>
            </a:r>
            <a:endParaRPr lang="zh-TW" altLang="en-US" sz="2400" smtClean="0"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endParaRPr lang="zh-TW" altLang="en-US" sz="2000" smtClean="0"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zh-TW" altLang="en-US" sz="2800" smtClean="0">
                <a:ea typeface="UWCZKF (Big5)" pitchFamily="2" charset="-120"/>
              </a:rPr>
              <a:t>一些原則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不是應付我們的良心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zh-TW" altLang="en-US" sz="2400" smtClean="0">
                <a:ea typeface="UWCZKF (Big5)" pitchFamily="2" charset="-120"/>
              </a:rPr>
              <a:t>認識到我們都</a:t>
            </a: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貧窮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zh-TW" altLang="en-US" sz="2400" smtClean="0">
                <a:ea typeface="UWCZKF (Big5)" pitchFamily="2" charset="-120"/>
              </a:rPr>
              <a:t>認識</a:t>
            </a: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貧窮人也是按上帝形象造的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讓被幫助的人來主導計畫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讓</a:t>
            </a:r>
            <a:r>
              <a:rPr lang="zh-TW" altLang="en-US" sz="2400" smtClean="0">
                <a:ea typeface="UWCZKF (Big5)" pitchFamily="2" charset="-120"/>
              </a:rPr>
              <a:t>我們與</a:t>
            </a:r>
            <a:r>
              <a:rPr lang="zh-TW" altLang="en-US" sz="2400" smtClean="0">
                <a:latin typeface="UWCZKF (Big5)" pitchFamily="2" charset="-120"/>
                <a:ea typeface="UWCZKF (Big5)" pitchFamily="2" charset="-120"/>
              </a:rPr>
              <a:t>貧窮人同行</a:t>
            </a:r>
          </a:p>
        </p:txBody>
      </p:sp>
      <p:sp>
        <p:nvSpPr>
          <p:cNvPr id="26628" name="AutoShape 12"/>
          <p:cNvSpPr>
            <a:spLocks/>
          </p:cNvSpPr>
          <p:nvPr/>
        </p:nvSpPr>
        <p:spPr bwMode="auto">
          <a:xfrm>
            <a:off x="5867400" y="45720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6324600" y="4495800"/>
            <a:ext cx="184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400"/>
              <a:t>不可有居高臨下的心態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貧窮也有分別</a:t>
            </a:r>
            <a:endParaRPr lang="zh-TW" altLang="en-US" smtClean="0">
              <a:ea typeface="UWCZKF (Big5)" pitchFamily="2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048000"/>
          </a:xfrm>
        </p:spPr>
        <p:txBody>
          <a:bodyPr/>
          <a:lstStyle/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兩種貧窮人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zh-TW" altLang="en-US" smtClean="0">
                <a:ea typeface="UWCZKF (Big5)" pitchFamily="2" charset="-120"/>
              </a:rPr>
              <a:t>上帝的</a:t>
            </a:r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貧窮人：孤兒、寡婦、寄居者</a:t>
            </a:r>
            <a:r>
              <a:rPr lang="en-US" altLang="zh-TW" smtClean="0">
                <a:latin typeface="UWCZKF (Big5)" pitchFamily="2" charset="-120"/>
                <a:ea typeface="UWCZKF (Big5)" pitchFamily="2" charset="-120"/>
              </a:rPr>
              <a:t>﹝+</a:t>
            </a:r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殘障？老弱？</a:t>
            </a:r>
            <a:r>
              <a:rPr lang="en-US" altLang="zh-TW" smtClean="0">
                <a:latin typeface="UWCZKF (Big5)" pitchFamily="2" charset="-120"/>
                <a:ea typeface="UWCZKF (Big5)" pitchFamily="2" charset="-120"/>
              </a:rPr>
              <a:t>﹞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有潛力</a:t>
            </a:r>
            <a:r>
              <a:rPr lang="zh-TW" altLang="en-US" smtClean="0">
                <a:ea typeface="UWCZKF (Big5)" pitchFamily="2" charset="-120"/>
              </a:rPr>
              <a:t>的</a:t>
            </a:r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貧窮人</a:t>
            </a:r>
            <a:endParaRPr lang="zh-TW" altLang="en-US" smtClean="0"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endParaRPr lang="zh-TW" altLang="en-US" sz="2000" smtClean="0"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zh-TW" altLang="en-US" smtClean="0">
                <a:ea typeface="UWCZKF (Big5)" pitchFamily="2" charset="-120"/>
              </a:rPr>
              <a:t>三種扶貧做法的類別</a:t>
            </a:r>
            <a:endParaRPr lang="zh-TW" altLang="en-US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 rot="4200000">
            <a:off x="2182018" y="5514182"/>
            <a:ext cx="1122363" cy="457200"/>
          </a:xfrm>
          <a:prstGeom prst="rightArrow">
            <a:avLst>
              <a:gd name="adj1" fmla="val 50000"/>
              <a:gd name="adj2" fmla="val 6137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 rot="-1800000">
            <a:off x="2911475" y="5473700"/>
            <a:ext cx="1981200" cy="4572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 rot="-600000">
            <a:off x="4800600" y="47244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828800" y="59705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800">
                <a:solidFill>
                  <a:srgbClr val="FF3300"/>
                </a:solidFill>
              </a:rPr>
              <a:t>救濟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51816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800">
                <a:solidFill>
                  <a:srgbClr val="00CC00"/>
                </a:solidFill>
              </a:rPr>
              <a:t>恢復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257800" y="43434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800">
                <a:solidFill>
                  <a:srgbClr val="0000FF"/>
                </a:solidFill>
              </a:rPr>
              <a:t>發展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latin typeface="UWCZKF (Big5)" pitchFamily="2" charset="-120"/>
                <a:ea typeface="UWCZKF (Big5)" pitchFamily="2" charset="-120"/>
              </a:rPr>
              <a:t>看待貧窮的兩種極端態度</a:t>
            </a:r>
            <a:endParaRPr lang="zh-TW" altLang="en-US" smtClean="0">
              <a:solidFill>
                <a:schemeClr val="tx1"/>
              </a:solidFill>
              <a:ea typeface="UWCZKF (Big5)" pitchFamily="2" charset="-12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76600"/>
          </a:xfrm>
        </p:spPr>
        <p:txBody>
          <a:bodyPr/>
          <a:lstStyle/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2600" smtClean="0">
                <a:ea typeface="UWCZKF (Big5)" pitchFamily="2" charset="-120"/>
              </a:rPr>
              <a:t>他們懶，何必要幫？</a:t>
            </a: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endParaRPr lang="zh-TW" altLang="en-US" sz="2600" smtClean="0">
              <a:ea typeface="UWCZKF (Big5)" pitchFamily="2" charset="-120"/>
            </a:endParaRP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2600" smtClean="0">
                <a:ea typeface="UWCZKF (Big5)" pitchFamily="2" charset="-120"/>
              </a:rPr>
              <a:t>他們弱勢，憑自己無法脫離現狀，</a:t>
            </a:r>
            <a:r>
              <a:rPr lang="zh-TW" altLang="en-US" sz="2600" smtClean="0">
                <a:latin typeface="UWCZKF (Big5)" pitchFamily="2" charset="-120"/>
                <a:ea typeface="UWCZKF (Big5)" pitchFamily="2" charset="-120"/>
              </a:rPr>
              <a:t>只能靠幫助存活</a:t>
            </a:r>
            <a:endParaRPr lang="zh-TW" altLang="en-US" sz="2600" smtClean="0">
              <a:ea typeface="UWCZKF (Big5)" pitchFamily="2" charset="-120"/>
            </a:endParaRP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ea typeface="UWCZKF (Big5)" pitchFamily="2" charset="-120"/>
              </a:rPr>
              <a:t>沒有能力</a:t>
            </a: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ea typeface="UWCZKF (Big5)" pitchFamily="2" charset="-120"/>
              </a:rPr>
              <a:t>不夠聰明</a:t>
            </a:r>
          </a:p>
          <a:p>
            <a:pPr marL="1130300" lvl="1" indent="-495300" eaLnBrk="1" hangingPunct="1">
              <a:buFont typeface="Wingdings" panose="05000000000000000000" pitchFamily="2" charset="2"/>
              <a:buChar char="§"/>
            </a:pPr>
            <a:r>
              <a:rPr lang="zh-TW" altLang="en-US" sz="2200" smtClean="0">
                <a:ea typeface="UWCZKF (Big5)" pitchFamily="2" charset="-120"/>
              </a:rPr>
              <a:t>缺乏資源</a:t>
            </a: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endParaRPr lang="zh-TW" altLang="en-US" sz="2200" smtClean="0">
              <a:latin typeface="UWCZKF (Big5)" pitchFamily="2" charset="-120"/>
              <a:ea typeface="UWCZKF (Big5)" pitchFamily="2" charset="-12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00400" y="5257800"/>
            <a:ext cx="594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zh-TW" sz="2800">
                <a:solidFill>
                  <a:srgbClr val="C0C0C0"/>
                </a:solidFill>
                <a:latin typeface="UWCZLF (Big5)" pitchFamily="2" charset="-120"/>
                <a:ea typeface="UWCZLF (Big5)" pitchFamily="2" charset="-120"/>
              </a:rPr>
              <a:t>箴言29:7　義人知道查明窮人的案；惡人沒有聰明，就不得而知。</a:t>
            </a:r>
            <a:endParaRPr lang="zh-TW" altLang="en-US" sz="2800">
              <a:solidFill>
                <a:srgbClr val="C0C0C0"/>
              </a:solidFill>
              <a:latin typeface="UWCZLF (Big5)" pitchFamily="2" charset="-120"/>
              <a:ea typeface="UWCZLF (Big5)" pitchFamily="2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0C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小額信貸：扶貧的天才主意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572000"/>
          </a:xfrm>
        </p:spPr>
        <p:txBody>
          <a:bodyPr/>
          <a:lstStyle/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en-US" altLang="zh-TW" sz="2800" smtClean="0">
                <a:latin typeface="Arial Narrow" panose="020B0606020202030204" pitchFamily="34" charset="0"/>
                <a:ea typeface="UWCZKF (Big5)" pitchFamily="2" charset="-120"/>
              </a:rPr>
              <a:t>1976 Grameen Bank</a:t>
            </a: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en-US" altLang="zh-TW" sz="2800" smtClean="0">
                <a:latin typeface="Arial Narrow" panose="020B0606020202030204" pitchFamily="34" charset="0"/>
                <a:ea typeface="UWCZKF (Big5)" pitchFamily="2" charset="-120"/>
              </a:rPr>
              <a:t>2006 Muhammad Yunus</a:t>
            </a:r>
            <a:r>
              <a:rPr lang="en-US" altLang="zh-TW" sz="2800" smtClean="0">
                <a:latin typeface="UWCZKF (Big5)" pitchFamily="2" charset="-120"/>
                <a:ea typeface="UWCZKF (Big5)" pitchFamily="2" charset="-120"/>
              </a:rPr>
              <a:t> </a:t>
            </a:r>
            <a:r>
              <a:rPr lang="zh-TW" altLang="en-US" sz="2800" smtClean="0">
                <a:latin typeface="UWCZKF (Big5)" pitchFamily="2" charset="-120"/>
                <a:ea typeface="UWCZKF (Big5)" pitchFamily="2" charset="-120"/>
              </a:rPr>
              <a:t>諾貝爾和平獎</a:t>
            </a: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endParaRPr lang="zh-TW" altLang="en-US" sz="2800" smtClean="0">
              <a:latin typeface="UWCZKF (Big5)" pitchFamily="2" charset="-120"/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en-US" altLang="zh-TW" sz="2800" smtClean="0">
                <a:latin typeface="Arial Narrow" panose="020B0606020202030204" pitchFamily="34" charset="0"/>
                <a:ea typeface="UWCZKF (Big5)" pitchFamily="2" charset="-120"/>
              </a:rPr>
              <a:t>2016</a:t>
            </a:r>
            <a:r>
              <a:rPr lang="zh-TW" altLang="en-US" sz="2800" smtClean="0">
                <a:ea typeface="UWCZKF (Big5)" pitchFamily="2" charset="-120"/>
              </a:rPr>
              <a:t>宣教</a:t>
            </a:r>
            <a:r>
              <a:rPr lang="en-US" altLang="zh-TW" sz="2800" smtClean="0">
                <a:ea typeface="UWCZKF (Big5)" pitchFamily="2" charset="-120"/>
              </a:rPr>
              <a:t>/</a:t>
            </a:r>
            <a:r>
              <a:rPr lang="zh-TW" altLang="en-US" sz="2800" smtClean="0">
                <a:ea typeface="UWCZKF (Big5)" pitchFamily="2" charset="-120"/>
              </a:rPr>
              <a:t>社關年會</a:t>
            </a:r>
            <a:r>
              <a:rPr lang="en-US" altLang="zh-TW" sz="2800" smtClean="0">
                <a:latin typeface="Arial Narrow" panose="020B0606020202030204" pitchFamily="34" charset="0"/>
                <a:ea typeface="UWCZKF (Big5)" pitchFamily="2" charset="-120"/>
              </a:rPr>
              <a:t>:  Todd Engelsen, PEER Servants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5438" cy="6824663"/>
          </a:xfrm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4288" y="5267325"/>
            <a:ext cx="9220200" cy="15573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Flydah Mdhluli, South Africa</a:t>
            </a:r>
          </a:p>
          <a:p>
            <a:pPr eaLnBrk="1" hangingPunct="1"/>
            <a:r>
              <a:rPr lang="en-US" altLang="en-US" sz="2800" i="1">
                <a:solidFill>
                  <a:srgbClr val="7030A0"/>
                </a:solidFill>
                <a:latin typeface="Calibri" panose="020F0502020204030204" pitchFamily="34" charset="0"/>
              </a:rPr>
              <a:t> 2004 Lydia Award Co-Winner</a:t>
            </a:r>
          </a:p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Flydah started three different businesses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ssentialsXtianIdentity0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0350"/>
            <a:ext cx="8902700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 descr="Newsprint"/>
          <p:cNvSpPr>
            <a:spLocks noChangeArrowheads="1"/>
          </p:cNvSpPr>
          <p:nvPr/>
        </p:nvSpPr>
        <p:spPr bwMode="auto">
          <a:xfrm>
            <a:off x="2362200" y="2057400"/>
            <a:ext cx="6781800" cy="48006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04800" y="3962400"/>
            <a:ext cx="8610600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2286000" y="1295400"/>
            <a:ext cx="990600" cy="5478463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335338" y="1304925"/>
            <a:ext cx="771525" cy="5459413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343400" y="1295400"/>
            <a:ext cx="1600200" cy="5464175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2438400" y="3733800"/>
            <a:ext cx="762000" cy="7620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98</a:t>
            </a:r>
          </a:p>
        </p:txBody>
      </p:sp>
      <p:sp>
        <p:nvSpPr>
          <p:cNvPr id="80907" name="Oval 11"/>
          <p:cNvSpPr>
            <a:spLocks noChangeArrowheads="1"/>
          </p:cNvSpPr>
          <p:nvPr/>
        </p:nvSpPr>
        <p:spPr bwMode="auto">
          <a:xfrm>
            <a:off x="3352800" y="3733800"/>
            <a:ext cx="762000" cy="7620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93</a:t>
            </a:r>
          </a:p>
        </p:txBody>
      </p:sp>
      <p:sp>
        <p:nvSpPr>
          <p:cNvPr id="80908" name="Oval 12"/>
          <p:cNvSpPr>
            <a:spLocks noChangeArrowheads="1"/>
          </p:cNvSpPr>
          <p:nvPr/>
        </p:nvSpPr>
        <p:spPr bwMode="auto">
          <a:xfrm>
            <a:off x="4724400" y="3733800"/>
            <a:ext cx="762000" cy="7620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3" grpId="0" animBg="1"/>
      <p:bldP spid="80904" grpId="0" animBg="1"/>
      <p:bldP spid="80905" grpId="0" animBg="1"/>
      <p:bldP spid="80906" grpId="0" animBg="1"/>
      <p:bldP spid="80907" grpId="0" animBg="1"/>
      <p:bldP spid="8090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91338"/>
          </a:xfrm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-4763" y="6367463"/>
            <a:ext cx="9148763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she created 10+ jobs, including for the mentally disabled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438" y="0"/>
            <a:ext cx="9215438" cy="6891338"/>
          </a:xfrm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-71438" y="5937250"/>
            <a:ext cx="9209088" cy="954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she taught many women in the townships how to do beadwork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438" y="0"/>
            <a:ext cx="9215438" cy="6858000"/>
          </a:xfrm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-76200" y="6334125"/>
            <a:ext cx="9220200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she even taught catering to men in prison</a:t>
            </a: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Bamedele/Comfort Padonu, Nigeria</a:t>
            </a:r>
          </a:p>
          <a:p>
            <a:pPr eaLnBrk="1" hangingPunct="1"/>
            <a:r>
              <a:rPr lang="en-US" altLang="en-US" sz="2800" i="1">
                <a:solidFill>
                  <a:srgbClr val="7030A0"/>
                </a:solidFill>
                <a:latin typeface="Calibri" panose="020F0502020204030204" pitchFamily="34" charset="0"/>
              </a:rPr>
              <a:t> 2008 Lydia Award Winner</a:t>
            </a:r>
          </a:p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the Padonus grew their “layers” chicken farm to 2,000 birds</a:t>
            </a: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they sell their eggs at a lower price to dozens of widows and orphans, who, in turn, sell them to retailers at a higher price</a:t>
            </a: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they have used their profits to build a place to house and train the orphans and widows</a:t>
            </a: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9144000" cy="6854825"/>
          </a:xfrm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0" y="4870450"/>
            <a:ext cx="9144000" cy="19875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Florence Achia, Uganda</a:t>
            </a:r>
          </a:p>
          <a:p>
            <a:pPr eaLnBrk="1" hangingPunct="1"/>
            <a:r>
              <a:rPr lang="en-US" altLang="en-US" sz="2800" i="1">
                <a:solidFill>
                  <a:srgbClr val="7030A0"/>
                </a:solidFill>
                <a:latin typeface="Calibri" panose="020F0502020204030204" pitchFamily="34" charset="0"/>
              </a:rPr>
              <a:t> 2011 Lydia Award Winner</a:t>
            </a:r>
          </a:p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widowed and disabled, Florence achieved her dream of starting a secondhand clothing business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9144000" cy="6856412"/>
          </a:xfrm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-12700" y="5903913"/>
            <a:ext cx="9178925" cy="9540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Calibri" panose="020F0502020204030204" pitchFamily="34" charset="0"/>
              </a:rPr>
              <a:t> she can now educate her 5 children and takes care of HIV/AIDS orphans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latin typeface="Arial Narrow" panose="020B0606020202030204" pitchFamily="34" charset="0"/>
                <a:ea typeface="UWCZKF (Big5)" pitchFamily="2" charset="-120"/>
              </a:rPr>
              <a:t>PEER Servants </a:t>
            </a:r>
            <a:r>
              <a:rPr lang="zh-TW" altLang="en-US" sz="4000" smtClean="0">
                <a:latin typeface="Arial Narrow" panose="020B0606020202030204" pitchFamily="34" charset="0"/>
                <a:ea typeface="UWCZKF (Big5)" pitchFamily="2" charset="-120"/>
              </a:rPr>
              <a:t>近期活動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en-US" altLang="zh-TW" sz="2800" smtClean="0">
                <a:latin typeface="Arial Narrow" panose="020B0606020202030204" pitchFamily="34" charset="0"/>
                <a:ea typeface="UWCZKF (Big5)" pitchFamily="2" charset="-120"/>
              </a:rPr>
              <a:t>7/2 4-9 p.m.</a:t>
            </a:r>
            <a:r>
              <a:rPr lang="en-US" altLang="zh-TW" sz="2800" smtClean="0">
                <a:ea typeface="UWCZKF (Big5)" pitchFamily="2" charset="-120"/>
              </a:rPr>
              <a:t> </a:t>
            </a:r>
            <a:r>
              <a:rPr lang="zh-TW" altLang="en-US" sz="2800" smtClean="0">
                <a:ea typeface="UWCZKF (Big5)" pitchFamily="2" charset="-120"/>
              </a:rPr>
              <a:t>宣道樓：「互惠」電影節</a:t>
            </a: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endParaRPr lang="zh-TW" altLang="en-US" sz="2800" smtClean="0"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en-US" altLang="zh-TW" sz="2800" smtClean="0">
                <a:latin typeface="Arial Narrow" panose="020B0606020202030204" pitchFamily="34" charset="0"/>
                <a:ea typeface="UWCZKF (Big5)" pitchFamily="2" charset="-120"/>
              </a:rPr>
              <a:t>8/11 6:30-8:30 Grace Chapel Adult Learning Center</a:t>
            </a:r>
            <a:r>
              <a:rPr lang="zh-TW" altLang="en-US" sz="2800" smtClean="0">
                <a:latin typeface="Arial Narrow" panose="020B0606020202030204" pitchFamily="34" charset="0"/>
                <a:ea typeface="UWCZKF (Big5)" pitchFamily="2" charset="-120"/>
              </a:rPr>
              <a:t>： </a:t>
            </a:r>
            <a:r>
              <a:rPr lang="en-US" altLang="zh-TW" sz="2800" smtClean="0">
                <a:latin typeface="Arial Narrow" panose="020B0606020202030204" pitchFamily="34" charset="0"/>
                <a:ea typeface="UWCZKF (Big5)" pitchFamily="2" charset="-120"/>
              </a:rPr>
              <a:t>2016</a:t>
            </a:r>
            <a:r>
              <a:rPr lang="zh-TW" altLang="en-US" sz="2800" smtClean="0">
                <a:latin typeface="UWCZKF (Big5)" pitchFamily="2" charset="-120"/>
                <a:ea typeface="UWCZKF (Big5)" pitchFamily="2" charset="-120"/>
              </a:rPr>
              <a:t>呂底亞獎</a:t>
            </a:r>
            <a:endParaRPr lang="en-US" altLang="zh-TW" sz="2800" smtClean="0">
              <a:latin typeface="UWCZKF (Big5)" pitchFamily="2" charset="-120"/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endParaRPr lang="zh-TW" altLang="en-US" sz="2800" smtClean="0">
              <a:latin typeface="UWCZKF (Big5)" pitchFamily="2" charset="-120"/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en-US" altLang="zh-TW" sz="2800" smtClean="0">
                <a:latin typeface="Arial Narrow" panose="020B0606020202030204" pitchFamily="34" charset="0"/>
                <a:ea typeface="UWCZKF (Big5)" pitchFamily="2" charset="-120"/>
              </a:rPr>
              <a:t>10/29 5:30-8:30 p.m.</a:t>
            </a:r>
            <a:r>
              <a:rPr lang="en-US" altLang="zh-TW" sz="2800" smtClean="0">
                <a:ea typeface="UWCZKF (Big5)" pitchFamily="2" charset="-120"/>
              </a:rPr>
              <a:t> </a:t>
            </a:r>
            <a:r>
              <a:rPr lang="zh-TW" altLang="en-US" sz="2800" smtClean="0">
                <a:ea typeface="UWCZKF (Big5)" pitchFamily="2" charset="-120"/>
              </a:rPr>
              <a:t>副堂：廿五周年募款慶祝會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495800" y="5715000"/>
            <a:ext cx="3913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TYS100@gmail.com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改變世界的秘訣</a:t>
            </a:r>
            <a:endParaRPr lang="zh-TW" altLang="en-US" smtClean="0">
              <a:ea typeface="UWCZKF (Big5)" pitchFamily="2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305800" cy="1752600"/>
          </a:xfrm>
        </p:spPr>
        <p:txBody>
          <a:bodyPr/>
          <a:lstStyle/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zh-TW" altLang="en-US" smtClean="0">
                <a:ea typeface="UWCZKF (Big5)" pitchFamily="2" charset="-120"/>
              </a:rPr>
              <a:t>所有的大問題都是無數的小問題的結合</a:t>
            </a: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endParaRPr lang="zh-TW" altLang="en-US" sz="2000" smtClean="0"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zh-TW" altLang="en-US" smtClean="0">
                <a:ea typeface="UWCZKF (Big5)" pitchFamily="2" charset="-120"/>
              </a:rPr>
              <a:t>當所有的小問題都解決時，大問題就解決了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219200" y="2667000"/>
            <a:ext cx="6661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000">
                <a:solidFill>
                  <a:srgbClr val="FF3300"/>
                </a:solidFill>
                <a:ea typeface="UWCZFF (Big5)" pitchFamily="2" charset="-120"/>
              </a:rPr>
              <a:t>訂下目標解決大問題　</a:t>
            </a:r>
            <a:r>
              <a:rPr lang="en-US" altLang="zh-TW" sz="3000" b="1">
                <a:solidFill>
                  <a:srgbClr val="FF3300"/>
                </a:solidFill>
                <a:ea typeface="UWCZFF (Big5)" pitchFamily="2" charset="-120"/>
              </a:rPr>
              <a:t>→</a:t>
            </a:r>
            <a:r>
              <a:rPr lang="zh-TW" altLang="en-US" sz="3000">
                <a:solidFill>
                  <a:srgbClr val="FF3300"/>
                </a:solidFill>
                <a:ea typeface="UWCZFF (Big5)" pitchFamily="2" charset="-120"/>
              </a:rPr>
              <a:t>　無力、氣餒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33400" y="5410200"/>
            <a:ext cx="8185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000">
                <a:solidFill>
                  <a:srgbClr val="008000"/>
                </a:solidFill>
                <a:ea typeface="UWCZFF (Big5)" pitchFamily="2" charset="-120"/>
              </a:rPr>
              <a:t>訂下目標解決能力所及的小問題　</a:t>
            </a:r>
            <a:r>
              <a:rPr lang="en-US" altLang="zh-TW" sz="3000" b="1">
                <a:solidFill>
                  <a:srgbClr val="008000"/>
                </a:solidFill>
                <a:ea typeface="UWCZFF (Big5)" pitchFamily="2" charset="-120"/>
              </a:rPr>
              <a:t>→</a:t>
            </a:r>
            <a:r>
              <a:rPr lang="zh-TW" altLang="en-US" sz="3000">
                <a:solidFill>
                  <a:srgbClr val="008000"/>
                </a:solidFill>
                <a:ea typeface="UWCZFF (Big5)" pitchFamily="2" charset="-120"/>
              </a:rPr>
              <a:t>　累積成果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1143000" y="2914650"/>
            <a:ext cx="685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1143000" y="3000375"/>
            <a:ext cx="6858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3124200" y="1600200"/>
            <a:ext cx="414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/>
              <a:t>立 志 為 主 做 大 事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061075" y="1609725"/>
            <a:ext cx="6413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 b="1">
                <a:solidFill>
                  <a:srgbClr val="0000FF"/>
                </a:solidFill>
              </a:rPr>
              <a:t>小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143250" y="1597025"/>
            <a:ext cx="1225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>
                <a:solidFill>
                  <a:srgbClr val="0000FF"/>
                </a:solidFill>
              </a:rPr>
              <a:t>持 續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866900" y="1600200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>
                <a:solidFill>
                  <a:srgbClr val="0000FF"/>
                </a:solidFill>
              </a:rPr>
              <a:t>一 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9" grpId="0"/>
      <p:bldP spid="82950" grpId="0"/>
      <p:bldP spid="82951" grpId="0" animBg="1"/>
      <p:bldP spid="82952" grpId="0" animBg="1"/>
      <p:bldP spid="82954" grpId="0" animBg="1"/>
      <p:bldP spid="82955" grpId="0" animBg="1"/>
      <p:bldP spid="829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EssentialsXtianIdentity1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0111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 descr="Newsprint"/>
          <p:cNvSpPr>
            <a:spLocks noChangeArrowheads="1"/>
          </p:cNvSpPr>
          <p:nvPr/>
        </p:nvSpPr>
        <p:spPr bwMode="auto">
          <a:xfrm>
            <a:off x="2133600" y="2057400"/>
            <a:ext cx="6781800" cy="480060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25413" y="4171950"/>
            <a:ext cx="8610600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5943600" y="1219200"/>
            <a:ext cx="990600" cy="5584825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6019800" y="3886200"/>
            <a:ext cx="762000" cy="7620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7" grpId="0" animBg="1"/>
      <p:bldP spid="819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4800" smtClean="0">
                <a:latin typeface="UWCZKF (Big5)" pitchFamily="2" charset="-120"/>
                <a:ea typeface="UWCZKF (Big5)" pitchFamily="2" charset="-120"/>
              </a:rPr>
              <a:t>福音</a:t>
            </a:r>
            <a:r>
              <a:rPr lang="zh-TW" altLang="en-US" sz="4800" smtClean="0">
                <a:latin typeface="UWCZKF (Big5)" pitchFamily="2" charset="-120"/>
                <a:ea typeface="UWCZKF (Big5)" pitchFamily="2" charset="-120"/>
              </a:rPr>
              <a:t>是關係的修復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352800" y="5943600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1600">
                <a:latin typeface="UWCZKF (Big5)" pitchFamily="2" charset="-120"/>
                <a:cs typeface="Times New Roman" panose="02020603050405020304" pitchFamily="18" charset="0"/>
              </a:rPr>
              <a:t>改自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《</a:t>
            </a:r>
            <a:r>
              <a:rPr lang="zh-TW" altLang="en-US" sz="1600"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Walking with the Poor:  Principles and Practices of Transformational Development</a:t>
            </a:r>
            <a:r>
              <a:rPr lang="zh-TW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by Bryant L. Myers, 1999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》</a:t>
            </a:r>
            <a:endParaRPr lang="zh-TW" altLang="en-US" sz="1600">
              <a:latin typeface="UWCZKF (Big5)" pitchFamily="2" charset="-120"/>
              <a:cs typeface="Times New Roman" panose="02020603050405020304" pitchFamily="18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267200" y="324961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人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3962400" y="13716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rgbClr val="C0C0C0"/>
                </a:solidFill>
              </a:rPr>
              <a:t>上帝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6781800" y="2590800"/>
            <a:ext cx="838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/>
              <a:t>受造界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4038600" y="5105400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rgbClr val="C0C0C0"/>
                </a:solidFill>
              </a:rPr>
              <a:t>自己</a:t>
            </a:r>
          </a:p>
        </p:txBody>
      </p:sp>
      <p:sp>
        <p:nvSpPr>
          <p:cNvPr id="41992" name="AutoShape 10"/>
          <p:cNvSpPr>
            <a:spLocks noChangeArrowheads="1"/>
          </p:cNvSpPr>
          <p:nvPr/>
        </p:nvSpPr>
        <p:spPr bwMode="auto">
          <a:xfrm>
            <a:off x="50292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41993" name="AutoShape 11"/>
          <p:cNvSpPr>
            <a:spLocks noChangeArrowheads="1"/>
          </p:cNvSpPr>
          <p:nvPr/>
        </p:nvSpPr>
        <p:spPr bwMode="auto">
          <a:xfrm rot="10800000">
            <a:off x="2514600" y="3429000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41994" name="AutoShape 12"/>
          <p:cNvSpPr>
            <a:spLocks noChangeArrowheads="1"/>
          </p:cNvSpPr>
          <p:nvPr/>
        </p:nvSpPr>
        <p:spPr bwMode="auto">
          <a:xfrm rot="5400000">
            <a:off x="4102894" y="43553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41995" name="AutoShape 13"/>
          <p:cNvSpPr>
            <a:spLocks noChangeArrowheads="1"/>
          </p:cNvSpPr>
          <p:nvPr/>
        </p:nvSpPr>
        <p:spPr bwMode="auto">
          <a:xfrm rot="-5400000">
            <a:off x="4102894" y="2526506"/>
            <a:ext cx="1119188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41996" name="Text Box 18"/>
          <p:cNvSpPr txBox="1">
            <a:spLocks noChangeArrowheads="1"/>
          </p:cNvSpPr>
          <p:nvPr/>
        </p:nvSpPr>
        <p:spPr bwMode="auto">
          <a:xfrm>
            <a:off x="914400" y="2667000"/>
            <a:ext cx="1657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rgbClr val="C0C0C0"/>
                </a:solidFill>
              </a:rPr>
              <a:t>其</a:t>
            </a:r>
            <a:r>
              <a:rPr lang="zh-TW" altLang="en-US" sz="800">
                <a:solidFill>
                  <a:srgbClr val="C0C0C0"/>
                </a:solidFill>
              </a:rPr>
              <a:t>　</a:t>
            </a:r>
            <a:r>
              <a:rPr lang="zh-TW" altLang="en-US" sz="4400">
                <a:solidFill>
                  <a:srgbClr val="C0C0C0"/>
                </a:solidFill>
              </a:rPr>
              <a:t>他</a:t>
            </a:r>
            <a:r>
              <a:rPr lang="zh-TW" altLang="en-US" sz="800">
                <a:solidFill>
                  <a:srgbClr val="C0C0C0"/>
                </a:solidFill>
              </a:rPr>
              <a:t>　</a:t>
            </a:r>
            <a:r>
              <a:rPr lang="zh-TW" altLang="en-US" sz="4400">
                <a:solidFill>
                  <a:srgbClr val="C0C0C0"/>
                </a:solidFill>
              </a:rPr>
              <a:t>人社</a:t>
            </a:r>
            <a:r>
              <a:rPr lang="zh-TW" altLang="en-US" sz="800">
                <a:solidFill>
                  <a:srgbClr val="C0C0C0"/>
                </a:solidFill>
              </a:rPr>
              <a:t>　</a:t>
            </a:r>
            <a:r>
              <a:rPr lang="zh-TW" altLang="en-US" sz="4400">
                <a:solidFill>
                  <a:srgbClr val="C0C0C0"/>
                </a:solidFill>
              </a:rPr>
              <a:t>會</a:t>
            </a:r>
            <a:endParaRPr lang="en-US" altLang="zh-TW" sz="440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EquipSermiaGlacierCal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1435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permafrost_defro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49530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UWCZKF (Big5)" pitchFamily="2" charset="-120"/>
              </a:rPr>
              <a:t>溫室效應</a:t>
            </a:r>
            <a:endParaRPr lang="en-US" altLang="en-US" smtClean="0">
              <a:solidFill>
                <a:schemeClr val="tx1"/>
              </a:solidFill>
              <a:ea typeface="UWCZKF (Big5)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lyGapRainfall1950-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822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OCFisher_lake_201107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82863"/>
            <a:ext cx="31242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CottonFarm2011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657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BenbrookLake_dock_201108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648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UWCZKF (Big5)" pitchFamily="2" charset="-120"/>
              </a:rPr>
              <a:t>造成旱災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emphisTennessee20110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submerged_cars_201105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6243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MorehouseMissouri_201105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51816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UWCZKF (Big5)" pitchFamily="2" charset="-120"/>
              </a:rPr>
              <a:t>也造成水災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UWCZKF (Big5)" pitchFamily="2" charset="-120"/>
              </a:rPr>
              <a:t>塑膠透過下水道在海中累積</a:t>
            </a:r>
          </a:p>
        </p:txBody>
      </p:sp>
      <p:pic>
        <p:nvPicPr>
          <p:cNvPr id="46083" name="Picture 4" descr="deformed_tur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4438"/>
            <a:ext cx="51054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dead_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860 undersea_tr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5181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UWCZKF (Big5)" pitchFamily="2" charset="-120"/>
              </a:rPr>
              <a:t>我能做什麼？</a:t>
            </a:r>
            <a:endParaRPr lang="en-US" altLang="zh-TW" smtClean="0">
              <a:solidFill>
                <a:schemeClr val="tx1"/>
              </a:solidFill>
              <a:ea typeface="UWCZKF (Big5)" pitchFamily="2" charset="-120"/>
            </a:endParaRPr>
          </a:p>
        </p:txBody>
      </p:sp>
      <p:pic>
        <p:nvPicPr>
          <p:cNvPr id="47107" name="Picture 3" descr="Pr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962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bi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3528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hum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54102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se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181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my_bi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82725"/>
            <a:ext cx="67818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2014COMHopeSunday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UWCZKF (Big5)" pitchFamily="2" charset="-120"/>
              </a:rPr>
              <a:t>我能做什麼？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924800" cy="4572000"/>
          </a:xfrm>
        </p:spPr>
        <p:txBody>
          <a:bodyPr/>
          <a:lstStyle/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zh-TW" altLang="en-US" sz="2800" smtClean="0">
                <a:latin typeface="UWCZKF (Big5)" pitchFamily="2" charset="-120"/>
                <a:ea typeface="UWCZKF (Big5)" pitchFamily="2" charset="-120"/>
              </a:rPr>
              <a:t>兒童助養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zh-TW" sz="2400" smtClean="0">
                <a:ea typeface="UWCZKF (Big5)" pitchFamily="2" charset="-120"/>
              </a:rPr>
              <a:t>World Vision</a:t>
            </a:r>
            <a:endParaRPr lang="en-US" altLang="zh-TW" sz="2400" smtClean="0">
              <a:latin typeface="UWCZKF (Big5)" pitchFamily="2" charset="-120"/>
              <a:ea typeface="UWCZKF (Big5)" pitchFamily="2" charset="-120"/>
            </a:endParaRP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zh-TW" sz="2400" smtClean="0">
                <a:ea typeface="UWCZKF (Big5)" pitchFamily="2" charset="-120"/>
              </a:rPr>
              <a:t>Compassion International</a:t>
            </a: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endParaRPr lang="zh-TW" altLang="en-US" sz="2000" smtClean="0">
              <a:ea typeface="UWCZKF (Big5)" pitchFamily="2" charset="-120"/>
            </a:endParaRPr>
          </a:p>
          <a:p>
            <a:pPr marL="341313" indent="-341313" eaLnBrk="1" hangingPunct="1">
              <a:buFont typeface="Wingdings" panose="05000000000000000000" pitchFamily="2" charset="2"/>
              <a:buChar char="§"/>
            </a:pPr>
            <a:r>
              <a:rPr lang="zh-TW" altLang="en-US" sz="2800" smtClean="0">
                <a:ea typeface="UWCZKF (Big5)" pitchFamily="2" charset="-120"/>
              </a:rPr>
              <a:t>小額信貸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zh-TW" sz="2400" smtClean="0">
                <a:ea typeface="UWCZKF (Big5)" pitchFamily="2" charset="-120"/>
              </a:rPr>
              <a:t>PEER Servants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zh-TW" sz="2400" smtClean="0">
                <a:ea typeface="UWCZKF (Big5)" pitchFamily="2" charset="-120"/>
              </a:rPr>
              <a:t>Hope International</a:t>
            </a:r>
            <a:endParaRPr lang="en-US" altLang="zh-TW" sz="2400" smtClean="0">
              <a:latin typeface="UWCZKF (Big5)" pitchFamily="2" charset="-120"/>
              <a:ea typeface="UWCZKF (Big5)" pitchFamily="2" charset="-120"/>
            </a:endParaRP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zh-TW" sz="2400" smtClean="0">
                <a:ea typeface="UWCZKF (Big5)" pitchFamily="2" charset="-120"/>
              </a:rPr>
              <a:t>World Vision</a:t>
            </a:r>
            <a:endParaRPr lang="en-US" altLang="zh-TW" sz="2400" smtClean="0">
              <a:latin typeface="UWCZKF (Big5)" pitchFamily="2" charset="-120"/>
              <a:ea typeface="UWCZKF (Big5)" pitchFamily="2" charset="-120"/>
            </a:endParaRP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zh-TW" sz="2400" smtClean="0">
                <a:ea typeface="UWCZKF (Big5)" pitchFamily="2" charset="-120"/>
              </a:rPr>
              <a:t>Opportunity International</a:t>
            </a:r>
          </a:p>
          <a:p>
            <a:pPr marL="968375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zh-TW" sz="2400" smtClean="0">
                <a:ea typeface="UWCZKF (Big5)" pitchFamily="2" charset="-120"/>
              </a:rPr>
              <a:t>Videre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ea typeface="UWCZKF (Big5)" pitchFamily="2" charset="-120"/>
              </a:rPr>
              <a:t>貧困是什麼？</a:t>
            </a:r>
            <a:endParaRPr lang="en-US" altLang="en-US" sz="4800" smtClean="0">
              <a:ea typeface="UWCZKF (Big5)" pitchFamily="2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924800" cy="3276600"/>
          </a:xfrm>
        </p:spPr>
        <p:txBody>
          <a:bodyPr/>
          <a:lstStyle/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3600" smtClean="0">
                <a:ea typeface="UWCZKF (Big5)" pitchFamily="2" charset="-120"/>
              </a:rPr>
              <a:t>金錢的缺乏</a:t>
            </a: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endParaRPr lang="zh-TW" altLang="en-US" sz="3600" smtClean="0">
              <a:ea typeface="UWCZKF (Big5)" pitchFamily="2" charset="-120"/>
            </a:endParaRP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3600" smtClean="0">
                <a:ea typeface="UWCZKF (Big5)" pitchFamily="2" charset="-120"/>
              </a:rPr>
              <a:t>物資的缺乏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UWCZKF (Big5)" pitchFamily="2" charset="-120"/>
                <a:ea typeface="UWCZKF (Big5)" pitchFamily="2" charset="-120"/>
              </a:rPr>
              <a:t>窮人怎麼定義貧困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ea typeface="UWCZKF (Big5)" pitchFamily="2" charset="-120"/>
              </a:rPr>
              <a:t>心裏空虛</a:t>
            </a:r>
          </a:p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ea typeface="UWCZKF (Big5)" pitchFamily="2" charset="-120"/>
              </a:rPr>
              <a:t>不認識自己的能力與長處</a:t>
            </a:r>
          </a:p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ea typeface="UWCZKF (Big5)" pitchFamily="2" charset="-120"/>
              </a:rPr>
              <a:t>沒有能力改善現狀</a:t>
            </a:r>
          </a:p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ea typeface="UWCZKF (Big5)" pitchFamily="2" charset="-120"/>
              </a:rPr>
              <a:t>被孤立</a:t>
            </a:r>
          </a:p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ea typeface="UWCZKF (Big5)" pitchFamily="2" charset="-120"/>
              </a:rPr>
              <a:t>因為沒有能力照顧家庭而對自己沒信心、不抱希望</a:t>
            </a:r>
          </a:p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ea typeface="UWCZKF (Big5)" pitchFamily="2" charset="-120"/>
              </a:rPr>
              <a:t>人際關係破碎</a:t>
            </a:r>
          </a:p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ea typeface="UWCZKF (Big5)" pitchFamily="2" charset="-120"/>
              </a:rPr>
              <a:t>不認識神</a:t>
            </a:r>
          </a:p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solidFill>
                  <a:srgbClr val="0000FF"/>
                </a:solidFill>
                <a:ea typeface="UWCZKF (Big5)" pitchFamily="2" charset="-120"/>
              </a:rPr>
              <a:t>沒有錢；沒有基本食物</a:t>
            </a:r>
          </a:p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solidFill>
                  <a:srgbClr val="0000FF"/>
                </a:solidFill>
                <a:ea typeface="UWCZKF (Big5)" pitchFamily="2" charset="-120"/>
              </a:rPr>
              <a:t>不願意分享的結果</a:t>
            </a:r>
          </a:p>
          <a:p>
            <a:pPr marL="577850" indent="-577850" eaLnBrk="1" hangingPunct="1">
              <a:buFontTx/>
              <a:buAutoNum type="romanLcPeriod"/>
            </a:pPr>
            <a:r>
              <a:rPr lang="zh-TW" altLang="en-US" sz="2400" smtClean="0">
                <a:ea typeface="UWCZKF (Big5)" pitchFamily="2" charset="-120"/>
              </a:rPr>
              <a:t>缺乏好念頭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447800" y="6096000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《</a:t>
            </a:r>
            <a:r>
              <a:rPr lang="en-US" altLang="zh-TW" sz="1600">
                <a:cs typeface="Times New Roman" panose="02020603050405020304" pitchFamily="18" charset="0"/>
              </a:rPr>
              <a:t>”</a:t>
            </a:r>
            <a:r>
              <a:rPr lang="en-US" altLang="zh-TW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Stop Helping Us” e-book, by Peter Greer, HOPE International, after 2012-12-10</a:t>
            </a:r>
            <a:r>
              <a:rPr lang="en-US" altLang="zh-TW" sz="1600">
                <a:latin typeface="UWCZKF (Big5)" pitchFamily="2" charset="-120"/>
                <a:cs typeface="Times New Roman" panose="02020603050405020304" pitchFamily="18" charset="0"/>
              </a:rPr>
              <a:t>》</a:t>
            </a:r>
            <a:endParaRPr lang="zh-TW" altLang="en-US" sz="1600">
              <a:latin typeface="UWCZKF (Big5)" pitchFamily="2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ea typeface="UWCZKF (Big5)" pitchFamily="2" charset="-120"/>
              </a:rPr>
              <a:t>福音 </a:t>
            </a:r>
            <a:r>
              <a:rPr lang="en-US" altLang="zh-TW" sz="4800" smtClean="0">
                <a:ea typeface="UWCZKF (Big5)" pitchFamily="2" charset="-120"/>
              </a:rPr>
              <a:t>=</a:t>
            </a:r>
            <a:r>
              <a:rPr lang="zh-TW" altLang="en-US" sz="4800" smtClean="0">
                <a:ea typeface="UWCZKF (Big5)" pitchFamily="2" charset="-120"/>
              </a:rPr>
              <a:t> 扶貧</a:t>
            </a:r>
            <a:endParaRPr lang="en-US" altLang="en-US" sz="4800" smtClean="0">
              <a:ea typeface="UWCZKF (Big5)" pitchFamily="2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001000" cy="3276600"/>
          </a:xfrm>
        </p:spPr>
        <p:txBody>
          <a:bodyPr/>
          <a:lstStyle/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3600" smtClean="0">
                <a:ea typeface="UWCZKF (Big5)" pitchFamily="2" charset="-120"/>
              </a:rPr>
              <a:t>貧困是什麼？</a:t>
            </a: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endParaRPr lang="zh-TW" altLang="en-US" sz="3600" smtClean="0">
              <a:ea typeface="UWCZKF (Big5)" pitchFamily="2" charset="-120"/>
            </a:endParaRP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3600" smtClean="0">
                <a:solidFill>
                  <a:srgbClr val="C0C0C0"/>
                </a:solidFill>
                <a:ea typeface="UWCZKF (Big5)" pitchFamily="2" charset="-120"/>
              </a:rPr>
              <a:t>福音是什麼？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ea typeface="UWCZKF (Big5)" pitchFamily="2" charset="-120"/>
              </a:rPr>
              <a:t>福音 </a:t>
            </a:r>
            <a:r>
              <a:rPr lang="en-US" altLang="zh-TW" sz="4800" smtClean="0">
                <a:ea typeface="UWCZKF (Big5)" pitchFamily="2" charset="-120"/>
              </a:rPr>
              <a:t>=</a:t>
            </a:r>
            <a:r>
              <a:rPr lang="zh-TW" altLang="en-US" sz="4800" smtClean="0">
                <a:ea typeface="UWCZKF (Big5)" pitchFamily="2" charset="-120"/>
              </a:rPr>
              <a:t> 扶貧</a:t>
            </a:r>
            <a:endParaRPr lang="en-US" altLang="en-US" sz="4800" smtClean="0">
              <a:ea typeface="UWCZKF (Big5)" pitchFamily="2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001000" cy="3276600"/>
          </a:xfrm>
        </p:spPr>
        <p:txBody>
          <a:bodyPr/>
          <a:lstStyle/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3600" smtClean="0">
                <a:solidFill>
                  <a:srgbClr val="C0C0C0"/>
                </a:solidFill>
                <a:ea typeface="UWCZKF (Big5)" pitchFamily="2" charset="-120"/>
              </a:rPr>
              <a:t>貧困是什麼？</a:t>
            </a: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endParaRPr lang="zh-TW" altLang="en-US" sz="3600" smtClean="0">
              <a:ea typeface="UWCZKF (Big5)" pitchFamily="2" charset="-120"/>
            </a:endParaRPr>
          </a:p>
          <a:p>
            <a:pPr marL="466725" indent="-466725" eaLnBrk="1" hangingPunct="1">
              <a:buFont typeface="Wingdings" panose="05000000000000000000" pitchFamily="2" charset="2"/>
              <a:buChar char="§"/>
            </a:pPr>
            <a:r>
              <a:rPr lang="zh-TW" altLang="en-US" sz="3600" smtClean="0">
                <a:ea typeface="UWCZKF (Big5)" pitchFamily="2" charset="-120"/>
              </a:rPr>
              <a:t>福音是什麼？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encil_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UWCZKF (Big5)" pitchFamily="2" charset="-12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UWCZKF (Big5)" pitchFamily="2" charset="-12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1411</Words>
  <Application>Microsoft Office PowerPoint</Application>
  <PresentationFormat>On-screen Show (4:3)</PresentationFormat>
  <Paragraphs>224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UWCZKF (Big5)</vt:lpstr>
      <vt:lpstr>Calibri</vt:lpstr>
      <vt:lpstr>Wingdings</vt:lpstr>
      <vt:lpstr>Times New Roman</vt:lpstr>
      <vt:lpstr>UWCZXF (Big5)</vt:lpstr>
      <vt:lpstr>UWCZLF (Big5)</vt:lpstr>
      <vt:lpstr>PMingLiU</vt:lpstr>
      <vt:lpstr>Symbol</vt:lpstr>
      <vt:lpstr>Arial Narrow</vt:lpstr>
      <vt:lpstr>UWCZFF (Big5)</vt:lpstr>
      <vt:lpstr>Default Design</vt:lpstr>
      <vt:lpstr>為著耶穌改變世界  福音 = 扶貧</vt:lpstr>
      <vt:lpstr>福音 = 扶貧</vt:lpstr>
      <vt:lpstr>PowerPoint Presentation</vt:lpstr>
      <vt:lpstr>PowerPoint Presentation</vt:lpstr>
      <vt:lpstr>貧困是什麼？</vt:lpstr>
      <vt:lpstr>窮人怎麼定義貧困</vt:lpstr>
      <vt:lpstr>福音 = 扶貧</vt:lpstr>
      <vt:lpstr>福音 = 扶貧</vt:lpstr>
      <vt:lpstr>PowerPoint Presentation</vt:lpstr>
      <vt:lpstr>我《原本》了解的福音</vt:lpstr>
      <vt:lpstr>PowerPoint Presentation</vt:lpstr>
      <vt:lpstr>人為什麼需要福音？</vt:lpstr>
      <vt:lpstr>人為什麼需要福音？</vt:lpstr>
      <vt:lpstr>我們為什麼需要福音？</vt:lpstr>
      <vt:lpstr>我們為什麼需要福音？</vt:lpstr>
      <vt:lpstr>我們為什麼需要福音？</vt:lpstr>
      <vt:lpstr>我們為什麼需要福音？</vt:lpstr>
      <vt:lpstr>福音是關係的修復</vt:lpstr>
      <vt:lpstr>因果關係網</vt:lpstr>
      <vt:lpstr>福音是關係的修復</vt:lpstr>
      <vt:lpstr>看待貧窮的兩種極端態度</vt:lpstr>
      <vt:lpstr>麻州：流浪漢與精神病</vt:lpstr>
      <vt:lpstr>無法脫離現狀？</vt:lpstr>
      <vt:lpstr>修復破裂的關係</vt:lpstr>
      <vt:lpstr>修復關係的實行</vt:lpstr>
      <vt:lpstr>貧窮也有分別</vt:lpstr>
      <vt:lpstr>看待貧窮的兩種極端態度</vt:lpstr>
      <vt:lpstr>小額信貸：扶貧的天才主意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Servants 近期活動</vt:lpstr>
      <vt:lpstr>改變世界的秘訣</vt:lpstr>
      <vt:lpstr>福音是關係的修復</vt:lpstr>
      <vt:lpstr>溫室效應</vt:lpstr>
      <vt:lpstr>造成旱災</vt:lpstr>
      <vt:lpstr>也造成水災</vt:lpstr>
      <vt:lpstr>塑膠透過下水道在海中累積</vt:lpstr>
      <vt:lpstr>我能做什麼？</vt:lpstr>
      <vt:lpstr>PowerPoint Presentation</vt:lpstr>
      <vt:lpstr>我能做什麼？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Tzeng</dc:creator>
  <cp:lastModifiedBy>Gao, Chengkan</cp:lastModifiedBy>
  <cp:revision>55</cp:revision>
  <cp:lastPrinted>1601-01-01T00:00:00Z</cp:lastPrinted>
  <dcterms:created xsi:type="dcterms:W3CDTF">2012-01-12T04:20:18Z</dcterms:created>
  <dcterms:modified xsi:type="dcterms:W3CDTF">2016-06-24T11:44:36Z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