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</p:sldMasterIdLst>
  <p:notesMasterIdLst>
    <p:notesMasterId r:id="rId24"/>
  </p:notesMasterIdLst>
  <p:handoutMasterIdLst>
    <p:handoutMasterId r:id="rId25"/>
  </p:handoutMasterIdLst>
  <p:sldIdLst>
    <p:sldId id="594" r:id="rId3"/>
    <p:sldId id="595" r:id="rId4"/>
    <p:sldId id="596" r:id="rId5"/>
    <p:sldId id="597" r:id="rId6"/>
    <p:sldId id="598" r:id="rId7"/>
    <p:sldId id="620" r:id="rId8"/>
    <p:sldId id="613" r:id="rId9"/>
    <p:sldId id="599" r:id="rId10"/>
    <p:sldId id="614" r:id="rId11"/>
    <p:sldId id="621" r:id="rId12"/>
    <p:sldId id="616" r:id="rId13"/>
    <p:sldId id="607" r:id="rId14"/>
    <p:sldId id="623" r:id="rId15"/>
    <p:sldId id="624" r:id="rId16"/>
    <p:sldId id="625" r:id="rId17"/>
    <p:sldId id="608" r:id="rId18"/>
    <p:sldId id="615" r:id="rId19"/>
    <p:sldId id="618" r:id="rId20"/>
    <p:sldId id="626" r:id="rId21"/>
    <p:sldId id="619" r:id="rId22"/>
    <p:sldId id="622" r:id="rId2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089465-F7CC-49F0-9D7D-FD95C6749AEE}">
          <p14:sldIdLst>
            <p14:sldId id="594"/>
            <p14:sldId id="595"/>
          </p14:sldIdLst>
        </p14:section>
        <p14:section name="Untitled Section" id="{1AB80195-969D-4BF5-88B0-956B1405FB60}">
          <p14:sldIdLst>
            <p14:sldId id="596"/>
            <p14:sldId id="597"/>
            <p14:sldId id="598"/>
          </p14:sldIdLst>
        </p14:section>
        <p14:section name="Untitled Section" id="{5E09C099-7A3A-4E2D-AFE3-1AD5804DC071}">
          <p14:sldIdLst>
            <p14:sldId id="620"/>
            <p14:sldId id="613"/>
            <p14:sldId id="599"/>
            <p14:sldId id="614"/>
          </p14:sldIdLst>
        </p14:section>
        <p14:section name="Untitled Section" id="{E22E6F92-797D-4B94-B045-44FDE27888A1}">
          <p14:sldIdLst>
            <p14:sldId id="621"/>
            <p14:sldId id="616"/>
            <p14:sldId id="607"/>
            <p14:sldId id="623"/>
            <p14:sldId id="624"/>
            <p14:sldId id="625"/>
            <p14:sldId id="608"/>
            <p14:sldId id="615"/>
          </p14:sldIdLst>
        </p14:section>
        <p14:section name="Untitled Section" id="{73450966-9945-4FC4-BC70-3F568F90A1AF}">
          <p14:sldIdLst>
            <p14:sldId id="618"/>
            <p14:sldId id="626"/>
            <p14:sldId id="619"/>
            <p14:sldId id="62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C20E"/>
    <a:srgbClr val="EF258F"/>
    <a:srgbClr val="FFFF99"/>
    <a:srgbClr val="ED7241"/>
    <a:srgbClr val="BFEFBF"/>
    <a:srgbClr val="F68E38"/>
    <a:srgbClr val="66CCFF"/>
    <a:srgbClr val="33CCCC"/>
    <a:srgbClr val="99CCFF"/>
    <a:srgbClr val="10E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23" autoAdjust="0"/>
    <p:restoredTop sz="78580" autoAdjust="0"/>
  </p:normalViewPr>
  <p:slideViewPr>
    <p:cSldViewPr>
      <p:cViewPr>
        <p:scale>
          <a:sx n="50" d="100"/>
          <a:sy n="50" d="100"/>
        </p:scale>
        <p:origin x="-2626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notesViewPr>
    <p:cSldViewPr>
      <p:cViewPr>
        <p:scale>
          <a:sx n="100" d="100"/>
          <a:sy n="100" d="100"/>
        </p:scale>
        <p:origin x="-828" y="828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FCFBA-90A4-4383-86B5-5F60F2002901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A62BC-86B9-4C3A-9838-3DBE37EE9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10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EA5E3-C903-4DD5-A8D0-0EF809D90EDD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1E461-D830-4C32-A7D1-9C55EA4A0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38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27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7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7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(1) What does God expect of us?</a:t>
            </a:r>
          </a:p>
          <a:p>
            <a:r>
              <a:rPr lang="en-US" dirty="0"/>
              <a:t>   </a:t>
            </a:r>
            <a:r>
              <a:rPr lang="en-US" dirty="0" smtClean="0"/>
              <a:t>  </a:t>
            </a:r>
            <a:r>
              <a:rPr lang="en-US" dirty="0"/>
              <a:t>   Love God, love our neighbors, go and make disciples of others who will do the same.</a:t>
            </a:r>
          </a:p>
          <a:p>
            <a:r>
              <a:rPr lang="en-US" dirty="0"/>
              <a:t>(2) How many people does it take to make differences?</a:t>
            </a:r>
          </a:p>
          <a:p>
            <a:r>
              <a:rPr lang="en-US" dirty="0"/>
              <a:t>(3) What if </a:t>
            </a:r>
          </a:p>
          <a:p>
            <a:r>
              <a:rPr lang="en-US" dirty="0"/>
              <a:t>- all followers of Jesus looked beyond the walls of their churches and worked together in reclaiming the world for Christ's kingdom?</a:t>
            </a:r>
          </a:p>
          <a:p>
            <a:r>
              <a:rPr lang="en-US" dirty="0"/>
              <a:t>- we actually demonstrated God's love for the world instead of just talking about it?</a:t>
            </a:r>
          </a:p>
          <a:p>
            <a:r>
              <a:rPr lang="en-US" dirty="0"/>
              <a:t>- we embraced the whole gospel of loving God and loving your neighbors?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53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利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21:1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耶和華對摩西說，你告訴亞倫子孫作祭司的說，祭司不可為民中的死人沾染自己，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zh-TW" altLang="en-US" dirty="0" smtClean="0"/>
              <a:t>利 </a:t>
            </a:r>
            <a:r>
              <a:rPr lang="en-US" altLang="zh-TW" dirty="0" smtClean="0"/>
              <a:t>21:4</a:t>
            </a:r>
            <a:r>
              <a:rPr lang="zh-TW" altLang="en-US" dirty="0" smtClean="0"/>
              <a:t>祭司既在民中為首，就不可從俗沾染自己。</a:t>
            </a:r>
            <a:r>
              <a:rPr lang="en-US" altLang="zh-TW" dirty="0" smtClean="0"/>
              <a:t>7</a:t>
            </a:r>
            <a:r>
              <a:rPr lang="zh-TW" altLang="en-US" dirty="0" smtClean="0"/>
              <a:t>不可娶妓女或被污的女人為妻，也不可娶被休的婦人為妻，因為祭司是歸神為聖。</a:t>
            </a:r>
            <a:r>
              <a:rPr lang="en-US" altLang="zh-TW" dirty="0" smtClean="0"/>
              <a:t>9</a:t>
            </a:r>
            <a:r>
              <a:rPr lang="zh-CN" altLang="en-US" dirty="0" smtClean="0"/>
              <a:t>、</a:t>
            </a:r>
            <a:r>
              <a:rPr lang="zh-TW" altLang="en-US" dirty="0" smtClean="0"/>
              <a:t>祭司的女兒若行淫辱沒自己，就辱沒了父親，必用火將她焚燒。</a:t>
            </a:r>
            <a:r>
              <a:rPr lang="en-US" altLang="zh-TW" dirty="0" smtClean="0"/>
              <a:t>10</a:t>
            </a:r>
            <a:r>
              <a:rPr lang="zh-TW" altLang="en-US" dirty="0" smtClean="0"/>
              <a:t>在弟兄中作大祭司，頭上倒了膏油，又承接聖職，穿了聖衣的，不可蓬頭散髮，也不可撕裂衣服。</a:t>
            </a:r>
            <a:r>
              <a:rPr lang="en-US" altLang="zh-TW" dirty="0" smtClean="0"/>
              <a:t>21</a:t>
            </a:r>
            <a:r>
              <a:rPr lang="zh-TW" altLang="en-US" dirty="0" smtClean="0"/>
              <a:t>祭司亞倫的後裔，凡有殘疾的，都不可近前來，將火祭獻給耶和華。他有殘疾，不可近前來獻神的食物。</a:t>
            </a:r>
            <a:endParaRPr lang="en-US" altLang="zh-TW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53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太 </a:t>
            </a:r>
            <a:r>
              <a:rPr lang="en-US" altLang="zh-TW" dirty="0" smtClean="0"/>
              <a:t>25:40 </a:t>
            </a:r>
            <a:r>
              <a:rPr lang="zh-TW" altLang="en-US" dirty="0" smtClean="0"/>
              <a:t>王要回答說，我實在告訴你們，這些事你們既作在我這弟兄中一個最小的身上，就是作在我身上了。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27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羅 </a:t>
            </a:r>
            <a:r>
              <a:rPr lang="en-US" altLang="zh-TW" dirty="0" smtClean="0"/>
              <a:t>12:5	</a:t>
            </a:r>
            <a:r>
              <a:rPr lang="zh-TW" altLang="en-US" dirty="0" smtClean="0"/>
              <a:t>我們這許多人，在基督裡成為一身，互相聯絡作肢體，也是如此。</a:t>
            </a:r>
          </a:p>
          <a:p>
            <a:r>
              <a:rPr lang="zh-TW" altLang="en-US" dirty="0" smtClean="0"/>
              <a:t>羅 </a:t>
            </a:r>
            <a:r>
              <a:rPr lang="en-US" altLang="zh-TW" dirty="0" smtClean="0"/>
              <a:t>12:6	</a:t>
            </a:r>
            <a:r>
              <a:rPr lang="zh-TW" altLang="en-US" dirty="0" smtClean="0"/>
              <a:t>按我們所得的恩賜，各有不同。或說豫言，就當照著信心的程度說</a:t>
            </a:r>
            <a:r>
              <a:rPr lang="en-US" altLang="zh-TW" dirty="0" smtClean="0"/>
              <a:t>﹝</a:t>
            </a:r>
            <a:r>
              <a:rPr lang="zh-TW" altLang="en-US" dirty="0" smtClean="0"/>
              <a:t>豫言</a:t>
            </a:r>
            <a:r>
              <a:rPr lang="en-US" altLang="zh-TW" dirty="0" smtClean="0"/>
              <a:t>﹞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羅 </a:t>
            </a:r>
            <a:r>
              <a:rPr lang="en-US" altLang="zh-TW" dirty="0" smtClean="0"/>
              <a:t>12:7	</a:t>
            </a:r>
            <a:r>
              <a:rPr lang="zh-TW" altLang="en-US" dirty="0" smtClean="0"/>
              <a:t>或作執事，就當</a:t>
            </a:r>
            <a:r>
              <a:rPr lang="en-US" altLang="zh-TW" dirty="0" smtClean="0"/>
              <a:t>﹝</a:t>
            </a:r>
            <a:r>
              <a:rPr lang="zh-TW" altLang="en-US" dirty="0" smtClean="0"/>
              <a:t>專一</a:t>
            </a:r>
            <a:r>
              <a:rPr lang="en-US" altLang="zh-TW" dirty="0" smtClean="0"/>
              <a:t>﹞</a:t>
            </a:r>
            <a:r>
              <a:rPr lang="zh-TW" altLang="en-US" dirty="0" smtClean="0"/>
              <a:t>執事。或作教導的，就當</a:t>
            </a:r>
            <a:r>
              <a:rPr lang="en-US" altLang="zh-TW" dirty="0" smtClean="0"/>
              <a:t>﹝</a:t>
            </a:r>
            <a:r>
              <a:rPr lang="zh-TW" altLang="en-US" dirty="0" smtClean="0"/>
              <a:t>專一</a:t>
            </a:r>
            <a:r>
              <a:rPr lang="en-US" altLang="zh-TW" dirty="0" smtClean="0"/>
              <a:t>﹞</a:t>
            </a:r>
            <a:r>
              <a:rPr lang="zh-TW" altLang="en-US" dirty="0" smtClean="0"/>
              <a:t>教導。</a:t>
            </a:r>
          </a:p>
          <a:p>
            <a:r>
              <a:rPr lang="zh-TW" altLang="en-US" dirty="0" smtClean="0"/>
              <a:t>羅 </a:t>
            </a:r>
            <a:r>
              <a:rPr lang="en-US" altLang="zh-TW" dirty="0" smtClean="0"/>
              <a:t>12:8	</a:t>
            </a:r>
            <a:r>
              <a:rPr lang="zh-TW" altLang="en-US" dirty="0" smtClean="0"/>
              <a:t>或作勸化的，就當</a:t>
            </a:r>
            <a:r>
              <a:rPr lang="en-US" altLang="zh-TW" dirty="0" smtClean="0"/>
              <a:t>﹝</a:t>
            </a:r>
            <a:r>
              <a:rPr lang="zh-TW" altLang="en-US" dirty="0" smtClean="0"/>
              <a:t>專一</a:t>
            </a:r>
            <a:r>
              <a:rPr lang="en-US" altLang="zh-TW" dirty="0" smtClean="0"/>
              <a:t>﹞</a:t>
            </a:r>
            <a:r>
              <a:rPr lang="zh-TW" altLang="en-US" dirty="0" smtClean="0"/>
              <a:t>勸化。施捨的就當誠實。治理的，就當殷勤。憐憫人的，就當甘心。</a:t>
            </a:r>
          </a:p>
          <a:p>
            <a:r>
              <a:rPr lang="zh-TW" altLang="en-US" dirty="0" smtClean="0"/>
              <a:t>羅 </a:t>
            </a:r>
            <a:r>
              <a:rPr lang="en-US" altLang="zh-TW" dirty="0" smtClean="0"/>
              <a:t>12:9	</a:t>
            </a:r>
            <a:r>
              <a:rPr lang="zh-TW" altLang="en-US" dirty="0" smtClean="0"/>
              <a:t>愛人不可虛假，惡要厭惡，善要親近。</a:t>
            </a:r>
          </a:p>
          <a:p>
            <a:r>
              <a:rPr lang="zh-TW" altLang="en-US" dirty="0" smtClean="0"/>
              <a:t>羅 </a:t>
            </a:r>
            <a:r>
              <a:rPr lang="en-US" altLang="zh-TW" dirty="0" smtClean="0"/>
              <a:t>12:10	</a:t>
            </a:r>
            <a:r>
              <a:rPr lang="zh-TW" altLang="en-US" dirty="0" smtClean="0"/>
              <a:t>愛弟兄，要彼此親熱。恭敬人，要彼此推讓。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27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E461-D830-4C32-A7D1-9C55EA4A079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27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9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7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98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為著耶穌改變世界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A648-1FEE-4BC6-A74A-7F2F31D92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55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A648-1FEE-4BC6-A74A-7F2F31D92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053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A648-1FEE-4BC6-A74A-7F2F31D92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31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11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24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78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49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85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87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764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54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5826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5826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A648-1FEE-4BC6-A74A-7F2F31D92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996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7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0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1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6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9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23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0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80"/>
                  </a:outerShdw>
                </a:effectLst>
                <a:latin typeface="TSC UKai M TT" pitchFamily="49" charset="-120"/>
              </a:defRPr>
            </a:lvl1pPr>
          </a:lstStyle>
          <a:p>
            <a:r>
              <a:rPr lang="en-US" smtClean="0"/>
              <a:t>6/5/2016</a:t>
            </a: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80"/>
                  </a:outerShdw>
                </a:effectLst>
                <a:latin typeface="TSC UKai M TT" pitchFamily="49" charset="-120"/>
              </a:defRPr>
            </a:lvl1pPr>
          </a:lstStyle>
          <a:p>
            <a:r>
              <a:rPr lang="zh-TW" altLang="en-US" smtClean="0"/>
              <a:t>為著耶穌改變世界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80"/>
                  </a:outerShdw>
                </a:effectLst>
                <a:latin typeface="+mn-lt"/>
                <a:ea typeface="+mn-ea"/>
              </a:defRPr>
            </a:lvl1pPr>
          </a:lstStyle>
          <a:p>
            <a:fld id="{3CFA2494-243B-4C99-9274-27E9EC77003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2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8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80"/>
            </a:outerShdw>
          </a:effectLst>
          <a:latin typeface="TSC UKai M TT" pitchFamily="49" charset="-120"/>
          <a:ea typeface="TSC UKai M TT" pitchFamily="49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80"/>
            </a:outerShdw>
          </a:effectLst>
          <a:latin typeface="TSC UKai M TT" pitchFamily="49" charset="-120"/>
          <a:ea typeface="TSC UKai M TT" pitchFamily="49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80"/>
            </a:outerShdw>
          </a:effectLst>
          <a:latin typeface="TSC UKai M TT" pitchFamily="49" charset="-120"/>
          <a:ea typeface="TSC UKai M TT" pitchFamily="49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80"/>
            </a:outerShdw>
          </a:effectLst>
          <a:latin typeface="TSC UKai M TT" pitchFamily="49" charset="-120"/>
          <a:ea typeface="TSC UKai M TT" pitchFamily="49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80"/>
            </a:outerShdw>
          </a:effectLst>
          <a:latin typeface="TSC UKai M TT" pitchFamily="49" charset="-120"/>
          <a:ea typeface="TSC UKai M TT" pitchFamily="49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80"/>
            </a:outerShdw>
          </a:effectLst>
          <a:latin typeface="TSC UKai M TT" pitchFamily="49" charset="-120"/>
          <a:ea typeface="TSC UKai M TT" pitchFamily="49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80"/>
            </a:outerShdw>
          </a:effectLst>
          <a:latin typeface="TSC UKai M TT" pitchFamily="49" charset="-120"/>
          <a:ea typeface="TSC UKai M TT" pitchFamily="49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80"/>
            </a:outerShdw>
          </a:effectLst>
          <a:latin typeface="TSC UKai M TT" pitchFamily="49" charset="-120"/>
          <a:ea typeface="TSC UKai M TT" pitchFamily="49" charset="-120"/>
        </a:defRPr>
      </a:lvl9pPr>
    </p:titleStyle>
    <p:bodyStyle>
      <a:lvl1pPr marL="495300" indent="-4953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AutoNum type="arabicPeriod"/>
        <a:defRPr sz="2400">
          <a:solidFill>
            <a:schemeClr val="tx1"/>
          </a:solidFill>
          <a:effectLst>
            <a:outerShdw blurRad="38100" dist="38100" dir="2700000" algn="tl">
              <a:srgbClr val="000080"/>
            </a:outerShdw>
          </a:effectLst>
          <a:latin typeface="+mn-lt"/>
          <a:ea typeface="+mn-ea"/>
          <a:cs typeface="+mn-cs"/>
        </a:defRPr>
      </a:lvl1pPr>
      <a:lvl2pPr marL="952500" indent="-495300" algn="l" rtl="0" eaLnBrk="1" fontAlgn="base" hangingPunct="1">
        <a:spcBef>
          <a:spcPct val="20000"/>
        </a:spcBef>
        <a:spcAft>
          <a:spcPct val="0"/>
        </a:spcAft>
        <a:buAutoNum type="alphaLcPeriod"/>
        <a:defRPr sz="2400">
          <a:solidFill>
            <a:schemeClr val="tx1"/>
          </a:solidFill>
          <a:effectLst>
            <a:outerShdw blurRad="38100" dist="38100" dir="2700000" algn="tl">
              <a:srgbClr val="000080"/>
            </a:outerShdw>
          </a:effectLst>
          <a:latin typeface="+mn-lt"/>
          <a:ea typeface="+mn-ea"/>
        </a:defRPr>
      </a:lvl2pPr>
      <a:lvl3pPr marL="1409700" indent="-4953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AutoNum type="romanLcPeriod"/>
        <a:defRPr sz="2400">
          <a:solidFill>
            <a:schemeClr val="tx1"/>
          </a:solidFill>
          <a:effectLst>
            <a:outerShdw blurRad="38100" dist="38100" dir="2700000" algn="tl">
              <a:srgbClr val="000080"/>
            </a:outerShdw>
          </a:effectLst>
          <a:latin typeface="+mn-lt"/>
          <a:ea typeface="+mn-ea"/>
        </a:defRPr>
      </a:lvl3pPr>
      <a:lvl4pPr marL="1866900" indent="-495300" algn="l" rtl="0" eaLnBrk="1" fontAlgn="base" hangingPunct="1">
        <a:spcBef>
          <a:spcPct val="20000"/>
        </a:spcBef>
        <a:spcAft>
          <a:spcPct val="0"/>
        </a:spcAft>
        <a:buAutoNum type="arabicParenR"/>
        <a:defRPr sz="2400">
          <a:solidFill>
            <a:schemeClr val="tx1"/>
          </a:solidFill>
          <a:effectLst>
            <a:outerShdw blurRad="38100" dist="38100" dir="2700000" algn="tl">
              <a:srgbClr val="000080"/>
            </a:outerShdw>
          </a:effectLst>
          <a:latin typeface="+mn-lt"/>
          <a:ea typeface="+mn-ea"/>
        </a:defRPr>
      </a:lvl4pPr>
      <a:lvl5pPr marL="2324100" indent="-4953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AutoNum type="alphaLcParenR"/>
        <a:defRPr sz="2400">
          <a:solidFill>
            <a:schemeClr val="tx1"/>
          </a:solidFill>
          <a:effectLst>
            <a:outerShdw blurRad="38100" dist="38100" dir="2700000" algn="tl">
              <a:srgbClr val="000080"/>
            </a:outerShdw>
          </a:effectLst>
          <a:latin typeface="+mn-lt"/>
          <a:ea typeface="+mn-ea"/>
        </a:defRPr>
      </a:lvl5pPr>
      <a:lvl6pPr marL="2781300" indent="-4953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AutoNum type="alphaLcParenR"/>
        <a:defRPr sz="2400">
          <a:solidFill>
            <a:schemeClr val="tx1"/>
          </a:solidFill>
          <a:effectLst>
            <a:outerShdw blurRad="38100" dist="38100" dir="2700000" algn="tl">
              <a:srgbClr val="000080"/>
            </a:outerShdw>
          </a:effectLst>
          <a:latin typeface="+mn-lt"/>
          <a:ea typeface="+mn-ea"/>
        </a:defRPr>
      </a:lvl6pPr>
      <a:lvl7pPr marL="3238500" indent="-4953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AutoNum type="alphaLcParenR"/>
        <a:defRPr sz="2400">
          <a:solidFill>
            <a:schemeClr val="tx1"/>
          </a:solidFill>
          <a:effectLst>
            <a:outerShdw blurRad="38100" dist="38100" dir="2700000" algn="tl">
              <a:srgbClr val="000080"/>
            </a:outerShdw>
          </a:effectLst>
          <a:latin typeface="+mn-lt"/>
          <a:ea typeface="+mn-ea"/>
        </a:defRPr>
      </a:lvl7pPr>
      <a:lvl8pPr marL="3695700" indent="-4953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AutoNum type="alphaLcParenR"/>
        <a:defRPr sz="2400">
          <a:solidFill>
            <a:schemeClr val="tx1"/>
          </a:solidFill>
          <a:effectLst>
            <a:outerShdw blurRad="38100" dist="38100" dir="2700000" algn="tl">
              <a:srgbClr val="000080"/>
            </a:outerShdw>
          </a:effectLst>
          <a:latin typeface="+mn-lt"/>
          <a:ea typeface="+mn-ea"/>
        </a:defRPr>
      </a:lvl8pPr>
      <a:lvl9pPr marL="4152900" indent="-4953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Wingdings" pitchFamily="2" charset="2"/>
        <a:buAutoNum type="alphaLcParenR"/>
        <a:defRPr sz="2400">
          <a:solidFill>
            <a:schemeClr val="tx1"/>
          </a:solidFill>
          <a:effectLst>
            <a:outerShdw blurRad="38100" dist="38100" dir="2700000" algn="tl">
              <a:srgbClr val="00008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Equipping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self- 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Becoming a </a:t>
            </a:r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Disciple</a:t>
            </a:r>
            <a:b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zh-TW" altLang="en-US" sz="44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裝</a:t>
            </a:r>
            <a:r>
              <a:rPr lang="zh-TW" altLang="en-US" sz="44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備自己</a:t>
            </a:r>
            <a:r>
              <a:rPr lang="en-US" altLang="zh-TW" sz="44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-</a:t>
            </a:r>
            <a:r>
              <a:rPr lang="zh-TW" altLang="en-US" sz="44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成為耶穌的門徒</a:t>
            </a:r>
            <a:endParaRPr lang="en-US" sz="40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黃俊文</a:t>
            </a:r>
            <a:endParaRPr lang="en-US" sz="36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5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裝備自己</a:t>
            </a:r>
            <a:r>
              <a:rPr lang="en-US" altLang="zh-TW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-</a:t>
            </a:r>
            <a:r>
              <a:rPr lang="zh-TW" altLang="en-US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成為耶穌的門徒</a:t>
            </a:r>
            <a:endParaRPr lang="en-US" sz="40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96875" algn="l"/>
              </a:tabLst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徒的定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義</a:t>
            </a: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門徒的特質</a:t>
            </a: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你的認知影響你的行動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落實門徒的社會關懷</a:t>
            </a: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endParaRPr 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5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問題討論</a:t>
            </a:r>
            <a:endParaRPr lang="en-US" sz="36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如果教會完全不參與社會關懷會有什麼弊病？</a:t>
            </a:r>
            <a:endParaRPr lang="en-US" altLang="zh-CN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zh-CN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如果教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會只</a:t>
            </a:r>
            <a:r>
              <a:rPr lang="zh-CN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注重社會關懷會有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什</a:t>
            </a:r>
            <a:r>
              <a:rPr lang="zh-CN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麼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弊病？</a:t>
            </a:r>
            <a:endParaRPr 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endParaRPr 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34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9050" y="32316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教會改變世界的行動策</a:t>
            </a:r>
            <a:r>
              <a:rPr lang="zh-TW" altLang="en-US" sz="40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略</a:t>
            </a:r>
            <a:endParaRPr lang="en-US" altLang="zh-TW" sz="4000" b="1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8493" y="1289953"/>
            <a:ext cx="838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該做的</a:t>
            </a:r>
            <a:r>
              <a:rPr lang="en-US" altLang="zh-TW" sz="32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- </a:t>
            </a:r>
            <a:r>
              <a:rPr lang="zh-TW" altLang="en-US" sz="32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平衡對內和對外的事工</a:t>
            </a:r>
            <a:endParaRPr lang="en-US" altLang="zh-TW" sz="3200" b="1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1371600" lvl="2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人力</a:t>
            </a:r>
            <a:r>
              <a:rPr lang="en-US" altLang="zh-TW" sz="28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, </a:t>
            </a:r>
            <a:r>
              <a:rPr lang="zh-TW" altLang="en-US" sz="28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財力使用的平衡</a:t>
            </a:r>
            <a:endParaRPr lang="en-US" altLang="zh-TW" sz="2800" b="1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1371600" lvl="2" indent="-457200">
              <a:spcBef>
                <a:spcPts val="1200"/>
              </a:spcBef>
              <a:buFont typeface="Times New Roman" panose="02020603050405020304" pitchFamily="18" charset="0"/>
              <a:buChar char="−"/>
            </a:pPr>
            <a:r>
              <a:rPr lang="zh-TW" altLang="en-US" sz="28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教導</a:t>
            </a:r>
            <a:r>
              <a:rPr lang="en-US" altLang="zh-TW" sz="28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, </a:t>
            </a:r>
            <a:r>
              <a:rPr lang="zh-TW" altLang="en-US" sz="28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訓</a:t>
            </a:r>
            <a:r>
              <a:rPr lang="zh-TW" altLang="en-US" sz="2800" b="1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練的平衡</a:t>
            </a:r>
            <a:endParaRPr lang="en-US" altLang="zh-TW" sz="28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057400" y="4724400"/>
            <a:ext cx="1524000" cy="1143000"/>
            <a:chOff x="1295400" y="5410200"/>
            <a:chExt cx="1524000" cy="1143000"/>
          </a:xfrm>
        </p:grpSpPr>
        <p:sp>
          <p:nvSpPr>
            <p:cNvPr id="9" name="Oval 8"/>
            <p:cNvSpPr/>
            <p:nvPr/>
          </p:nvSpPr>
          <p:spPr>
            <a:xfrm>
              <a:off x="1409700" y="5410200"/>
              <a:ext cx="1295400" cy="114300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95400" y="5725180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 smtClean="0">
                  <a:solidFill>
                    <a:schemeClr val="tx2"/>
                  </a:solidFill>
                  <a:latin typeface="TSC FMaoKai L5 TT" panose="02010609030101010101" pitchFamily="49" charset="-120"/>
                  <a:ea typeface="TSC FMaoKai L5 TT" panose="02010609030101010101" pitchFamily="49" charset="-120"/>
                </a:rPr>
                <a:t>團契</a:t>
              </a:r>
              <a:endParaRPr lang="en-US" sz="2800" b="1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743200" y="5334000"/>
            <a:ext cx="1524000" cy="1143000"/>
            <a:chOff x="2743200" y="5410200"/>
            <a:chExt cx="1524000" cy="1143000"/>
          </a:xfrm>
        </p:grpSpPr>
        <p:sp>
          <p:nvSpPr>
            <p:cNvPr id="11" name="Oval 10"/>
            <p:cNvSpPr/>
            <p:nvPr/>
          </p:nvSpPr>
          <p:spPr>
            <a:xfrm>
              <a:off x="2933700" y="5410200"/>
              <a:ext cx="1295400" cy="114300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743200" y="5814536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 smtClean="0">
                  <a:solidFill>
                    <a:schemeClr val="tx2"/>
                  </a:solidFill>
                  <a:latin typeface="TSC FMaoKai L5 TT" panose="02010609030101010101" pitchFamily="49" charset="-120"/>
                  <a:ea typeface="TSC FMaoKai L5 TT" panose="02010609030101010101" pitchFamily="49" charset="-120"/>
                </a:rPr>
                <a:t>愛關</a:t>
              </a:r>
              <a:endParaRPr lang="en-US" sz="2800" b="1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257300" y="3810000"/>
            <a:ext cx="3086100" cy="28194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295900" y="4000499"/>
            <a:ext cx="1295400" cy="1143000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19700" y="4364623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差傳</a:t>
            </a:r>
            <a:endParaRPr lang="en-US" sz="2800" b="1" dirty="0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81800" y="3962400"/>
            <a:ext cx="1295400" cy="1143000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48450" y="4056043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社會</a:t>
            </a:r>
            <a:endParaRPr lang="en-US" altLang="zh-TW" sz="2800" b="1" dirty="0" smtClean="0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algn="ctr"/>
            <a:r>
              <a:rPr lang="zh-TW" altLang="en-US" sz="2800" b="1" dirty="0" smtClean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關懷</a:t>
            </a:r>
            <a:endParaRPr lang="en-US" sz="2800" b="1" dirty="0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334000" y="5334000"/>
            <a:ext cx="1295400" cy="1143000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81600" y="5522893"/>
            <a:ext cx="1638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社區</a:t>
            </a:r>
            <a:endParaRPr lang="en-US" altLang="zh-TW" sz="2800" b="1" dirty="0" smtClean="0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algn="ctr"/>
            <a:r>
              <a:rPr lang="zh-TW" altLang="en-US" sz="2800" b="1" dirty="0" smtClean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外展</a:t>
            </a:r>
            <a:endParaRPr lang="en-US" sz="2800" b="1" dirty="0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05400" y="3810000"/>
            <a:ext cx="3124200" cy="28194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238250" y="4000499"/>
            <a:ext cx="1524000" cy="1143000"/>
            <a:chOff x="1238250" y="4076699"/>
            <a:chExt cx="1524000" cy="1143000"/>
          </a:xfrm>
        </p:grpSpPr>
        <p:sp>
          <p:nvSpPr>
            <p:cNvPr id="4" name="Oval 3"/>
            <p:cNvSpPr/>
            <p:nvPr/>
          </p:nvSpPr>
          <p:spPr>
            <a:xfrm>
              <a:off x="1371600" y="4076699"/>
              <a:ext cx="1295400" cy="114300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38250" y="4386589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 smtClean="0">
                  <a:solidFill>
                    <a:schemeClr val="tx2"/>
                  </a:solidFill>
                  <a:latin typeface="TSC FMaoKai L5 TT" panose="02010609030101010101" pitchFamily="49" charset="-120"/>
                  <a:ea typeface="TSC FMaoKai L5 TT" panose="02010609030101010101" pitchFamily="49" charset="-120"/>
                </a:rPr>
                <a:t>崇拜</a:t>
              </a:r>
              <a:endParaRPr lang="en-US" sz="2800" b="1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2036643" y="335280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對</a:t>
            </a:r>
            <a:r>
              <a:rPr lang="zh-TW" altLang="en-US" sz="2800" b="1" dirty="0" smtClean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內事</a:t>
            </a:r>
            <a:r>
              <a:rPr lang="zh-TW" altLang="en-US" sz="2800" b="1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工</a:t>
            </a:r>
            <a:endParaRPr lang="en-US" sz="2800" dirty="0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943600" y="336298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 smtClean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對外事</a:t>
            </a:r>
            <a:r>
              <a:rPr lang="zh-TW" altLang="en-US" sz="2800" b="1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工</a:t>
            </a:r>
            <a:endParaRPr lang="en-US" sz="2800" dirty="0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95600" y="3962400"/>
            <a:ext cx="1524000" cy="1143000"/>
            <a:chOff x="2895600" y="4038600"/>
            <a:chExt cx="1524000" cy="1143000"/>
          </a:xfrm>
        </p:grpSpPr>
        <p:sp>
          <p:nvSpPr>
            <p:cNvPr id="7" name="Oval 6"/>
            <p:cNvSpPr/>
            <p:nvPr/>
          </p:nvSpPr>
          <p:spPr>
            <a:xfrm>
              <a:off x="2933700" y="4038600"/>
              <a:ext cx="1295400" cy="114300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95600" y="4167129"/>
              <a:ext cx="1524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 smtClean="0">
                  <a:solidFill>
                    <a:schemeClr val="tx2"/>
                  </a:solidFill>
                  <a:latin typeface="TSC FMaoKai L5 TT" panose="02010609030101010101" pitchFamily="49" charset="-120"/>
                  <a:ea typeface="TSC FMaoKai L5 TT" panose="02010609030101010101" pitchFamily="49" charset="-120"/>
                </a:rPr>
                <a:t>靈命</a:t>
              </a:r>
              <a:endParaRPr lang="en-US" altLang="zh-TW" sz="2800" b="1" dirty="0" smtClean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endParaRPr>
            </a:p>
            <a:p>
              <a:pPr algn="ctr"/>
              <a:r>
                <a:rPr lang="zh-TW" altLang="en-US" sz="2800" b="1" dirty="0" smtClean="0">
                  <a:solidFill>
                    <a:schemeClr val="tx2"/>
                  </a:solidFill>
                  <a:latin typeface="TSC FMaoKai L5 TT" panose="02010609030101010101" pitchFamily="49" charset="-120"/>
                  <a:ea typeface="TSC FMaoKai L5 TT" panose="02010609030101010101" pitchFamily="49" charset="-120"/>
                </a:rPr>
                <a:t>塑造</a:t>
              </a:r>
              <a:endParaRPr lang="en-US" sz="2800" b="1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295400" y="5424101"/>
            <a:ext cx="1524000" cy="1143000"/>
            <a:chOff x="6705600" y="5486400"/>
            <a:chExt cx="1524000" cy="1143000"/>
          </a:xfrm>
        </p:grpSpPr>
        <p:sp>
          <p:nvSpPr>
            <p:cNvPr id="22" name="Oval 21"/>
            <p:cNvSpPr/>
            <p:nvPr/>
          </p:nvSpPr>
          <p:spPr>
            <a:xfrm>
              <a:off x="6819900" y="5486400"/>
              <a:ext cx="1295400" cy="114300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05600" y="5863679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b="1" dirty="0" smtClean="0">
                  <a:solidFill>
                    <a:schemeClr val="tx2"/>
                  </a:solidFill>
                  <a:latin typeface="TSC FMaoKai L5 TT" panose="02010609030101010101" pitchFamily="49" charset="-120"/>
                  <a:ea typeface="TSC FMaoKai L5 TT" panose="02010609030101010101" pitchFamily="49" charset="-120"/>
                </a:rPr>
                <a:t>行政</a:t>
              </a:r>
              <a:endParaRPr lang="en-US" sz="2800" b="1" dirty="0">
                <a:solidFill>
                  <a:schemeClr val="tx2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endParaRPr>
            </a:p>
          </p:txBody>
        </p:sp>
      </p:grpSp>
      <p:sp>
        <p:nvSpPr>
          <p:cNvPr id="29" name="Left-Right Arrow 28"/>
          <p:cNvSpPr/>
          <p:nvPr/>
        </p:nvSpPr>
        <p:spPr>
          <a:xfrm>
            <a:off x="4343400" y="5029200"/>
            <a:ext cx="838200" cy="484632"/>
          </a:xfrm>
          <a:prstGeom prst="left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990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 animBg="1"/>
      <p:bldP spid="16" grpId="0"/>
      <p:bldP spid="17" grpId="0" animBg="1"/>
      <p:bldP spid="18" grpId="0"/>
      <p:bldP spid="19" grpId="0" animBg="1"/>
      <p:bldP spid="20" grpId="0"/>
      <p:bldP spid="23" grpId="0" animBg="1"/>
      <p:bldP spid="25" grpId="0"/>
      <p:bldP spid="26" grpId="0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好</a:t>
            </a:r>
            <a:r>
              <a:rPr lang="zh-CN" altLang="en-US" sz="36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撒瑪利</a:t>
            </a:r>
            <a:r>
              <a:rPr lang="zh-CN" altLang="en-US" sz="36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亞人的比喻</a:t>
            </a:r>
            <a:endParaRPr lang="en-US" sz="36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路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10:25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有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一個律法師，起來試探耶穌說，夫子，我該作甚麼纔可以承受永生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0" indent="0">
              <a:buNone/>
            </a:pP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26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耶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穌對他說，律法上寫的是甚麼。你念的是怎樣呢。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27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他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回答說，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『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你要盡心，盡性，盡力，盡意，愛主你的神。又要愛鄰舍如同自己。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』</a:t>
            </a:r>
          </a:p>
          <a:p>
            <a:pPr marL="0" indent="0">
              <a:buNone/>
            </a:pP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28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耶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穌說，你回答的是。你這樣行，就必得永生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0" indent="0">
              <a:buNone/>
            </a:pP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29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那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人要顯明自己有理，就對耶穌說，誰是我的鄰舍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呢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？</a:t>
            </a: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31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好</a:t>
            </a:r>
            <a:r>
              <a:rPr lang="zh-CN" altLang="en-US" sz="36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撒瑪利</a:t>
            </a:r>
            <a:r>
              <a:rPr lang="zh-CN" altLang="en-US" sz="36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亞人的比喻</a:t>
            </a:r>
            <a:endParaRPr lang="en-US" sz="36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路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10:30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耶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穌回答說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，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有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一個人從耶路撒冷下耶利哥去，落在強盜手中，他們剝去他的衣裳，把他打個半死，就丟下他走了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0" indent="0">
              <a:buNone/>
            </a:pP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31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偶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然有一個祭司，從這條路下來。看見他就從那邊過去了。</a:t>
            </a:r>
          </a:p>
          <a:p>
            <a:pPr marL="0" indent="0">
              <a:buNone/>
            </a:pP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32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又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有一個利末人，來到這地方，看見他，也照樣從那邊過去了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69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好</a:t>
            </a:r>
            <a:r>
              <a:rPr lang="zh-CN" altLang="en-US" sz="36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撒瑪利</a:t>
            </a:r>
            <a:r>
              <a:rPr lang="zh-CN" altLang="en-US" sz="36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亞人的比喻</a:t>
            </a:r>
            <a:endParaRPr lang="en-US" sz="36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路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10:33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惟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有一個撒瑪利亞人，行路來到那裡。看見他就動了慈心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，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34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上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前用油和酒倒在他的傷處，包裹好了，扶他騎上自己的牲口，帶到店裡去照應他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35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第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二天拿出二錢銀子來，交給店主說，你且照應他。此外所費用的，我回來必還你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36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你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想這三個人，那一個是落在強盜手中的鄰舍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呢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？</a:t>
            </a: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0" indent="0">
              <a:buNone/>
            </a:pP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37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他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說，是憐憫他的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0" indent="0">
              <a:buNone/>
            </a:pPr>
            <a:r>
              <a:rPr lang="zh-CN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       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耶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穌說，你去照樣行罷。</a:t>
            </a:r>
            <a:endParaRPr 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2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5383668"/>
              </p:ext>
            </p:extLst>
          </p:nvPr>
        </p:nvGraphicFramePr>
        <p:xfrm>
          <a:off x="0" y="0"/>
          <a:ext cx="9144000" cy="6862100"/>
        </p:xfrm>
        <a:graphic>
          <a:graphicData uri="http://schemas.openxmlformats.org/drawingml/2006/table">
            <a:tbl>
              <a:tblPr/>
              <a:tblGrid>
                <a:gridCol w="4452730"/>
                <a:gridCol w="4691270"/>
              </a:tblGrid>
              <a:tr h="38964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比喻的內容</a:t>
                      </a:r>
                      <a:endParaRPr lang="zh-CN" altLang="en-US" sz="2800" dirty="0"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 marL="31715" marR="31715" marT="31715" marB="31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寓意</a:t>
                      </a:r>
                      <a:endParaRPr lang="zh-CN" altLang="en-US" sz="2800" dirty="0"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 marL="31715" marR="31715" marT="31715" marB="31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89642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從耶路撒冷下耶利哥的人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全人類的代表：亞當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22653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耶路撒冷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天上之城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22653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下去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墮落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22653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耶利哥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我們朽壞的生命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896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盜賊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奪去人生命的魔鬼和他的使者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22653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傷口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要得赦免的罪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896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祭司和利未人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舊約時代未能得救的人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896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撒瑪利亞人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看守和保護人的基督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22653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油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希望、安慰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896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酒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勸勉 熱心作主工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22653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牲口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主給我們的肉體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896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坐在牲口之上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相信基督的道成肉身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22653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客店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教會</a:t>
                      </a:r>
                    </a:p>
                  </a:txBody>
                  <a:tcPr marL="31715" marR="31715" marT="31715" marB="31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74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羅馬書</a:t>
            </a:r>
            <a:r>
              <a:rPr lang="en-US" altLang="zh-CN" sz="36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vs.</a:t>
            </a:r>
            <a:r>
              <a:rPr lang="zh-CN" altLang="en-US" sz="36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雅各書</a:t>
            </a:r>
            <a:endParaRPr lang="en-US" sz="36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480225"/>
              </p:ext>
            </p:extLst>
          </p:nvPr>
        </p:nvGraphicFramePr>
        <p:xfrm>
          <a:off x="76200" y="1539240"/>
          <a:ext cx="89154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799"/>
                <a:gridCol w="3632201"/>
                <a:gridCol w="3962400"/>
              </a:tblGrid>
              <a:tr h="37084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羅馬書</a:t>
                      </a:r>
                      <a:endParaRPr lang="en-US" sz="28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雅各書</a:t>
                      </a:r>
                      <a:endParaRPr lang="en-US" sz="28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0640"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完全相反的救恩觀</a:t>
                      </a:r>
                      <a:endParaRPr lang="en-US" altLang="zh-CN" sz="2800" dirty="0" smtClean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？</a:t>
                      </a:r>
                      <a:endParaRPr lang="en-US" sz="28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羅 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10:10 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因為人心裡相信，就可以稱義。口裡承認，就可以得救。</a:t>
                      </a:r>
                      <a:endParaRPr lang="en-US" sz="28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雅 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2:24 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這樣看來，人稱義是因著行為，不是單因著信。</a:t>
                      </a:r>
                      <a:endParaRPr lang="en-US" sz="28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解經針鋒相對</a:t>
                      </a:r>
                      <a:endParaRPr lang="en-US" altLang="zh-CN" sz="2800" dirty="0" smtClean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？</a:t>
                      </a:r>
                      <a:endParaRPr lang="en-US" sz="2800" dirty="0" smtClean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  <a:p>
                      <a:endParaRPr lang="en-US" sz="28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羅 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4:2</a:t>
                      </a:r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 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倘若亞伯拉罕是因行為稱義，就有可誇的。只是在神面前並無可誇的。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雅 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2:21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我們的祖宗亞伯拉罕，把他兒子以撒獻在壇上，豈不是因行為稱義麼。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正解</a:t>
                      </a:r>
                      <a:endParaRPr lang="en-US" sz="28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TSC FMaoKai L5 TT" panose="02010609030101010101" pitchFamily="49" charset="-120"/>
                          <a:ea typeface="TSC FMaoKai L5 TT" panose="02010609030101010101" pitchFamily="49" charset="-120"/>
                          <a:cs typeface="+mn-cs"/>
                        </a:rPr>
                        <a:t>羅 </a:t>
                      </a:r>
                      <a:r>
                        <a:rPr lang="en-US" altLang="zh-CN" sz="2800" b="0" i="0" kern="1200" dirty="0" smtClean="0">
                          <a:solidFill>
                            <a:schemeClr val="tx1"/>
                          </a:solidFill>
                          <a:effectLst/>
                          <a:latin typeface="TSC FMaoKai L5 TT" panose="02010609030101010101" pitchFamily="49" charset="-120"/>
                          <a:ea typeface="TSC FMaoKai L5 TT" panose="02010609030101010101" pitchFamily="49" charset="-120"/>
                          <a:cs typeface="+mn-cs"/>
                        </a:rPr>
                        <a:t>1:7-16</a:t>
                      </a:r>
                      <a:endParaRPr lang="en-US" sz="28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雅 </a:t>
                      </a:r>
                      <a:r>
                        <a:rPr lang="en-US" altLang="zh-CN" sz="28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1:22-27</a:t>
                      </a:r>
                      <a:endParaRPr lang="en-US" sz="28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65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落實門徒的社會關懷</a:t>
            </a:r>
            <a:endParaRPr lang="en-US" sz="4000" b="1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與主聯合</a:t>
            </a:r>
            <a:endParaRPr lang="en-US" altLang="zh-CN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約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15:4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你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們要常在我裡面，我也常在你們裡面。枝子若不常在葡萄樹上，自己就不能結果子。你們若不常在我裡面，也是這樣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>
              <a:buFont typeface="+mj-lt"/>
              <a:buAutoNum type="arabicPeriod"/>
            </a:pP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愛神愛人</a:t>
            </a:r>
            <a:endParaRPr lang="en-US" altLang="zh-CN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約一 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4:21	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愛神的，也當愛弟兄，這是我們從神所受的命令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提前 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5:8 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人若不看顧親屬，就是背了真道，比不信的人還不好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76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恩賜</a:t>
            </a:r>
            <a:r>
              <a:rPr lang="zh-CN" altLang="en-US" sz="44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的豐富與配搭</a:t>
            </a:r>
            <a:endParaRPr lang="en-US" sz="44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羅 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12:5	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我們這許多人，在基督裡成為一身，互相聯絡作肢體，也是如此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0" indent="0">
              <a:buNone/>
            </a:pP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6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按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我們所得的恩賜，各有不同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或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說豫言，就當照著信心的程度說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﹝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豫言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﹞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7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或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作執事，就當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﹝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專一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﹞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執事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或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作教導的，就當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﹝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專一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﹞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教導。</a:t>
            </a:r>
          </a:p>
          <a:p>
            <a:pPr marL="0" indent="0">
              <a:buNone/>
            </a:pP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8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或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作勸化的，就當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﹝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專一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﹞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勸化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施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捨的就當誠實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治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理的，就當殷勤。憐憫人的，就當甘心。</a:t>
            </a:r>
          </a:p>
          <a:p>
            <a:pPr marL="0" indent="0">
              <a:buNone/>
            </a:pPr>
            <a:endParaRPr lang="en-US" sz="36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裝備自己</a:t>
            </a:r>
            <a:r>
              <a:rPr lang="en-US" altLang="zh-TW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-</a:t>
            </a:r>
            <a:r>
              <a:rPr lang="zh-TW" altLang="en-US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成為耶穌的門徒</a:t>
            </a:r>
            <a:endParaRPr lang="en-US" sz="40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96875" algn="l"/>
              </a:tabLst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徒的定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義</a:t>
            </a: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門徒的特質</a:t>
            </a: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你的認知影響你的行動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落實門徒的社會關懷</a:t>
            </a: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endParaRPr 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9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落實門徒的社會關懷</a:t>
            </a:r>
            <a:endParaRPr lang="en-US" sz="4000" b="1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3"/>
            </a:pP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社會關懷也是福音的一部分</a:t>
            </a:r>
            <a:endParaRPr lang="en-US" altLang="zh-CN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路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4:18『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主的靈在我身上，因為他用膏膏我，叫我傳福音給貧窮的人。差遣我報告被擄的得釋放，瞎眼的得看見，叫那受壓制的得自由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，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19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報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告神悅納人的禧年。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』</a:t>
            </a:r>
          </a:p>
          <a:p>
            <a:pPr>
              <a:buFont typeface="+mj-lt"/>
              <a:buAutoNum type="arabicPeriod" startAt="3"/>
            </a:pP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行道帶來信仰的落實</a:t>
            </a:r>
            <a:endParaRPr lang="en-US" altLang="zh-CN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太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7:24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所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以凡聽見我這話就去行的，好比一個聰明人，把房子蓋在磐石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上。</a:t>
            </a:r>
            <a:endParaRPr lang="en-US" altLang="zh-TW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3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結論</a:t>
            </a:r>
            <a:endParaRPr lang="en-US" sz="4000" b="1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我們的信仰不應該分信徒與門徒二階段。</a:t>
            </a:r>
            <a:endParaRPr lang="en-US" altLang="zh-CN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>
              <a:buFont typeface="+mj-lt"/>
              <a:buAutoNum type="arabicPeriod"/>
            </a:pPr>
            <a:r>
              <a:rPr lang="zh-CN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正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確的神學才能幫助我們活出基督。</a:t>
            </a:r>
            <a:endParaRPr lang="en-US" altLang="zh-CN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>
              <a:buFont typeface="+mj-lt"/>
              <a:buAutoNum type="arabicPeriod"/>
            </a:pPr>
            <a:r>
              <a:rPr lang="zh-CN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屬靈的實際是愛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神也愛人。</a:t>
            </a:r>
            <a:endParaRPr lang="en-US" altLang="zh-CN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457200" lvl="1" indent="0">
              <a:buNone/>
            </a:pP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3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門徒與信徒</a:t>
            </a:r>
            <a:endParaRPr lang="en-US" sz="4000" b="1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門徒與信徒</a:t>
            </a:r>
            <a:r>
              <a:rPr lang="en-US" altLang="zh-CN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(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基督徒</a:t>
            </a:r>
            <a:r>
              <a:rPr lang="en-US" altLang="zh-CN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)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有何差別？</a:t>
            </a:r>
            <a:endParaRPr lang="en-US" altLang="zh-CN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el-GR" altLang="zh-CN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</a:t>
            </a:r>
            <a:r>
              <a:rPr lang="el-GR" sz="3200" dirty="0">
                <a:effectLst/>
                <a:latin typeface="blbGentium"/>
              </a:rPr>
              <a:t>  </a:t>
            </a:r>
            <a:r>
              <a:rPr lang="el-GR" sz="3200" dirty="0" smtClean="0">
                <a:solidFill>
                  <a:srgbClr val="000000"/>
                </a:solidFill>
                <a:effectLst/>
                <a:latin typeface="arial"/>
              </a:rPr>
              <a:t>μ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arial"/>
              </a:rPr>
              <a:t>a learner</a:t>
            </a:r>
            <a:endParaRPr 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500589"/>
              </p:ext>
            </p:extLst>
          </p:nvPr>
        </p:nvGraphicFramePr>
        <p:xfrm>
          <a:off x="1524000" y="2286000"/>
          <a:ext cx="60960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981200"/>
                <a:gridCol w="2667000"/>
              </a:tblGrid>
              <a:tr h="560859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</a:rPr>
                        <a:t>門徒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3200" b="1" kern="12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  <a:cs typeface="+mn-cs"/>
                        </a:rPr>
                        <a:t>信徒</a:t>
                      </a:r>
                      <a:r>
                        <a:rPr lang="en-US" altLang="zh-CN" sz="3200" b="1" kern="12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  <a:cs typeface="+mn-cs"/>
                        </a:rPr>
                        <a:t>(</a:t>
                      </a:r>
                      <a:r>
                        <a:rPr lang="zh-CN" altLang="en-US" sz="3200" b="1" kern="12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  <a:cs typeface="+mn-cs"/>
                        </a:rPr>
                        <a:t>基督徒</a:t>
                      </a:r>
                      <a:r>
                        <a:rPr lang="en-US" altLang="zh-CN" sz="3200" b="1" kern="12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  <a:cs typeface="+mn-cs"/>
                        </a:rPr>
                        <a:t>)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08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kern="12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  <a:cs typeface="+mn-cs"/>
                        </a:rPr>
                        <a:t>英文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3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disciple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believer 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08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3200" b="1" kern="12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  <a:cs typeface="+mn-cs"/>
                        </a:rPr>
                        <a:t>次數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3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&gt;300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3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08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3200" b="1" kern="12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  <a:cs typeface="+mn-cs"/>
                        </a:rPr>
                        <a:t>希臘文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effectLst/>
                          <a:latin typeface="blbGentium"/>
                        </a:rPr>
                        <a:t>μαθητής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chemeClr val="tx1"/>
                          </a:solidFill>
                          <a:effectLst/>
                          <a:latin typeface="blbGentium"/>
                        </a:rPr>
                        <a:t>πιστός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31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3200" b="1" kern="1200" dirty="0" smtClean="0">
                          <a:solidFill>
                            <a:schemeClr val="tx1"/>
                          </a:solidFill>
                          <a:latin typeface="TSC FMaoKai L5 TT" panose="02010609030101010101" pitchFamily="49" charset="-120"/>
                          <a:ea typeface="TSC FMaoKai L5 TT" panose="02010609030101010101" pitchFamily="49" charset="-120"/>
                          <a:cs typeface="+mn-cs"/>
                        </a:rPr>
                        <a:t>意譯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TSC FMaoKai L5 TT" panose="02010609030101010101" pitchFamily="49" charset="-120"/>
                        <a:ea typeface="TSC FMaoKai L5 TT" panose="02010609030101010101" pitchFamily="49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Learner</a:t>
                      </a:r>
                      <a:endParaRPr lang="en-US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Faithful,</a:t>
                      </a:r>
                      <a:r>
                        <a:rPr lang="en-US" sz="3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those who believe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6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</a:t>
            </a:r>
            <a:r>
              <a:rPr lang="zh-CN" altLang="en-US" sz="40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徒與信徒</a:t>
            </a:r>
            <a:endParaRPr lang="en-US" sz="40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信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仰的傳承是使萬民作門徒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UKai M TT" panose="02010609030101010101" pitchFamily="49" charset="-120"/>
              <a:buChar char="―"/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太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28:19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所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以你們要去，使萬民作我的</a:t>
            </a:r>
            <a:r>
              <a:rPr lang="zh-TW" altLang="en-US" sz="3200" u="sng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門徒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，奉父子聖靈的名，給他們施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洗。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20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凡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我所吩咐你們的，都教訓他們遵守，我就常與你們同在，直到世界的末了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marL="457200" lvl="1" indent="0">
              <a:buNone/>
            </a:pP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基督</a:t>
            </a:r>
            <a:r>
              <a:rPr lang="en-US" altLang="zh-CN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(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信</a:t>
            </a:r>
            <a:r>
              <a:rPr lang="en-US" altLang="zh-CN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)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徒就是門徒</a:t>
            </a:r>
            <a:endParaRPr lang="en-US" altLang="zh-CN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UKai M TT" panose="02010609030101010101" pitchFamily="49" charset="-120"/>
              <a:buChar char="–"/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徒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11:26…</a:t>
            </a:r>
            <a:r>
              <a:rPr lang="zh-TW" altLang="en-US" sz="3200" u="sng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</a:t>
            </a:r>
            <a:r>
              <a:rPr lang="zh-TW" altLang="en-US" sz="3200" u="sng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徒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稱為</a:t>
            </a:r>
            <a:r>
              <a:rPr lang="zh-TW" altLang="en-US" sz="3200" u="sng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基督徒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，是從安提阿起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首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1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</a:t>
            </a:r>
            <a:r>
              <a:rPr lang="zh-CN" altLang="en-US" sz="40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徒</a:t>
            </a:r>
            <a:r>
              <a:rPr lang="en-US" altLang="zh-CN" sz="40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?</a:t>
            </a:r>
            <a:r>
              <a:rPr lang="zh-CN" altLang="en-US" sz="40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信徒</a:t>
            </a:r>
            <a:r>
              <a:rPr lang="en-US" altLang="zh-CN" sz="40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?</a:t>
            </a:r>
            <a:r>
              <a:rPr lang="zh-CN" altLang="en-US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糊</a:t>
            </a:r>
            <a:r>
              <a:rPr lang="zh-CN" altLang="en-US" sz="40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塗</a:t>
            </a:r>
            <a:r>
              <a:rPr lang="en-US" altLang="zh-CN" sz="40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(</a:t>
            </a:r>
            <a:r>
              <a:rPr lang="zh-CN" altLang="en-US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徒</a:t>
            </a:r>
            <a:r>
              <a:rPr lang="en-US" altLang="zh-CN" sz="40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)?</a:t>
            </a:r>
            <a:endParaRPr lang="en-US" sz="40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3"/>
            </a:pP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不要作糊塗</a:t>
            </a:r>
            <a:r>
              <a:rPr lang="en-US" altLang="zh-CN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(</a:t>
            </a:r>
            <a:r>
              <a:rPr lang="zh-CN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徒</a:t>
            </a:r>
            <a:r>
              <a:rPr lang="en-US" altLang="zh-CN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)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UKai M TT" panose="02010609030101010101" pitchFamily="49" charset="-120"/>
              <a:buChar char="―"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腓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1:27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只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要你們行事為人與基督的福音相稱。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UKai M TT" panose="02010609030101010101" pitchFamily="49" charset="-120"/>
              <a:buChar char="―"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弗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5:17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不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要作糊塗人，要明白主的旨意如何。</a:t>
            </a:r>
            <a:endParaRPr lang="en-US" altLang="zh-TW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>
              <a:buAutoNum type="arabicPeriod" startAt="3"/>
            </a:pP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門徒必須天天捨己跟從主</a:t>
            </a:r>
            <a:endParaRPr lang="en-US" altLang="zh-CN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UKai M TT" panose="02010609030101010101" pitchFamily="49" charset="-120"/>
              <a:buChar char="–"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路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9:23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耶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穌又對眾人說，若有人要跟從我，就當捨己，天天背起他的十字架來，跟從我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裝備自己</a:t>
            </a:r>
            <a:r>
              <a:rPr lang="en-US" altLang="zh-TW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-</a:t>
            </a:r>
            <a:r>
              <a:rPr lang="zh-TW" altLang="en-US" sz="40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成為耶穌的門徒</a:t>
            </a:r>
            <a:endParaRPr lang="en-US" sz="40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96875" algn="l"/>
              </a:tabLst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徒的定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義</a:t>
            </a: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門徒的特質</a:t>
            </a:r>
            <a:endParaRPr lang="zh-TW" alt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你的認知影響你的行動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落實門徒的社會關懷</a:t>
            </a:r>
            <a:endParaRPr 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2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門徒的特</a:t>
            </a:r>
            <a:r>
              <a:rPr lang="zh-CN" altLang="en-US" sz="40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質</a:t>
            </a:r>
            <a:endParaRPr lang="en-US" sz="4000" b="1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跟從基督</a:t>
            </a:r>
            <a:endParaRPr lang="en-US" altLang="zh-CN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約 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12:26</a:t>
            </a:r>
            <a:r>
              <a:rPr lang="zh-CN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若有人服事我，就當跟從我。我在那裡，服事我的人，也要在那裡。若有人服事我，我父必尊重他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altLang="zh-TW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 lvl="1">
              <a:buFont typeface="TSC FMaoKai L5 TT" panose="02010609030101010101" pitchFamily="49" charset="-120"/>
              <a:buChar char="‒"/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彼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前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2:21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你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們蒙恩原是為此。因基督也為你們受過苦，給你們留下榜樣，叫你們跟隨他的腳蹤行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en-US" sz="3200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門徒的特</a:t>
            </a:r>
            <a:r>
              <a:rPr lang="zh-CN" altLang="en-US" sz="40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質</a:t>
            </a:r>
            <a:endParaRPr lang="en-US" sz="4000" b="1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世上的鹽和光</a:t>
            </a:r>
            <a:endParaRPr lang="en-US" altLang="zh-CN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>
              <a:buFont typeface="TSC FMaoKai L5 TT" panose="02010609030101010101" pitchFamily="49" charset="-120"/>
              <a:buChar char="‒"/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太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5:13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你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們是世上的鹽。鹽若失了味，怎能叫他再鹹呢。以後無用，不過丟在外面，被人踐踏了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14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你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們是世上的光。城造在山上，是不能隱藏的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15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人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點燈，不放在斗底下，是放在燈台上，就照亮一家的人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16 </a:t>
            </a:r>
            <a:r>
              <a:rPr lang="zh-TW" altLang="en-US" sz="3200" dirty="0" smtClean="0">
                <a:solidFill>
                  <a:srgbClr val="FFFF00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你</a:t>
            </a:r>
            <a:r>
              <a:rPr lang="zh-TW" altLang="en-US" sz="3200" dirty="0">
                <a:solidFill>
                  <a:srgbClr val="FFFF00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們的光也當這樣照在人前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，叫他們看見你們的好行為，</a:t>
            </a:r>
            <a:r>
              <a:rPr lang="zh-TW" altLang="en-US" sz="3200" dirty="0">
                <a:solidFill>
                  <a:srgbClr val="FFFF00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便將榮耀歸給你們在天上的父</a:t>
            </a:r>
            <a:r>
              <a:rPr lang="zh-TW" altLang="en-US" sz="3200" dirty="0" smtClean="0">
                <a:solidFill>
                  <a:srgbClr val="FFFF00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zh-TW" altLang="en-US" sz="3200" dirty="0">
              <a:solidFill>
                <a:srgbClr val="FFFF00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6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門徒的特</a:t>
            </a:r>
            <a:r>
              <a:rPr lang="zh-CN" altLang="en-US" sz="4000" b="1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質</a:t>
            </a:r>
            <a:endParaRPr lang="en-US" sz="4000" b="1" dirty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3"/>
            </a:pPr>
            <a:r>
              <a:rPr lang="zh-CN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彼此相</a:t>
            </a:r>
            <a:r>
              <a:rPr lang="zh-CN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愛</a:t>
            </a:r>
            <a:endParaRPr lang="en-US" altLang="zh-CN" sz="3200" dirty="0" smtClean="0"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>
              <a:buFont typeface="TSC FMaoKai L5 TT" panose="02010609030101010101" pitchFamily="49" charset="-120"/>
              <a:buChar char="‒"/>
            </a:pP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約 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13:3</a:t>
            </a:r>
            <a:r>
              <a:rPr lang="en-US" altLang="zh-CN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4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我賜給你們一條新命令，乃是叫你們彼此相愛。我怎樣愛你們，你們也要怎樣相愛。</a:t>
            </a:r>
            <a:r>
              <a:rPr lang="en-US" altLang="zh-TW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35 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你們若有彼此相愛的心，</a:t>
            </a:r>
            <a:r>
              <a:rPr lang="zh-TW" altLang="en-US" sz="3200" dirty="0" smtClean="0">
                <a:solidFill>
                  <a:srgbClr val="FFFF00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眾人因此就認出你們是我的門徒了。</a:t>
            </a:r>
            <a:endParaRPr lang="en-US" altLang="zh-TW" sz="3200" dirty="0" smtClean="0">
              <a:solidFill>
                <a:srgbClr val="FFFF00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  <a:p>
            <a:pPr>
              <a:buFont typeface="TSC FMaoKai L5 TT" panose="02010609030101010101" pitchFamily="49" charset="-120"/>
              <a:buChar char="‒"/>
            </a:pPr>
            <a:r>
              <a:rPr lang="zh-TW" altLang="en-US" sz="3200" dirty="0">
                <a:solidFill>
                  <a:srgbClr val="FFFF00"/>
                </a:solidFill>
                <a:latin typeface="TSC FMaoKai L5 TT" panose="02010609030101010101" pitchFamily="49" charset="-120"/>
                <a:ea typeface="TSC FMaoKai L5 TT" panose="02010609030101010101" pitchFamily="49" charset="-120"/>
              </a:rPr>
              <a:t> 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約一 </a:t>
            </a:r>
            <a:r>
              <a:rPr lang="en-US" altLang="zh-TW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4:21 </a:t>
            </a:r>
            <a:r>
              <a:rPr lang="zh-TW" altLang="en-US" sz="3200" dirty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愛神的，也當愛弟兄，這是我們從神所受的命令</a:t>
            </a:r>
            <a:r>
              <a:rPr lang="zh-TW" altLang="en-US" sz="3200" dirty="0" smtClean="0">
                <a:latin typeface="TSC FMaoKai L5 TT" panose="02010609030101010101" pitchFamily="49" charset="-120"/>
                <a:ea typeface="TSC FMaoKai L5 TT" panose="02010609030101010101" pitchFamily="49" charset="-120"/>
              </a:rPr>
              <a:t>。</a:t>
            </a:r>
            <a:endParaRPr lang="zh-TW" altLang="en-US" sz="3200" dirty="0">
              <a:solidFill>
                <a:srgbClr val="FFFF00"/>
              </a:solidFill>
              <a:latin typeface="TSC FMaoKai L5 TT" panose="02010609030101010101" pitchFamily="49" charset="-120"/>
              <a:ea typeface="TSC FMaoKai L5 TT" panose="02010609030101010101" pitchFamily="49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AA648-1FEE-4BC6-A74A-7F2F31D927F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65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BCGB_CASS_1">
  <a:themeElements>
    <a:clrScheme name="1_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1_Beam">
      <a:majorFont>
        <a:latin typeface="TSC UKai M TT"/>
        <a:ea typeface="TSC UKai M TT"/>
        <a:cs typeface=""/>
      </a:majorFont>
      <a:minorFont>
        <a:latin typeface="TSC UKai M TT"/>
        <a:ea typeface="TSC UKai M T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5039</TotalTime>
  <Words>2154</Words>
  <Application>Microsoft Office PowerPoint</Application>
  <PresentationFormat>On-screen Show (4:3)</PresentationFormat>
  <Paragraphs>201</Paragraphs>
  <Slides>21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Custom Design</vt:lpstr>
      <vt:lpstr>CBCGB_CASS_1</vt:lpstr>
      <vt:lpstr>Equipping myself- Becoming a Disciple  裝備自己-成為耶穌的門徒</vt:lpstr>
      <vt:lpstr>裝備自己-成為耶穌的門徒</vt:lpstr>
      <vt:lpstr>門徒與信徒</vt:lpstr>
      <vt:lpstr>門徒與信徒</vt:lpstr>
      <vt:lpstr>門徒?信徒?糊塗(徒)?</vt:lpstr>
      <vt:lpstr>裝備自己-成為耶穌的門徒</vt:lpstr>
      <vt:lpstr>門徒的特質</vt:lpstr>
      <vt:lpstr>門徒的特質</vt:lpstr>
      <vt:lpstr>門徒的特質</vt:lpstr>
      <vt:lpstr>裝備自己-成為耶穌的門徒</vt:lpstr>
      <vt:lpstr>問題討論</vt:lpstr>
      <vt:lpstr>PowerPoint Presentation</vt:lpstr>
      <vt:lpstr>好撒瑪利亞人的比喻</vt:lpstr>
      <vt:lpstr>好撒瑪利亞人的比喻</vt:lpstr>
      <vt:lpstr>好撒瑪利亞人的比喻</vt:lpstr>
      <vt:lpstr>PowerPoint Presentation</vt:lpstr>
      <vt:lpstr>羅馬書vs.雅各書</vt:lpstr>
      <vt:lpstr>落實門徒的社會關懷</vt:lpstr>
      <vt:lpstr>恩賜的豐富與配搭</vt:lpstr>
      <vt:lpstr>落實門徒的社會關懷</vt:lpstr>
      <vt:lpstr>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Tsai</dc:creator>
  <cp:lastModifiedBy>Paul Huang</cp:lastModifiedBy>
  <cp:revision>480</cp:revision>
  <cp:lastPrinted>2016-06-04T14:00:01Z</cp:lastPrinted>
  <dcterms:created xsi:type="dcterms:W3CDTF">2015-03-09T21:58:25Z</dcterms:created>
  <dcterms:modified xsi:type="dcterms:W3CDTF">2016-08-12T04:03:45Z</dcterms:modified>
</cp:coreProperties>
</file>