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13" r:id="rId2"/>
    <p:sldId id="414" r:id="rId3"/>
    <p:sldId id="415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C20E"/>
    <a:srgbClr val="EF258F"/>
    <a:srgbClr val="FFFF99"/>
    <a:srgbClr val="ED7241"/>
    <a:srgbClr val="BFEFBF"/>
    <a:srgbClr val="F68E38"/>
    <a:srgbClr val="66CCFF"/>
    <a:srgbClr val="33CCCC"/>
    <a:srgbClr val="99CCFF"/>
    <a:srgbClr val="10E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7" autoAdjust="0"/>
    <p:restoredTop sz="94720" autoAdjust="0"/>
  </p:normalViewPr>
  <p:slideViewPr>
    <p:cSldViewPr>
      <p:cViewPr>
        <p:scale>
          <a:sx n="50" d="100"/>
          <a:sy n="50" d="100"/>
        </p:scale>
        <p:origin x="-696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notesViewPr>
    <p:cSldViewPr>
      <p:cViewPr>
        <p:scale>
          <a:sx n="66" d="100"/>
          <a:sy n="66" d="100"/>
        </p:scale>
        <p:origin x="-1242" y="8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EA5E3-C903-4DD5-A8D0-0EF809D90EDD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E461-D830-4C32-A7D1-9C55EA4A0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3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	 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個人改變 與神的關係。 眾人改變，與世界的關係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22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	 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	 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Are we fighting hard on behalf of the poor, the oppressed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	 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在教會歷史𥚃，傳福音與社會責任是分不開的。在羅馬統治下的早期教會，有一次，羅馬瘟疫流行，羅馬人逃避，基督徒卻留下照顧患病居民。因此改變社會對基 督徒的看法。</a:t>
            </a:r>
            <a:r>
              <a:rPr lang="en-US" altLang="zh-TW" dirty="0"/>
              <a:t>18 </a:t>
            </a:r>
            <a:r>
              <a:rPr lang="zh-TW" altLang="en-US" dirty="0"/>
              <a:t>世紀，英國大佈道家，約翰衞斯理，是個福音使者，也是正義先知。他創辨許多慈善機構，進行社會改革。</a:t>
            </a:r>
            <a:r>
              <a:rPr lang="en-US" altLang="zh-TW" dirty="0"/>
              <a:t>William Wilberforce, </a:t>
            </a:r>
            <a:r>
              <a:rPr lang="zh-TW" altLang="en-US" dirty="0"/>
              <a:t>一個國會議員，會他影響，終生努力，癈除奴隸買賣和制度。</a:t>
            </a:r>
            <a:r>
              <a:rPr lang="en-US" altLang="zh-TW" dirty="0"/>
              <a:t>19 </a:t>
            </a:r>
            <a:r>
              <a:rPr lang="zh-TW" altLang="en-US" dirty="0"/>
              <a:t>世紀，美國的芬尼 </a:t>
            </a:r>
            <a:r>
              <a:rPr lang="en-US" altLang="zh-TW" dirty="0"/>
              <a:t>Finny, </a:t>
            </a:r>
            <a:r>
              <a:rPr lang="zh-TW" altLang="en-US" dirty="0"/>
              <a:t>帶出福音復興，同時促起社會改革。但是到了</a:t>
            </a:r>
            <a:r>
              <a:rPr lang="en-US" altLang="zh-TW" dirty="0"/>
              <a:t>20 </a:t>
            </a:r>
            <a:r>
              <a:rPr lang="zh-TW" altLang="en-US" dirty="0"/>
              <a:t>世紀，有個大逆轉。福音派逃避福音的社會責任。主要原因是対抗自由主義和社會福音的思想，同時在二次世界大戰之後失去対人性的盼望。認為人類無可救藥，祗 有等待耶穌的再來。</a:t>
            </a:r>
            <a:r>
              <a:rPr lang="en-US" altLang="zh-TW" dirty="0"/>
              <a:t>60 </a:t>
            </a:r>
            <a:r>
              <a:rPr lang="zh-TW" altLang="en-US" dirty="0"/>
              <a:t>年代以後有了轉變。</a:t>
            </a:r>
            <a:r>
              <a:rPr lang="en-US" altLang="zh-TW" dirty="0"/>
              <a:t>1974 </a:t>
            </a:r>
            <a:r>
              <a:rPr lang="zh-TW" altLang="en-US" dirty="0"/>
              <a:t>在瑞士洛桑的全世界福音會議，發的宣言𥚃提出</a:t>
            </a:r>
            <a:r>
              <a:rPr lang="en-US" altLang="zh-TW" dirty="0"/>
              <a:t>"</a:t>
            </a:r>
            <a:r>
              <a:rPr lang="zh-TW" altLang="en-US" dirty="0"/>
              <a:t>傳福音和社會參與同是基督徒的責任。</a:t>
            </a:r>
            <a:r>
              <a:rPr lang="en-US" altLang="zh-TW" dirty="0"/>
              <a:t>1982 </a:t>
            </a:r>
            <a:r>
              <a:rPr lang="zh-TW" altLang="en-US" dirty="0"/>
              <a:t>再宣示</a:t>
            </a:r>
            <a:r>
              <a:rPr lang="en-US" altLang="zh-TW" dirty="0"/>
              <a:t>"</a:t>
            </a:r>
            <a:r>
              <a:rPr lang="zh-TW" altLang="en-US" dirty="0"/>
              <a:t>社會行動是傳福音的結果，也是其橋樑，二者互為夥伴。福音是根傳福音和社會責任同樣是其上的果子</a:t>
            </a:r>
            <a:r>
              <a:rPr lang="en-US" altLang="zh-TW" dirty="0"/>
              <a:t>"</a:t>
            </a:r>
            <a:r>
              <a:rPr lang="zh-TW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在教會歷史𥚃，傳福音與社會責任是分不開的。在羅馬統治下的早期教會，有一次，羅馬瘟疫流行，羅馬人逃避，基督徒卻留下照顧患病居民。因此改變社會對基 督徒的看法。</a:t>
            </a:r>
            <a:r>
              <a:rPr lang="en-US" altLang="zh-TW" dirty="0"/>
              <a:t>18 </a:t>
            </a:r>
            <a:r>
              <a:rPr lang="zh-TW" altLang="en-US" dirty="0"/>
              <a:t>世紀，英國大佈道家，約翰衞斯理，是個福音使者，也是正義先知</a:t>
            </a:r>
            <a:r>
              <a:rPr lang="zh-TW" altLang="en-US" dirty="0" smtClean="0"/>
              <a:t>。</a:t>
            </a:r>
            <a:r>
              <a:rPr lang="en-US" altLang="zh-TW" dirty="0" smtClean="0"/>
              <a:t>Founder of the Methodist church.</a:t>
            </a:r>
            <a:r>
              <a:rPr lang="zh-TW" altLang="en-US" dirty="0" smtClean="0"/>
              <a:t>他</a:t>
            </a:r>
            <a:r>
              <a:rPr lang="zh-TW" altLang="en-US" dirty="0"/>
              <a:t>創辨許多慈善機構，進行社會改</a:t>
            </a:r>
            <a:r>
              <a:rPr lang="zh-TW" altLang="en-US" dirty="0" smtClean="0"/>
              <a:t>革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proson</a:t>
            </a:r>
            <a:r>
              <a:rPr lang="en-US" altLang="zh-TW" dirty="0" smtClean="0"/>
              <a:t> reform, abolition of slavery)</a:t>
            </a:r>
            <a:r>
              <a:rPr lang="zh-TW" altLang="en-US" dirty="0" smtClean="0"/>
              <a:t>。</a:t>
            </a:r>
            <a:r>
              <a:rPr lang="en-US" altLang="zh-TW" dirty="0"/>
              <a:t>William Wilberforce, </a:t>
            </a:r>
            <a:r>
              <a:rPr lang="zh-TW" altLang="en-US" dirty="0"/>
              <a:t>一個國會議員，會他影響，終生努力，癈除奴隸買賣和制</a:t>
            </a:r>
            <a:r>
              <a:rPr lang="zh-TW" altLang="en-US" dirty="0" smtClean="0"/>
              <a:t>度 </a:t>
            </a:r>
            <a:r>
              <a:rPr lang="en-US" altLang="zh-TW" dirty="0" smtClean="0"/>
              <a:t>(John Newton worked with him.)</a:t>
            </a:r>
            <a:r>
              <a:rPr lang="zh-TW" altLang="en-US" dirty="0" smtClean="0"/>
              <a:t>。</a:t>
            </a:r>
            <a:r>
              <a:rPr lang="en-US" altLang="zh-TW" dirty="0"/>
              <a:t>19 </a:t>
            </a:r>
            <a:r>
              <a:rPr lang="zh-TW" altLang="en-US" dirty="0"/>
              <a:t>世紀，美國的芬尼 </a:t>
            </a:r>
            <a:r>
              <a:rPr lang="en-US" altLang="zh-TW" dirty="0"/>
              <a:t>Finny, </a:t>
            </a:r>
            <a:r>
              <a:rPr lang="zh-TW" altLang="en-US" dirty="0"/>
              <a:t>帶出福音復興，同時促起社會改</a:t>
            </a:r>
            <a:r>
              <a:rPr lang="zh-TW" altLang="en-US" dirty="0" smtClean="0"/>
              <a:t>革 </a:t>
            </a:r>
            <a:r>
              <a:rPr lang="en-US" altLang="zh-TW" dirty="0" smtClean="0"/>
              <a:t>(abolition of slavery)</a:t>
            </a:r>
            <a:r>
              <a:rPr lang="zh-TW" altLang="en-US" dirty="0" smtClean="0"/>
              <a:t>。</a:t>
            </a:r>
            <a:r>
              <a:rPr lang="zh-TW" altLang="en-US" dirty="0"/>
              <a:t>但是到了</a:t>
            </a:r>
            <a:r>
              <a:rPr lang="en-US" altLang="zh-TW" dirty="0"/>
              <a:t>20 </a:t>
            </a:r>
            <a:r>
              <a:rPr lang="zh-TW" altLang="en-US" dirty="0"/>
              <a:t>世紀，有個大逆轉。福音派逃避福音的社會責任。主要原因是対抗自由主義和社會福音的思想，同時在二次世界大戰之後失去対人性的盼望。認為人類無可救藥，祗 有等待耶穌的再來。</a:t>
            </a:r>
            <a:r>
              <a:rPr lang="en-US" altLang="zh-TW" dirty="0"/>
              <a:t>60 </a:t>
            </a:r>
            <a:r>
              <a:rPr lang="zh-TW" altLang="en-US" dirty="0"/>
              <a:t>年代以後有了轉變。</a:t>
            </a:r>
            <a:r>
              <a:rPr lang="en-US" altLang="zh-TW" dirty="0"/>
              <a:t>1974 </a:t>
            </a:r>
            <a:r>
              <a:rPr lang="zh-TW" altLang="en-US" dirty="0"/>
              <a:t>在瑞士洛桑的全世界福音會議，發的宣言𥚃提出</a:t>
            </a:r>
            <a:r>
              <a:rPr lang="en-US" altLang="zh-TW" dirty="0"/>
              <a:t>"</a:t>
            </a:r>
            <a:r>
              <a:rPr lang="zh-TW" altLang="en-US" dirty="0"/>
              <a:t>傳福音和社會參與同是基督徒的責任。</a:t>
            </a:r>
            <a:r>
              <a:rPr lang="en-US" altLang="zh-TW" dirty="0"/>
              <a:t>1982 </a:t>
            </a:r>
            <a:r>
              <a:rPr lang="zh-TW" altLang="en-US" dirty="0"/>
              <a:t>再宣示</a:t>
            </a:r>
            <a:r>
              <a:rPr lang="en-US" altLang="zh-TW" dirty="0"/>
              <a:t>"</a:t>
            </a:r>
            <a:r>
              <a:rPr lang="zh-TW" altLang="en-US" dirty="0"/>
              <a:t>社會行動是傳福音的結果，也是其橋樑，二者互為夥伴。福音是根傳福音和社會責任同樣是其上的果子</a:t>
            </a:r>
            <a:r>
              <a:rPr lang="en-US" altLang="zh-TW" dirty="0"/>
              <a:t>"</a:t>
            </a:r>
            <a:r>
              <a:rPr lang="zh-TW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3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在教會歷史𥚃，傳福音與社會責任是分不開的。在羅馬統治下的早期教會，有一次，羅馬瘟疫流行，羅馬人逃避，基督徒卻留下照顧患病居民。因此改變社會對基 督徒的看法。</a:t>
            </a:r>
            <a:r>
              <a:rPr lang="en-US" altLang="zh-TW" dirty="0"/>
              <a:t>18 </a:t>
            </a:r>
            <a:r>
              <a:rPr lang="zh-TW" altLang="en-US" dirty="0"/>
              <a:t>世紀，英國大佈道家，約翰衞斯理，是個福音使者，也是正義先知。他創辨許多慈善機構，進行社會改革。</a:t>
            </a:r>
            <a:r>
              <a:rPr lang="en-US" altLang="zh-TW" dirty="0"/>
              <a:t>William Wilberforce, </a:t>
            </a:r>
            <a:r>
              <a:rPr lang="zh-TW" altLang="en-US" dirty="0"/>
              <a:t>一個國會議員，會他影響，終生努力，癈除奴隸買賣和制度。</a:t>
            </a:r>
            <a:r>
              <a:rPr lang="en-US" altLang="zh-TW" dirty="0"/>
              <a:t>19 </a:t>
            </a:r>
            <a:r>
              <a:rPr lang="zh-TW" altLang="en-US" dirty="0"/>
              <a:t>世紀，美國的芬尼 </a:t>
            </a:r>
            <a:r>
              <a:rPr lang="en-US" altLang="zh-TW" dirty="0"/>
              <a:t>Finny, </a:t>
            </a:r>
            <a:r>
              <a:rPr lang="zh-TW" altLang="en-US" dirty="0"/>
              <a:t>帶出福音復興，同時促起社會改革。但是到了</a:t>
            </a:r>
            <a:r>
              <a:rPr lang="en-US" altLang="zh-TW" dirty="0"/>
              <a:t>20 </a:t>
            </a:r>
            <a:r>
              <a:rPr lang="zh-TW" altLang="en-US" dirty="0"/>
              <a:t>世紀，有個大逆轉。福音派逃避福音的社會責任。主要原因是対抗自由主義和社會福音的思想，同時在二次世界大戰之後失去対人性的盼望。認為人類無可救藥，祗 有等待耶穌的再來。</a:t>
            </a:r>
            <a:r>
              <a:rPr lang="en-US" altLang="zh-TW" dirty="0"/>
              <a:t>60 </a:t>
            </a:r>
            <a:r>
              <a:rPr lang="zh-TW" altLang="en-US" dirty="0"/>
              <a:t>年代以後有了轉變。</a:t>
            </a:r>
            <a:r>
              <a:rPr lang="en-US" altLang="zh-TW" dirty="0"/>
              <a:t>1974 </a:t>
            </a:r>
            <a:r>
              <a:rPr lang="zh-TW" altLang="en-US" dirty="0"/>
              <a:t>在瑞士洛桑的全世界福音會議，發的宣言𥚃提出</a:t>
            </a:r>
            <a:r>
              <a:rPr lang="en-US" altLang="zh-TW" dirty="0"/>
              <a:t>"</a:t>
            </a:r>
            <a:r>
              <a:rPr lang="zh-TW" altLang="en-US" dirty="0"/>
              <a:t>傳福音和社會參與同是基督徒的責任。</a:t>
            </a:r>
            <a:r>
              <a:rPr lang="en-US" altLang="zh-TW" dirty="0"/>
              <a:t>1982 </a:t>
            </a:r>
            <a:r>
              <a:rPr lang="zh-TW" altLang="en-US" dirty="0"/>
              <a:t>再宣示</a:t>
            </a:r>
            <a:r>
              <a:rPr lang="en-US" altLang="zh-TW" dirty="0"/>
              <a:t>"</a:t>
            </a:r>
            <a:r>
              <a:rPr lang="zh-TW" altLang="en-US" dirty="0"/>
              <a:t>社會行動是傳福音的結果，也是其橋樑，二者互為夥伴。福音是根傳福音和社會責任同樣是其上的果子</a:t>
            </a:r>
            <a:r>
              <a:rPr lang="en-US" altLang="zh-TW" dirty="0"/>
              <a:t>"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/>
              <a:t>基督徒的社會行動是福音事工的結果，因為它是被福音改變的人所參與的行動；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zh-TW" altLang="en-US" dirty="0"/>
              <a:t>社會行動可以作為福音事工的橋樑，因為它帶出神的愛。並且二者都能克服人的偏見與閉塞；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zh-TW" altLang="en-US" dirty="0"/>
              <a:t>社會行動與福音事工同為伙伴，「好像剪刀的兩刃或鳥的兩扇翅膀。」當然，只有肯關懷社會的基督徒，才會產生基督徒的社會參與；傳福音事工只有基督徒能作，在這兩點前題下，傳福音事工在邏輯上具有優先地位。不過以主耶穌的服事為榜樣，這兩者實在無法分割。</a:t>
            </a:r>
            <a:r>
              <a:rPr lang="en-US" dirty="0"/>
              <a:t>4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There is a question mark next to the title.  That means…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37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	 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An example of integration: short term mission team.  Service in nature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23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社會關懐事工対象是教會外的人群，包括當地的（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act locally)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和</a:t>
            </a:r>
            <a:r>
              <a:rPr lang="zh-CN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全球的（</a:t>
            </a:r>
            <a:r>
              <a:rPr lang="da-DK" dirty="0">
                <a:latin typeface="PMingLiU" panose="02020500000000000000" pitchFamily="18" charset="-120"/>
                <a:ea typeface="PMingLiU" panose="02020500000000000000" pitchFamily="18" charset="-120"/>
              </a:rPr>
              <a:t>give glob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al)</a:t>
            </a: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不僅是捐款和送食物</a:t>
            </a:r>
            <a:r>
              <a:rPr 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應該擺上時間和努力 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傳統外展事工組織</a:t>
            </a:r>
            <a:endParaRPr lang="en-US" altLang="zh-TW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愛人如己 </a:t>
            </a:r>
            <a:r>
              <a:rPr lang="en-US" altLang="zh-TW" sz="14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社會關懷 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(SCM, Local and Global)</a:t>
            </a:r>
          </a:p>
          <a:p>
            <a:pPr marL="1097280" lvl="1" indent="-457200">
              <a:buFont typeface="Times New Roman" panose="02020603050405020304" pitchFamily="18" charset="0"/>
              <a:buChar char="−"/>
            </a:pPr>
            <a:r>
              <a:rPr lang="zh-CN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大使命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14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差傳（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Mission) + </a:t>
            </a:r>
            <a:r>
              <a:rPr lang="zh-CN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本地宣道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最近組織更改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差傳 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社關 （全球性）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聯合年會</a:t>
            </a:r>
            <a:endParaRPr lang="en-US" altLang="zh-TW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本宣 </a:t>
            </a:r>
            <a:r>
              <a:rPr lang="en-US" altLang="zh-TW" sz="14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社區外展 （</a:t>
            </a: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Community Outreach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 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本宣主要活動是一年二次的佈道會，邀請慕道友走入教會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 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社區外展</a:t>
            </a:r>
            <a:r>
              <a:rPr lang="en-US" altLang="zh-TW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將包括主動走出教會，進入社區人群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策略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目標</a:t>
            </a:r>
            <a:endParaRPr lang="en-US" altLang="zh-TW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200"/>
              </a:spcBef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結合 差傳，社關，和社區外展三項事工</a:t>
            </a:r>
            <a:endParaRPr lang="en-US" altLang="zh-TW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200"/>
              </a:spcBef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資源（人力和財力）平衡分配</a:t>
            </a:r>
            <a:endParaRPr lang="en-US" altLang="zh-TW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200"/>
              </a:spcBef>
              <a:buFont typeface="Times New Roman" panose="02020603050405020304" pitchFamily="18" charset="0"/>
              <a:buChar char="−"/>
            </a:pP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對會眾不斷教導，充分裝備，積極引領</a:t>
            </a:r>
            <a:endParaRPr lang="en-US" sz="1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2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6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6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5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6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5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6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9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5483-4390-4016-96CC-FB2C2C6CBC73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5715000" y="990600"/>
            <a:ext cx="1981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000" b="1" i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CASS/CBCGB</a:t>
            </a:r>
            <a:endParaRPr lang="en-US" sz="2000" b="1" i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568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1066800"/>
            <a:ext cx="914399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" y="533400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Our Strategies </a:t>
            </a:r>
            <a:r>
              <a:rPr 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for </a:t>
            </a:r>
            <a:r>
              <a:rPr lang="en-US" sz="4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Actions-Brainstorming</a:t>
            </a:r>
          </a:p>
          <a:p>
            <a:pPr lvl="0" algn="ctr">
              <a:defRPr/>
            </a:pPr>
            <a:endParaRPr lang="en-US" sz="4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 algn="ctr">
              <a:defRPr/>
            </a:pPr>
            <a:r>
              <a:rPr lang="zh-TW" altLang="en-US" sz="4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採</a:t>
            </a:r>
            <a:r>
              <a:rPr lang="zh-TW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取行動的策略</a:t>
            </a:r>
            <a:r>
              <a:rPr lang="en-US" altLang="zh-TW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zh-TW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腦力激</a:t>
            </a:r>
            <a:r>
              <a:rPr lang="zh-TW" altLang="en-US" sz="4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盪</a:t>
            </a:r>
            <a:endParaRPr lang="en-US" altLang="zh-TW" sz="44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 algn="ctr">
              <a:defRPr/>
            </a:pPr>
            <a:endParaRPr lang="en-US" sz="4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 algn="ctr">
              <a:defRPr/>
            </a:pPr>
            <a:endParaRPr lang="en-US" sz="4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蔡明哲長</a:t>
            </a:r>
            <a:r>
              <a:rPr lang="zh-TW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老</a:t>
            </a:r>
            <a:endParaRPr lang="en-US" sz="3600" b="1" dirty="0" smtClean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4 July 2016</a:t>
            </a:r>
          </a:p>
          <a:p>
            <a:pPr algn="ctr"/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60484" y="1981200"/>
            <a:ext cx="7823031" cy="4086993"/>
            <a:chOff x="20053" y="1698430"/>
            <a:chExt cx="9144000" cy="5555270"/>
          </a:xfrm>
        </p:grpSpPr>
        <p:sp>
          <p:nvSpPr>
            <p:cNvPr id="2" name="Oval 1"/>
            <p:cNvSpPr/>
            <p:nvPr/>
          </p:nvSpPr>
          <p:spPr>
            <a:xfrm>
              <a:off x="2209800" y="2514600"/>
              <a:ext cx="1524000" cy="9906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769193" y="3657600"/>
              <a:ext cx="1564807" cy="9906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334000" y="2514600"/>
              <a:ext cx="1524000" cy="9906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0" name="Straight Arrow Connector 9"/>
            <p:cNvCxnSpPr>
              <a:stCxn id="2" idx="5"/>
              <a:endCxn id="6" idx="1"/>
            </p:cNvCxnSpPr>
            <p:nvPr/>
          </p:nvCxnSpPr>
          <p:spPr>
            <a:xfrm>
              <a:off x="3510615" y="3360130"/>
              <a:ext cx="487739" cy="442540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7"/>
              <a:endCxn id="8" idx="3"/>
            </p:cNvCxnSpPr>
            <p:nvPr/>
          </p:nvCxnSpPr>
          <p:spPr>
            <a:xfrm flipV="1">
              <a:off x="5104839" y="3360130"/>
              <a:ext cx="452346" cy="442540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0053" y="1698430"/>
              <a:ext cx="9144000" cy="555527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981200" y="1812730"/>
              <a:ext cx="5105400" cy="3886200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2582782" y="4414510"/>
              <a:ext cx="1129468" cy="1129724"/>
            </a:xfrm>
            <a:prstGeom prst="straightConnector1">
              <a:avLst/>
            </a:prstGeom>
            <a:ln w="76200"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195666" y="3460932"/>
              <a:ext cx="387116" cy="1731437"/>
            </a:xfrm>
            <a:prstGeom prst="straightConnector1">
              <a:avLst/>
            </a:prstGeom>
            <a:ln w="76200"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743700" y="3305062"/>
              <a:ext cx="1447800" cy="2026242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5134879" y="4517339"/>
              <a:ext cx="2180321" cy="1350061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022734" y="2717512"/>
              <a:ext cx="2221270" cy="711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社區外展</a:t>
              </a:r>
              <a:endParaRPr lang="en-US" altLang="zh-TW" sz="28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62599" y="2667001"/>
              <a:ext cx="1055256" cy="71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差傳</a:t>
              </a:r>
              <a:endParaRPr lang="en-US" altLang="zh-TW" sz="28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733800" y="3891291"/>
              <a:ext cx="1894666" cy="71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社會關懷</a:t>
              </a:r>
              <a:endParaRPr lang="en-US" altLang="zh-TW" sz="28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754484" y="3581400"/>
              <a:ext cx="1594785" cy="11430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76322" y="4953000"/>
              <a:ext cx="1606460" cy="1631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教會附近</a:t>
              </a:r>
              <a:endParaRPr lang="en-US" sz="36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51558" y="5544234"/>
              <a:ext cx="1712495" cy="878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全球</a:t>
              </a:r>
              <a:endParaRPr lang="en-US" sz="36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46697" y="1909357"/>
              <a:ext cx="1707067" cy="6854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3200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CBCGB</a:t>
              </a:r>
              <a:endPara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44005" y="5931568"/>
              <a:ext cx="11079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世界</a:t>
              </a:r>
              <a:endParaRPr 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215522" y="2362200"/>
              <a:ext cx="1594785" cy="11430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195666" y="2425289"/>
              <a:ext cx="1594785" cy="11430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810000" y="3568289"/>
              <a:ext cx="1594785" cy="11430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4" name="Straight Arrow Connector 3"/>
            <p:cNvCxnSpPr>
              <a:endCxn id="19" idx="1"/>
            </p:cNvCxnSpPr>
            <p:nvPr/>
          </p:nvCxnSpPr>
          <p:spPr>
            <a:xfrm>
              <a:off x="3510615" y="3360130"/>
              <a:ext cx="477420" cy="388658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7" idx="7"/>
              <a:endCxn id="25" idx="3"/>
            </p:cNvCxnSpPr>
            <p:nvPr/>
          </p:nvCxnSpPr>
          <p:spPr>
            <a:xfrm flipV="1">
              <a:off x="5171235" y="3337811"/>
              <a:ext cx="277837" cy="397866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0" y="228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(2)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491" y="1320225"/>
            <a:ext cx="5851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該做的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建立整全的施工結構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6172200"/>
            <a:ext cx="7161699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</a:rPr>
              <a:t>在健全的結構下，確實地彼此同工搭配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5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228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(3)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1524000"/>
            <a:ext cx="5601533" cy="3893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該做的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裝備聖徒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培養聖經的世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界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觀和價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值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觀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準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備成為耶穌的門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瞭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解世界環境和時代議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題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準備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成為基督的使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者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培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養建立同心的團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隊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5816025"/>
            <a:ext cx="71628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</a:rPr>
              <a:t>成全聖徒，個盡其職，建立基督的身體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7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31478" y="1880175"/>
            <a:ext cx="7360403" cy="3998302"/>
            <a:chOff x="319583" y="1143000"/>
            <a:chExt cx="8443417" cy="5081399"/>
          </a:xfrm>
        </p:grpSpPr>
        <p:sp>
          <p:nvSpPr>
            <p:cNvPr id="32" name="Rectangle 31"/>
            <p:cNvSpPr/>
            <p:nvPr/>
          </p:nvSpPr>
          <p:spPr>
            <a:xfrm>
              <a:off x="319583" y="1143000"/>
              <a:ext cx="8443417" cy="500392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" name="Oval 1"/>
            <p:cNvSpPr/>
            <p:nvPr/>
          </p:nvSpPr>
          <p:spPr>
            <a:xfrm>
              <a:off x="2179758" y="2446434"/>
              <a:ext cx="1476764" cy="972306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690818" y="3568326"/>
              <a:ext cx="1516306" cy="972306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207125" y="2446434"/>
              <a:ext cx="1476764" cy="9723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0" name="Straight Arrow Connector 9"/>
            <p:cNvCxnSpPr>
              <a:stCxn id="2" idx="5"/>
              <a:endCxn id="6" idx="1"/>
            </p:cNvCxnSpPr>
            <p:nvPr/>
          </p:nvCxnSpPr>
          <p:spPr>
            <a:xfrm>
              <a:off x="3440255" y="3276350"/>
              <a:ext cx="472622" cy="434368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7"/>
              <a:endCxn id="8" idx="3"/>
            </p:cNvCxnSpPr>
            <p:nvPr/>
          </p:nvCxnSpPr>
          <p:spPr>
            <a:xfrm flipV="1">
              <a:off x="4985066" y="3276350"/>
              <a:ext cx="438326" cy="434368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958244" y="1369133"/>
              <a:ext cx="4947160" cy="3814433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2770464" y="4311258"/>
              <a:ext cx="959898" cy="872308"/>
            </a:xfrm>
            <a:prstGeom prst="straightConnector1">
              <a:avLst/>
            </a:prstGeom>
            <a:ln w="76200"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179758" y="3375291"/>
              <a:ext cx="361422" cy="1464513"/>
            </a:xfrm>
            <a:prstGeom prst="straightConnector1">
              <a:avLst/>
            </a:prstGeom>
            <a:ln w="76200"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070546" y="3467091"/>
              <a:ext cx="1402926" cy="1988823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5014175" y="4412188"/>
              <a:ext cx="2112743" cy="1325129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019661" y="2645599"/>
              <a:ext cx="2131254" cy="693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社區外展</a:t>
              </a:r>
              <a:endParaRPr lang="en-US" altLang="zh-TW" sz="32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28639" y="2532851"/>
              <a:ext cx="974241" cy="5739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差傳</a:t>
              </a:r>
              <a:endParaRPr lang="en-US" altLang="zh-TW" sz="32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56522" y="3797701"/>
              <a:ext cx="1769540" cy="5739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7030A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社會關懷</a:t>
              </a:r>
              <a:endParaRPr lang="en-US" altLang="zh-TW" sz="3200" b="1" dirty="0" smtClean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676565" y="3493534"/>
              <a:ext cx="1545355" cy="11218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5627" y="4919056"/>
              <a:ext cx="2473581" cy="766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教會附近</a:t>
              </a:r>
              <a:endParaRPr lang="en-US" sz="36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59051" y="5420120"/>
              <a:ext cx="1503949" cy="804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全球</a:t>
              </a:r>
              <a:endParaRPr lang="en-US" sz="3600" b="1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4760" y="1691203"/>
              <a:ext cx="1073654" cy="6343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教會</a:t>
              </a:r>
              <a:endParaRPr 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150915" y="5420120"/>
              <a:ext cx="1073654" cy="6343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世界</a:t>
              </a:r>
              <a:endParaRPr 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138534" y="2296849"/>
              <a:ext cx="1545355" cy="11218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026692" y="2358773"/>
              <a:ext cx="1770503" cy="1121892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730361" y="3480665"/>
              <a:ext cx="1545355" cy="1121892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4" name="Straight Arrow Connector 3"/>
            <p:cNvCxnSpPr>
              <a:endCxn id="19" idx="1"/>
            </p:cNvCxnSpPr>
            <p:nvPr/>
          </p:nvCxnSpPr>
          <p:spPr>
            <a:xfrm>
              <a:off x="3440255" y="3276350"/>
              <a:ext cx="462623" cy="381481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7" idx="7"/>
              <a:endCxn id="25" idx="3"/>
            </p:cNvCxnSpPr>
            <p:nvPr/>
          </p:nvCxnSpPr>
          <p:spPr>
            <a:xfrm flipV="1">
              <a:off x="5049403" y="3254444"/>
              <a:ext cx="315442" cy="390518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0" y="228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(4)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000" y="990600"/>
            <a:ext cx="1981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000" b="1" i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CASS/CBCGB</a:t>
            </a:r>
            <a:endParaRPr lang="en-US" sz="2000" b="1" i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5867400"/>
            <a:ext cx="8001000" cy="954107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使教會成為進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入世界的基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地；分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享經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歷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得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安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慰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受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裝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備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再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次充電的地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方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Curved Right Arrow 12"/>
          <p:cNvSpPr/>
          <p:nvPr/>
        </p:nvSpPr>
        <p:spPr>
          <a:xfrm rot="10259533">
            <a:off x="6853322" y="2216802"/>
            <a:ext cx="1106058" cy="197410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5380" y="1295400"/>
            <a:ext cx="8520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該做的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差遣，支持聖徒走出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進入世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846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8493" y="1289953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該做的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平衡對內和對外的事工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371600" lvl="2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人力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財力使用的平衡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371600" lvl="2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教導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訓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練的平衡</a:t>
            </a:r>
            <a:endParaRPr lang="en-US" altLang="zh-TW" sz="28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057400" y="4724400"/>
            <a:ext cx="1524000" cy="1143000"/>
            <a:chOff x="1295400" y="5410200"/>
            <a:chExt cx="1524000" cy="1143000"/>
          </a:xfrm>
        </p:grpSpPr>
        <p:sp>
          <p:nvSpPr>
            <p:cNvPr id="9" name="Oval 8"/>
            <p:cNvSpPr/>
            <p:nvPr/>
          </p:nvSpPr>
          <p:spPr>
            <a:xfrm>
              <a:off x="1409700" y="54102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95400" y="572518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團契</a:t>
              </a:r>
              <a:endParaRPr 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43200" y="5334000"/>
            <a:ext cx="1524000" cy="1143000"/>
            <a:chOff x="2743200" y="5410200"/>
            <a:chExt cx="1524000" cy="1143000"/>
          </a:xfrm>
        </p:grpSpPr>
        <p:sp>
          <p:nvSpPr>
            <p:cNvPr id="11" name="Oval 10"/>
            <p:cNvSpPr/>
            <p:nvPr/>
          </p:nvSpPr>
          <p:spPr>
            <a:xfrm>
              <a:off x="2933700" y="54102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743200" y="5814536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愛關</a:t>
              </a:r>
              <a:endParaRPr 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257300" y="3810000"/>
            <a:ext cx="3086100" cy="2819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5900" y="4000499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19700" y="436462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差傳</a:t>
            </a:r>
            <a:endParaRPr lang="en-US" sz="28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81800" y="3962400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48450" y="4056043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</a:t>
            </a:r>
            <a:endParaRPr lang="en-US" altLang="zh-TW" sz="2800" b="1" dirty="0" smtClean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關懷</a:t>
            </a:r>
            <a:endParaRPr lang="en-US" sz="28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34000" y="5334000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5522893"/>
            <a:ext cx="1638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社區</a:t>
            </a:r>
            <a:endParaRPr lang="en-US" altLang="zh-TW" sz="2800" b="1" dirty="0" smtClean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外展</a:t>
            </a:r>
            <a:endParaRPr lang="en-US" sz="28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05400" y="3810000"/>
            <a:ext cx="3124200" cy="2819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238250" y="4000499"/>
            <a:ext cx="1524000" cy="1143000"/>
            <a:chOff x="1238250" y="4076699"/>
            <a:chExt cx="1524000" cy="1143000"/>
          </a:xfrm>
        </p:grpSpPr>
        <p:sp>
          <p:nvSpPr>
            <p:cNvPr id="4" name="Oval 3"/>
            <p:cNvSpPr/>
            <p:nvPr/>
          </p:nvSpPr>
          <p:spPr>
            <a:xfrm>
              <a:off x="1371600" y="4076699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38250" y="4386589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崇拜</a:t>
              </a:r>
              <a:endParaRPr 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2036643" y="335280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</a:t>
            </a:r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內事</a:t>
            </a:r>
            <a:r>
              <a:rPr lang="zh-TW" alt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工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43600" y="336298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對外事</a:t>
            </a:r>
            <a:r>
              <a:rPr lang="zh-TW" alt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工</a:t>
            </a:r>
            <a:endParaRPr lang="en-US" sz="2800" dirty="0">
              <a:solidFill>
                <a:srgbClr val="0070C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95600" y="3962400"/>
            <a:ext cx="1524000" cy="1143000"/>
            <a:chOff x="2895600" y="4038600"/>
            <a:chExt cx="1524000" cy="1143000"/>
          </a:xfrm>
        </p:grpSpPr>
        <p:sp>
          <p:nvSpPr>
            <p:cNvPr id="7" name="Oval 6"/>
            <p:cNvSpPr/>
            <p:nvPr/>
          </p:nvSpPr>
          <p:spPr>
            <a:xfrm>
              <a:off x="2933700" y="40386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+mn-ea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600" y="4167129"/>
              <a:ext cx="1524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靈命</a:t>
              </a:r>
              <a:endParaRPr lang="en-US" altLang="zh-TW" sz="28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塑造</a:t>
              </a:r>
              <a:endParaRPr 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95400" y="5424101"/>
            <a:ext cx="1524000" cy="1143000"/>
            <a:chOff x="6705600" y="5486400"/>
            <a:chExt cx="1524000" cy="1143000"/>
          </a:xfrm>
        </p:grpSpPr>
        <p:sp>
          <p:nvSpPr>
            <p:cNvPr id="22" name="Oval 21"/>
            <p:cNvSpPr/>
            <p:nvPr/>
          </p:nvSpPr>
          <p:spPr>
            <a:xfrm>
              <a:off x="6819900" y="54864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5863679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rgbClr val="0070C0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行政</a:t>
              </a:r>
              <a:endParaRPr lang="en-US" sz="28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sp>
        <p:nvSpPr>
          <p:cNvPr id="29" name="Left-Right Arrow 28"/>
          <p:cNvSpPr/>
          <p:nvPr/>
        </p:nvSpPr>
        <p:spPr>
          <a:xfrm>
            <a:off x="4343400" y="5029200"/>
            <a:ext cx="838200" cy="484632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9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8493" y="1345793"/>
            <a:ext cx="83820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該做的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平衡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傳福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社關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二者都是必須</a:t>
            </a:r>
            <a:r>
              <a:rPr 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的, 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不可分開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互相依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靠                   </a:t>
            </a:r>
            <a:endParaRPr lang="en-US" altLang="zh-TW" sz="28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3680" y="5410200"/>
            <a:ext cx="5926950" cy="107721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傳福音 </a:t>
            </a:r>
            <a:r>
              <a:rPr lang="en-US" altLang="zh-TW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(Word) </a:t>
            </a:r>
            <a:r>
              <a:rPr lang="zh-TW" alt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和社關 </a:t>
            </a:r>
            <a:r>
              <a:rPr lang="en-US" altLang="zh-TW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(Deed</a:t>
            </a:r>
            <a:r>
              <a:rPr lang="en-US" altLang="zh-TW" sz="32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32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應該是平衡</a:t>
            </a:r>
            <a:r>
              <a:rPr 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TW" altLang="en-US" sz="32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見證</a:t>
            </a:r>
            <a:endParaRPr lang="en-US" sz="32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2743200"/>
            <a:ext cx="6629400" cy="1676400"/>
            <a:chOff x="1447800" y="2209800"/>
            <a:chExt cx="6096000" cy="1293644"/>
          </a:xfrm>
        </p:grpSpPr>
        <p:sp>
          <p:nvSpPr>
            <p:cNvPr id="8" name="Rectangle 7"/>
            <p:cNvSpPr/>
            <p:nvPr/>
          </p:nvSpPr>
          <p:spPr>
            <a:xfrm>
              <a:off x="1447800" y="2209800"/>
              <a:ext cx="6096000" cy="12936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47460" y="2209800"/>
              <a:ext cx="5491851" cy="1293644"/>
              <a:chOff x="1643842" y="4191000"/>
              <a:chExt cx="5821362" cy="1661651"/>
            </a:xfrm>
          </p:grpSpPr>
          <p:sp>
            <p:nvSpPr>
              <p:cNvPr id="10" name="Oval 2"/>
              <p:cNvSpPr>
                <a:spLocks noChangeArrowheads="1"/>
              </p:cNvSpPr>
              <p:nvPr/>
            </p:nvSpPr>
            <p:spPr bwMode="auto">
              <a:xfrm>
                <a:off x="4170093" y="4381500"/>
                <a:ext cx="329511" cy="3429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Oval 3"/>
              <p:cNvSpPr>
                <a:spLocks noChangeArrowheads="1"/>
              </p:cNvSpPr>
              <p:nvPr/>
            </p:nvSpPr>
            <p:spPr bwMode="auto">
              <a:xfrm>
                <a:off x="5048790" y="4343400"/>
                <a:ext cx="439348" cy="457200"/>
              </a:xfrm>
              <a:prstGeom prst="ellipse">
                <a:avLst/>
              </a:prstGeom>
              <a:solidFill>
                <a:srgbClr val="00B05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Oval 4"/>
              <p:cNvSpPr>
                <a:spLocks noChangeArrowheads="1"/>
              </p:cNvSpPr>
              <p:nvPr/>
            </p:nvSpPr>
            <p:spPr bwMode="auto">
              <a:xfrm>
                <a:off x="3181560" y="4419600"/>
                <a:ext cx="219674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Oval 5"/>
              <p:cNvSpPr>
                <a:spLocks noChangeArrowheads="1"/>
              </p:cNvSpPr>
              <p:nvPr/>
            </p:nvSpPr>
            <p:spPr bwMode="auto">
              <a:xfrm>
                <a:off x="6037323" y="5219700"/>
                <a:ext cx="329511" cy="3429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7025856" y="5257800"/>
                <a:ext cx="219674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auto">
              <a:xfrm>
                <a:off x="5048790" y="5129775"/>
                <a:ext cx="439348" cy="457200"/>
              </a:xfrm>
              <a:prstGeom prst="ellipse">
                <a:avLst/>
              </a:prstGeom>
              <a:solidFill>
                <a:srgbClr val="00B05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5927486" y="4267200"/>
                <a:ext cx="549185" cy="5715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4060256" y="5105400"/>
                <a:ext cx="549185" cy="5715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6806182" y="4191000"/>
                <a:ext cx="659022" cy="6858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3071723" y="5029200"/>
                <a:ext cx="659022" cy="6858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1643842" y="4303250"/>
                <a:ext cx="1427881" cy="685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TW" altLang="en-US" sz="2800" b="1" dirty="0"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傳福</a:t>
                </a:r>
                <a:r>
                  <a:rPr lang="zh-TW" altLang="en-US" sz="2800" b="1" dirty="0" smtClean="0"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音</a:t>
                </a:r>
                <a:endParaRPr lang="en-US" altLang="zh-TW" sz="2800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 pitchFamily="34" charset="0"/>
                </a:endParaRPr>
              </a:p>
            </p:txBody>
          </p:sp>
          <p:sp>
            <p:nvSpPr>
              <p:cNvPr id="21" name="Rectangle 13"/>
              <p:cNvSpPr>
                <a:spLocks noChangeArrowheads="1"/>
              </p:cNvSpPr>
              <p:nvPr/>
            </p:nvSpPr>
            <p:spPr bwMode="auto">
              <a:xfrm>
                <a:off x="1643842" y="5166849"/>
                <a:ext cx="1192190" cy="6858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TW" altLang="en-US" sz="2800" b="1" dirty="0"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社</a:t>
                </a:r>
                <a:r>
                  <a:rPr lang="zh-TW" altLang="en-US" sz="2800" b="1" dirty="0" smtClean="0"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關</a:t>
                </a:r>
                <a:endParaRPr lang="en-US" altLang="zh-TW" sz="2800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304800" y="4658380"/>
            <a:ext cx="7524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我們教會重視這個</a:t>
            </a:r>
            <a:r>
              <a:rPr 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輕視那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嗎？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0083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(7)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325" y="1447800"/>
            <a:ext cx="87439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做的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109728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提供社會關懷或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改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變世界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的機會</a:t>
            </a:r>
            <a:endParaRPr lang="en-US" altLang="zh-TW" sz="2800" b="1" dirty="0" smtClean="0">
              <a:latin typeface="+mn-ea"/>
            </a:endParaRPr>
          </a:p>
          <a:p>
            <a:pPr marL="109728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長期與基督教慈善機構同工</a:t>
            </a:r>
            <a:endParaRPr lang="en-US" altLang="zh-TW" sz="2800" b="1" dirty="0" smtClean="0">
              <a:latin typeface="+mn-ea"/>
            </a:endParaRPr>
          </a:p>
          <a:p>
            <a:pPr marL="109728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聯合附近</a:t>
            </a:r>
            <a:r>
              <a:rPr lang="zh-TW" altLang="en-US" sz="2800" b="1" dirty="0">
                <a:latin typeface="+mn-ea"/>
              </a:rPr>
              <a:t>教</a:t>
            </a:r>
            <a:r>
              <a:rPr lang="zh-TW" altLang="en-US" sz="2800" b="1" dirty="0" smtClean="0">
                <a:latin typeface="+mn-ea"/>
              </a:rPr>
              <a:t>會建立</a:t>
            </a:r>
            <a:r>
              <a:rPr lang="zh-TW" altLang="en-US" sz="2800" b="1" dirty="0">
                <a:latin typeface="+mn-ea"/>
              </a:rPr>
              <a:t>社關機構</a:t>
            </a:r>
            <a:endParaRPr lang="en-US" altLang="zh-TW" sz="2800" b="1" dirty="0" smtClean="0">
              <a:latin typeface="+mn-ea"/>
            </a:endParaRPr>
          </a:p>
          <a:p>
            <a:pPr marL="109728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幫</a:t>
            </a:r>
            <a:r>
              <a:rPr lang="zh-TW" altLang="en-US" sz="2800" b="1" dirty="0">
                <a:latin typeface="+mn-ea"/>
              </a:rPr>
              <a:t>助貧窮的教會</a:t>
            </a:r>
            <a:r>
              <a:rPr lang="en-US" sz="2800" b="1" dirty="0" smtClean="0">
                <a:latin typeface="+mn-ea"/>
              </a:rPr>
              <a:t>(</a:t>
            </a:r>
            <a:r>
              <a:rPr lang="en-US" sz="2800" b="1" dirty="0">
                <a:latin typeface="+mn-ea"/>
              </a:rPr>
              <a:t>Africa, Syria</a:t>
            </a:r>
            <a:r>
              <a:rPr lang="en-US" sz="2800" b="1" dirty="0" smtClean="0">
                <a:latin typeface="+mn-ea"/>
              </a:rPr>
              <a:t>)</a:t>
            </a:r>
          </a:p>
          <a:p>
            <a:pPr marL="640080" lvl="1">
              <a:spcBef>
                <a:spcPts val="1200"/>
              </a:spcBef>
            </a:pPr>
            <a:r>
              <a:rPr lang="zh-TW" altLang="en-US" sz="2800" dirty="0" smtClean="0">
                <a:latin typeface="+mn-ea"/>
              </a:rPr>
              <a:t>     </a:t>
            </a:r>
            <a:r>
              <a:rPr lang="zh-TW" altLang="en-US" sz="2800" b="1" dirty="0" smtClean="0">
                <a:latin typeface="+mn-ea"/>
              </a:rPr>
              <a:t>二個榜樣</a:t>
            </a:r>
            <a:r>
              <a:rPr lang="en-US" altLang="zh-TW" sz="2800" b="1" dirty="0" smtClean="0">
                <a:latin typeface="+mn-ea"/>
              </a:rPr>
              <a:t>:  </a:t>
            </a:r>
            <a:r>
              <a:rPr lang="en-US" sz="2800" b="1" dirty="0" smtClean="0">
                <a:latin typeface="+mn-ea"/>
              </a:rPr>
              <a:t>Fish Hoek church at South Africa</a:t>
            </a:r>
          </a:p>
          <a:p>
            <a:pPr marL="640080" lvl="1">
              <a:spcBef>
                <a:spcPts val="1200"/>
              </a:spcBef>
            </a:pPr>
            <a:r>
              <a:rPr lang="zh-TW" altLang="en-US" sz="2800" b="1" dirty="0">
                <a:latin typeface="+mn-ea"/>
              </a:rPr>
              <a:t> </a:t>
            </a:r>
            <a:r>
              <a:rPr lang="zh-TW" altLang="en-US" sz="2800" b="1" dirty="0" smtClean="0">
                <a:latin typeface="+mn-ea"/>
              </a:rPr>
              <a:t>                       台灣三一全人</a:t>
            </a:r>
            <a:r>
              <a:rPr lang="zh-TW" altLang="en-US" sz="2800" b="1" dirty="0">
                <a:latin typeface="+mn-ea"/>
              </a:rPr>
              <a:t>教會</a:t>
            </a:r>
            <a:endParaRPr lang="en-US" sz="2800" b="1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5628382"/>
            <a:ext cx="6172200" cy="107721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Are we fighting hard on behalf of the poor, the oppressed</a:t>
            </a:r>
            <a:r>
              <a:rPr lang="en-US" sz="3200" b="1" dirty="0" smtClean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endParaRPr lang="en-US" sz="32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091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i.cdn.turner.com/money/infographic/economy/what-is-middle-class-anyway/assets/middle-class-incom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2065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結語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19150" y="1752600"/>
            <a:ext cx="7848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/>
              <a:t>教</a:t>
            </a:r>
            <a:r>
              <a:rPr lang="zh-TW" altLang="en-US" sz="3200" b="1" dirty="0" smtClean="0"/>
              <a:t>會應該積極地承擔起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社會關懷和改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變世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界的</a:t>
            </a:r>
            <a:r>
              <a:rPr lang="zh-TW" altLang="en-US" sz="3200" b="1" dirty="0" smtClean="0"/>
              <a:t>責</a:t>
            </a:r>
            <a:r>
              <a:rPr lang="zh-TW" altLang="en-US" sz="3200" b="1" dirty="0"/>
              <a:t>任</a:t>
            </a:r>
            <a:endParaRPr lang="en-US" sz="3200" b="1" dirty="0"/>
          </a:p>
          <a:p>
            <a:pPr marL="91440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穌差遣我們去改變世界 （第二大誡命和大使命；成為光和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塩）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的行動策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略需要調整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</a:p>
          <a:p>
            <a:pPr marL="91440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學生之間有所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腦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力激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盪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”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2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大綱</a:t>
            </a:r>
          </a:p>
        </p:txBody>
      </p:sp>
      <p:sp>
        <p:nvSpPr>
          <p:cNvPr id="4" name="Rectangle 3"/>
          <p:cNvSpPr/>
          <p:nvPr/>
        </p:nvSpPr>
        <p:spPr>
          <a:xfrm>
            <a:off x="1885950" y="2057400"/>
            <a:ext cx="533400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與社會行動的歷史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動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腦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力激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盪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zh-TW" altLang="en-US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請踴躍參加</a:t>
            </a:r>
            <a:r>
              <a:rPr lang="en-US" altLang="zh-TW" sz="4000" b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!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結語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439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/>
              <a:t>教會的身分</a:t>
            </a:r>
            <a:r>
              <a:rPr lang="zh-TW" altLang="en-US" sz="4000" b="1" dirty="0" smtClean="0"/>
              <a:t>和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</a:t>
            </a:r>
            <a:r>
              <a:rPr lang="zh-TW" altLang="en-US" sz="4000" b="1" dirty="0" smtClean="0"/>
              <a:t>責任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381000" y="1600200"/>
            <a:ext cx="853440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教會的身分</a:t>
            </a:r>
            <a:r>
              <a:rPr 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充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滿萬有所充滿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弗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1:23)</a:t>
            </a: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神的國度在地上的彰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顯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(A</a:t>
            </a:r>
            <a:r>
              <a:rPr 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lready and not yet)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的責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任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集體作塩，發光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投資在神的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度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教會應帶出整全褔音，為耶穌改變世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界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lvl="1" indent="-28575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傳整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全褔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口傳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言傳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命傳</a:t>
            </a:r>
            <a:r>
              <a:rPr 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聼到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看到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觸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摸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到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帶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出更大能見度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(John Stott)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569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066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福音派参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行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動的歷史演變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(1/3)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" y="1524000"/>
            <a:ext cx="86106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在教會歷史𥚃，傳福音與社會責任是分不開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+mn-ea"/>
              </a:rPr>
              <a:t>早期教會的光景</a:t>
            </a:r>
            <a:endParaRPr lang="en-US" sz="2800" b="1" dirty="0">
              <a:latin typeface="+mn-ea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安提阿 </a:t>
            </a:r>
            <a:r>
              <a:rPr lang="en-US" altLang="zh-TW" sz="2400" b="1" dirty="0">
                <a:latin typeface="+mn-ea"/>
              </a:rPr>
              <a:t>(</a:t>
            </a:r>
            <a:r>
              <a:rPr lang="zh-TW" altLang="en-US" sz="2400" b="1" dirty="0">
                <a:latin typeface="+mn-ea"/>
              </a:rPr>
              <a:t>捐獻救濟飢荒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徒</a:t>
            </a:r>
            <a:r>
              <a:rPr lang="en-US" altLang="zh-TW" sz="2400" b="1" dirty="0">
                <a:latin typeface="+mn-ea"/>
              </a:rPr>
              <a:t>11:29)</a:t>
            </a: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哥林多教會 </a:t>
            </a:r>
            <a:r>
              <a:rPr lang="en-US" altLang="zh-TW" sz="2400" b="1" dirty="0">
                <a:latin typeface="+mn-ea"/>
              </a:rPr>
              <a:t>(</a:t>
            </a:r>
            <a:r>
              <a:rPr lang="zh-TW" altLang="en-US" sz="2400" b="1" dirty="0">
                <a:latin typeface="+mn-ea"/>
              </a:rPr>
              <a:t>富有的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樂意捐獻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哥後</a:t>
            </a:r>
            <a:r>
              <a:rPr lang="en-US" altLang="zh-TW" sz="2400" b="1" dirty="0">
                <a:latin typeface="+mn-ea"/>
              </a:rPr>
              <a:t>9:2)</a:t>
            </a: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馬其頓教會 </a:t>
            </a:r>
            <a:r>
              <a:rPr lang="en-US" altLang="zh-TW" sz="2400" b="1" dirty="0">
                <a:latin typeface="+mn-ea"/>
              </a:rPr>
              <a:t>(</a:t>
            </a:r>
            <a:r>
              <a:rPr lang="zh-TW" altLang="en-US" sz="2400" b="1" dirty="0">
                <a:latin typeface="+mn-ea"/>
              </a:rPr>
              <a:t>貧窮的</a:t>
            </a:r>
            <a:r>
              <a:rPr lang="en-US" altLang="zh-TW" sz="2400" b="1" dirty="0">
                <a:latin typeface="+mn-ea"/>
              </a:rPr>
              <a:t>,</a:t>
            </a:r>
            <a:r>
              <a:rPr lang="zh-TW" altLang="en-US" sz="2400" b="1" dirty="0" smtClean="0">
                <a:latin typeface="+mn-ea"/>
              </a:rPr>
              <a:t>仍盡</a:t>
            </a:r>
            <a:r>
              <a:rPr lang="zh-TW" altLang="en-US" sz="2400" b="1" dirty="0">
                <a:latin typeface="+mn-ea"/>
              </a:rPr>
              <a:t>力捐獻</a:t>
            </a:r>
            <a:r>
              <a:rPr lang="en-US" altLang="zh-TW" sz="2400" b="1" dirty="0">
                <a:latin typeface="+mn-ea"/>
              </a:rPr>
              <a:t>,</a:t>
            </a:r>
            <a:r>
              <a:rPr lang="zh-TW" altLang="en-US" sz="2400" b="1" dirty="0">
                <a:latin typeface="+mn-ea"/>
              </a:rPr>
              <a:t>哥後</a:t>
            </a:r>
            <a:r>
              <a:rPr lang="en-US" altLang="zh-TW" sz="2400" b="1" dirty="0">
                <a:latin typeface="+mn-ea"/>
              </a:rPr>
              <a:t>8:1-4</a:t>
            </a:r>
            <a:r>
              <a:rPr lang="zh-TW" altLang="en-US" sz="2400" b="1" dirty="0">
                <a:latin typeface="+mn-ea"/>
              </a:rPr>
              <a:t>）</a:t>
            </a:r>
            <a:endParaRPr lang="en-US" altLang="zh-TW" sz="2400" b="1" dirty="0">
              <a:latin typeface="+mn-ea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耶路撒冷</a:t>
            </a:r>
            <a:r>
              <a:rPr lang="en-US" altLang="zh-TW" sz="2400" b="1" dirty="0">
                <a:latin typeface="+mn-ea"/>
              </a:rPr>
              <a:t>(</a:t>
            </a:r>
            <a:r>
              <a:rPr lang="zh-TW" altLang="en-US" sz="2400" b="1" dirty="0">
                <a:latin typeface="+mn-ea"/>
              </a:rPr>
              <a:t>極端貧窮的</a:t>
            </a:r>
            <a:r>
              <a:rPr lang="en-US" altLang="zh-TW" sz="2400" b="1" dirty="0">
                <a:latin typeface="+mn-ea"/>
              </a:rPr>
              <a:t>)</a:t>
            </a: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老底嘉教會的光景</a:t>
            </a:r>
            <a:endParaRPr lang="en-US" sz="2400" b="1" dirty="0">
              <a:latin typeface="+mn-ea"/>
            </a:endParaRPr>
          </a:p>
          <a:p>
            <a:pPr lvl="2">
              <a:spcBef>
                <a:spcPts val="600"/>
              </a:spcBef>
            </a:pPr>
            <a:r>
              <a:rPr lang="zh-TW" altLang="en-US" sz="2400" b="1" dirty="0" smtClean="0">
                <a:latin typeface="+mn-ea"/>
              </a:rPr>
              <a:t>    自</a:t>
            </a:r>
            <a:r>
              <a:rPr lang="zh-TW" altLang="en-US" sz="2400" b="1" dirty="0">
                <a:latin typeface="+mn-ea"/>
              </a:rPr>
              <a:t>以為富足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一樣都不缺</a:t>
            </a:r>
            <a:r>
              <a:rPr lang="en-US" sz="2400" b="1" dirty="0">
                <a:latin typeface="+mn-ea"/>
              </a:rPr>
              <a:t> , </a:t>
            </a:r>
            <a:r>
              <a:rPr lang="zh-TW" altLang="en-US" sz="2400" b="1" dirty="0">
                <a:latin typeface="+mn-ea"/>
              </a:rPr>
              <a:t>滿有神的祝福</a:t>
            </a:r>
            <a:endParaRPr lang="en-US" sz="2400" b="1" dirty="0">
              <a:latin typeface="+mn-ea"/>
            </a:endParaRPr>
          </a:p>
          <a:p>
            <a:pPr lvl="2">
              <a:spcBef>
                <a:spcPts val="600"/>
              </a:spcBef>
            </a:pPr>
            <a:r>
              <a:rPr lang="zh-TW" altLang="en-US" sz="2400" b="1" dirty="0" smtClean="0">
                <a:latin typeface="+mn-ea"/>
              </a:rPr>
              <a:t>    事</a:t>
            </a:r>
            <a:r>
              <a:rPr lang="zh-TW" altLang="en-US" sz="2400" b="1" dirty="0">
                <a:latin typeface="+mn-ea"/>
              </a:rPr>
              <a:t>實上卻是可憐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貧窮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瞎眼</a:t>
            </a:r>
            <a:r>
              <a:rPr lang="en-US" altLang="zh-TW" sz="2400" b="1" dirty="0">
                <a:latin typeface="+mn-ea"/>
              </a:rPr>
              <a:t>, </a:t>
            </a:r>
            <a:r>
              <a:rPr lang="zh-TW" altLang="en-US" sz="2400" b="1" dirty="0">
                <a:latin typeface="+mn-ea"/>
              </a:rPr>
              <a:t>赤身的</a:t>
            </a:r>
            <a:r>
              <a:rPr lang="en-US" sz="2400" b="1" dirty="0">
                <a:latin typeface="+mn-ea"/>
              </a:rPr>
              <a:t>...(</a:t>
            </a:r>
            <a:r>
              <a:rPr lang="zh-TW" altLang="en-US" sz="2400" b="1" dirty="0">
                <a:latin typeface="+mn-ea"/>
              </a:rPr>
              <a:t>啓</a:t>
            </a:r>
            <a:r>
              <a:rPr lang="en-US" sz="2400" b="1" dirty="0">
                <a:latin typeface="+mn-ea"/>
              </a:rPr>
              <a:t>3:17)</a:t>
            </a:r>
            <a:endParaRPr lang="en-US" altLang="zh-TW" sz="2400" b="1" dirty="0">
              <a:latin typeface="+mn-ea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第三世紀在羅馬的教會</a:t>
            </a:r>
            <a:r>
              <a:rPr lang="en-US" sz="2400" b="1" dirty="0">
                <a:latin typeface="+mn-ea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4787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066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福音派参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行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動的歷史演變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(2/3)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" y="14478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18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紀，英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福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音復興帶來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社會改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革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en-US" altLang="zh-TW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William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Wilberforce, 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終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生努力，癈除奴隸買賣和制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度</a:t>
            </a:r>
            <a:endParaRPr lang="en-US" altLang="zh-TW" sz="24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衞斯理是個福音使者，也是正義先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</a:t>
            </a:r>
            <a:endParaRPr lang="en-US" altLang="zh-TW" sz="24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19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紀，美國的芬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尼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(Charles Finney)</a:t>
            </a:r>
          </a:p>
          <a:p>
            <a:pPr>
              <a:spcBef>
                <a:spcPts val="1200"/>
              </a:spcBef>
            </a:pP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帶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出福音復興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，同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時促起社會改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革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TW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 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世紀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，福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音派逃避福音的社會責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任</a:t>
            </a:r>
            <a:endParaRPr lang="en-US" altLang="zh-TW" sz="28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対抗自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由派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神學的衝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擊，無暇參與社會關懷</a:t>
            </a:r>
            <a:endParaRPr lang="en-US" altLang="zh-TW" sz="24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自由派社會福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 </a:t>
            </a:r>
            <a:r>
              <a:rPr lang="en-US" altLang="zh-TW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不講個人得救，注重改造人類社會成為神的國度</a:t>
            </a:r>
            <a:r>
              <a:rPr lang="en-US" altLang="zh-TW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 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的影響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在第一次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世界大戰之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後，失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去対人性的盼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望</a:t>
            </a:r>
            <a:endParaRPr lang="en-US" altLang="zh-TW" sz="24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Picture 2" descr="https://media1.britannica.com/eb-media/63/11863-004-800E5A1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667000"/>
            <a:ext cx="1581150" cy="22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469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6200"/>
            <a:ext cx="9144000" cy="1066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福音派参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行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動的歷史演變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(3/3)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 smtClean="0"/>
              <a:t>瑞士洛</a:t>
            </a:r>
            <a:r>
              <a:rPr lang="zh-TW" altLang="en-US" sz="3600" b="1" dirty="0"/>
              <a:t>桑會議</a:t>
            </a:r>
            <a:endParaRPr lang="en-US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304800" y="1805224"/>
            <a:ext cx="8534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+mn-ea"/>
              </a:rPr>
              <a:t>1974 </a:t>
            </a:r>
            <a:r>
              <a:rPr lang="zh-TW" altLang="en-US" sz="2800" b="1" dirty="0">
                <a:latin typeface="+mn-ea"/>
              </a:rPr>
              <a:t>在瑞士洛桑的全世界福音會議</a:t>
            </a:r>
            <a:r>
              <a:rPr lang="zh-TW" altLang="en-US" sz="2800" b="1" dirty="0" smtClean="0">
                <a:latin typeface="+mn-ea"/>
              </a:rPr>
              <a:t>，可</a:t>
            </a:r>
            <a:r>
              <a:rPr lang="zh-TW" altLang="en-US" sz="2800" b="1" dirty="0">
                <a:latin typeface="+mn-ea"/>
              </a:rPr>
              <a:t>以說是福音派教會</a:t>
            </a:r>
            <a:r>
              <a:rPr lang="zh-TW" altLang="en-US" sz="2800" b="1" dirty="0" smtClean="0">
                <a:latin typeface="+mn-ea"/>
              </a:rPr>
              <a:t>認定社</a:t>
            </a:r>
            <a:r>
              <a:rPr lang="zh-TW" altLang="en-US" sz="2800" b="1" dirty="0">
                <a:latin typeface="+mn-ea"/>
              </a:rPr>
              <a:t>會關懷的分水</a:t>
            </a:r>
            <a:r>
              <a:rPr lang="zh-TW" altLang="en-US" sz="2800" b="1" dirty="0" smtClean="0">
                <a:latin typeface="+mn-ea"/>
              </a:rPr>
              <a:t>嶺；重點包括</a:t>
            </a:r>
            <a:endParaRPr lang="en-US" altLang="zh-TW" sz="2800" b="1" dirty="0" smtClean="0">
              <a:latin typeface="+mn-ea"/>
            </a:endParaRP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 smtClean="0">
                <a:latin typeface="+mn-ea"/>
              </a:rPr>
              <a:t>「</a:t>
            </a:r>
            <a:r>
              <a:rPr lang="zh-TW" altLang="en-US" sz="2400" b="1" dirty="0">
                <a:latin typeface="+mn-ea"/>
              </a:rPr>
              <a:t>愛的大誡命」，必須</a:t>
            </a:r>
            <a:r>
              <a:rPr lang="zh-TW" altLang="en-US" sz="2400" b="1" dirty="0" smtClean="0">
                <a:latin typeface="+mn-ea"/>
              </a:rPr>
              <a:t>與「</a:t>
            </a:r>
            <a:r>
              <a:rPr lang="zh-TW" altLang="en-US" sz="2400" b="1" dirty="0">
                <a:latin typeface="+mn-ea"/>
              </a:rPr>
              <a:t>大使命」取得平衡，以達到使萬民作門徒的目</a:t>
            </a:r>
            <a:r>
              <a:rPr lang="zh-TW" altLang="en-US" sz="2400" b="1" dirty="0" smtClean="0">
                <a:latin typeface="+mn-ea"/>
              </a:rPr>
              <a:t>的 </a:t>
            </a:r>
            <a:r>
              <a:rPr lang="en-US" altLang="zh-TW" sz="2400" b="1" dirty="0" smtClean="0">
                <a:latin typeface="+mn-ea"/>
              </a:rPr>
              <a:t>(</a:t>
            </a:r>
            <a:r>
              <a:rPr lang="en-US" sz="2400" b="1" dirty="0">
                <a:latin typeface="+mn-ea"/>
              </a:rPr>
              <a:t>John </a:t>
            </a:r>
            <a:r>
              <a:rPr lang="en-US" sz="2400" b="1" dirty="0" smtClean="0">
                <a:latin typeface="+mn-ea"/>
              </a:rPr>
              <a:t>Stott</a:t>
            </a:r>
            <a:r>
              <a:rPr lang="en-US" altLang="zh-TW" sz="2400" b="1" dirty="0" smtClean="0">
                <a:latin typeface="+mn-ea"/>
              </a:rPr>
              <a:t>)</a:t>
            </a:r>
          </a:p>
          <a:p>
            <a:pPr marL="800100" lvl="1" indent="-3429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>
                <a:latin typeface="+mn-ea"/>
              </a:rPr>
              <a:t>傳福音和社會參與同是基督徒的責</a:t>
            </a:r>
            <a:r>
              <a:rPr lang="zh-TW" altLang="en-US" sz="2400" b="1" dirty="0" smtClean="0">
                <a:latin typeface="+mn-ea"/>
              </a:rPr>
              <a:t>任</a:t>
            </a:r>
            <a:endParaRPr lang="en-US" altLang="zh-TW" sz="2400" b="1" dirty="0" smtClean="0">
              <a:latin typeface="+mn-ea"/>
            </a:endParaRP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TW" sz="2800" b="1" dirty="0" smtClean="0">
                <a:latin typeface="+mn-ea"/>
              </a:rPr>
              <a:t>1982</a:t>
            </a:r>
            <a:r>
              <a:rPr lang="zh-TW" altLang="en-US" sz="2800" b="1" dirty="0">
                <a:latin typeface="+mn-ea"/>
              </a:rPr>
              <a:t>於美</a:t>
            </a:r>
            <a:r>
              <a:rPr lang="zh-TW" altLang="en-US" sz="2800" b="1" dirty="0" smtClean="0">
                <a:latin typeface="+mn-ea"/>
              </a:rPr>
              <a:t>國</a:t>
            </a:r>
            <a:r>
              <a:rPr lang="zh-TW" altLang="en-US" sz="2800" b="1" dirty="0">
                <a:latin typeface="+mn-ea"/>
              </a:rPr>
              <a:t> </a:t>
            </a:r>
            <a:r>
              <a:rPr lang="en-US" sz="2800" b="1" dirty="0" smtClean="0">
                <a:latin typeface="+mn-ea"/>
              </a:rPr>
              <a:t>Grand Rapids</a:t>
            </a:r>
            <a:r>
              <a:rPr lang="zh-TW" altLang="en-US" sz="2800" b="1" dirty="0" smtClean="0">
                <a:latin typeface="+mn-ea"/>
              </a:rPr>
              <a:t> 再</a:t>
            </a:r>
            <a:r>
              <a:rPr lang="zh-TW" altLang="en-US" sz="2800" b="1" dirty="0">
                <a:latin typeface="+mn-ea"/>
              </a:rPr>
              <a:t>宣</a:t>
            </a:r>
            <a:r>
              <a:rPr lang="zh-TW" altLang="en-US" sz="2800" b="1" dirty="0" smtClean="0">
                <a:latin typeface="+mn-ea"/>
              </a:rPr>
              <a:t>示</a:t>
            </a:r>
            <a:endParaRPr lang="en-US" altLang="zh-TW" sz="2800" b="1" dirty="0" smtClean="0">
              <a:latin typeface="+mn-ea"/>
            </a:endParaRPr>
          </a:p>
          <a:p>
            <a:pPr marL="800100" lvl="1" indent="-342900">
              <a:spcBef>
                <a:spcPts val="600"/>
              </a:spcBef>
              <a:buFont typeface="Times New Roman" panose="02020603050405020304" pitchFamily="18" charset="0"/>
              <a:buChar char="−"/>
            </a:pPr>
            <a:r>
              <a:rPr lang="zh-TW" altLang="en-US" sz="2400" b="1" dirty="0" smtClean="0">
                <a:latin typeface="+mn-ea"/>
              </a:rPr>
              <a:t>社</a:t>
            </a:r>
            <a:r>
              <a:rPr lang="zh-TW" altLang="en-US" sz="2400" b="1" dirty="0">
                <a:latin typeface="+mn-ea"/>
              </a:rPr>
              <a:t>會行動是傳福音的結果，也是其橋樑，二者互為夥</a:t>
            </a:r>
            <a:r>
              <a:rPr lang="zh-TW" altLang="en-US" sz="2400" b="1" dirty="0" smtClean="0">
                <a:latin typeface="+mn-ea"/>
              </a:rPr>
              <a:t>伴</a:t>
            </a:r>
            <a:endParaRPr lang="en-US" altLang="zh-TW" sz="2400" b="1" dirty="0" smtClean="0">
              <a:latin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1" y="5638800"/>
            <a:ext cx="7543800" cy="954107"/>
          </a:xfrm>
          <a:prstGeom prst="rect">
            <a:avLst/>
          </a:prstGeom>
          <a:ln w="63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rgbClr val="0070C0"/>
                </a:solidFill>
              </a:rPr>
              <a:t>一般華人教會的回應只</a:t>
            </a:r>
            <a:r>
              <a:rPr lang="zh-TW" altLang="en-US" sz="2800" b="1" dirty="0">
                <a:solidFill>
                  <a:srgbClr val="0070C0"/>
                </a:solidFill>
              </a:rPr>
              <a:t>是流於「有感動」而「無行動」，實際的社會參與度其實很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低</a:t>
            </a:r>
            <a:r>
              <a:rPr lang="zh-TW" altLang="en-US" sz="2800" b="1" dirty="0">
                <a:solidFill>
                  <a:srgbClr val="0070C0"/>
                </a:solidFill>
              </a:rPr>
              <a:t>。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7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668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295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我們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確信，上帝是全人類的創造者及審判者，所以我們應當共同負擔起祂對人類社會的公義及和好的關注，以及對那些受各種壓迫的人的自由的關注。因為每個人都是 按上帝的形像造的，不論種族、宗教、膚色、文化、階層、性別或年齡，每個人都有內在的尊嚴，所以應當受到尊重及服事，而不應受到剝削。我們在此表示懺悔， 因我們忽略了社會關懷，有時認為佈道與社會關懷是互相排斥的。儘管與人和好並不等同於與上帝和好，社會關懷也不等同於佈道，政治解放也不等同於救恩，我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們還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是確信：福音佈道和社會政治關懷都是我們基督徒的責任。因為這兩方面是我們在神論和人論的教義上，以及我們對鄰舍的愛和對基督的順服的必要體現。救恩的 信息也包含對各種形式的疏離、壓迫及歧視的審判。無論何處有罪惡與不公正的事，我們都要勇敢地斥責。當人們接受基督時，他們就得以重生，進入祂的國度；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他們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不僅必須努力在這不義的世界中彰顯上帝的公義，還要傳揚祂的公義。我們所宣告的救恩應當在個人生命和社會生活各方面都改變我們。信心沒有行為就是死的</a:t>
            </a:r>
            <a:r>
              <a:rPr lang="zh-TW" altLang="en-US" sz="24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15000" y="990600"/>
            <a:ext cx="1981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000" b="1" i="1" dirty="0" smtClean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CASS/CBCGB</a:t>
            </a:r>
            <a:endParaRPr lang="en-US" sz="2000" b="1" i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76200"/>
            <a:ext cx="9144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1974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洛桑福音會議宣言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</a:p>
          <a:p>
            <a:pPr algn="ctr"/>
            <a:r>
              <a:rPr lang="zh-TW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關「基督徒的社會責任」部分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55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/>
              <a:t>我們教</a:t>
            </a:r>
            <a:r>
              <a:rPr lang="zh-TW" altLang="en-US" sz="4000" b="1" dirty="0" smtClean="0"/>
              <a:t>會</a:t>
            </a:r>
            <a:r>
              <a:rPr lang="zh-TW" altLang="en-US" sz="4000" b="1" dirty="0">
                <a:latin typeface="+mj-ea"/>
              </a:rPr>
              <a:t>参與社會行動</a:t>
            </a:r>
            <a:r>
              <a:rPr lang="zh-TW" altLang="en-US" sz="4000" b="1" dirty="0" smtClean="0"/>
              <a:t>的</a:t>
            </a:r>
            <a:r>
              <a:rPr lang="zh-TW" altLang="en-US" sz="4000" b="1" dirty="0"/>
              <a:t>光景</a:t>
            </a:r>
            <a:r>
              <a:rPr lang="zh-TW" altLang="en-US" sz="4000" b="1" dirty="0" smtClean="0"/>
              <a:t>呢</a:t>
            </a:r>
            <a:r>
              <a:rPr lang="en-US" altLang="zh-TW" sz="4000" b="1" dirty="0"/>
              <a:t>?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2362200" y="1600200"/>
            <a:ext cx="64008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+mn-ea"/>
              </a:rPr>
              <a:t>對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洛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桑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宣言有明確、積極的回應？</a:t>
            </a:r>
            <a:endParaRPr lang="en-US" altLang="zh-TW" sz="3200" b="1" dirty="0" smtClean="0">
              <a:latin typeface="+mn-ea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+mn-ea"/>
              </a:rPr>
              <a:t>像</a:t>
            </a:r>
            <a:r>
              <a:rPr lang="zh-TW" altLang="en-US" sz="3200" b="1" dirty="0">
                <a:latin typeface="+mn-ea"/>
              </a:rPr>
              <a:t>哥林多教</a:t>
            </a:r>
            <a:r>
              <a:rPr lang="zh-TW" altLang="en-US" sz="3200" b="1" dirty="0" smtClean="0">
                <a:latin typeface="+mn-ea"/>
              </a:rPr>
              <a:t>會</a:t>
            </a:r>
            <a:r>
              <a:rPr lang="en-US" altLang="zh-TW" sz="3200" b="1" dirty="0" smtClean="0">
                <a:latin typeface="+mn-ea"/>
              </a:rPr>
              <a:t>, </a:t>
            </a:r>
            <a:r>
              <a:rPr lang="zh-TW" altLang="en-US" sz="3200" b="1" dirty="0" smtClean="0">
                <a:latin typeface="+mn-ea"/>
              </a:rPr>
              <a:t>馬</a:t>
            </a:r>
            <a:r>
              <a:rPr lang="zh-TW" altLang="en-US" sz="3200" b="1" dirty="0">
                <a:latin typeface="+mn-ea"/>
              </a:rPr>
              <a:t>斯頓教</a:t>
            </a:r>
            <a:r>
              <a:rPr lang="zh-TW" altLang="en-US" sz="3200" b="1" dirty="0" smtClean="0">
                <a:latin typeface="+mn-ea"/>
              </a:rPr>
              <a:t>會</a:t>
            </a:r>
            <a:r>
              <a:rPr lang="en-US" altLang="zh-TW" sz="3200" b="1" dirty="0" smtClean="0">
                <a:latin typeface="+mn-ea"/>
              </a:rPr>
              <a:t>, </a:t>
            </a:r>
            <a:r>
              <a:rPr lang="zh-TW" altLang="en-US" sz="3200" b="1" dirty="0" smtClean="0">
                <a:latin typeface="+mn-ea"/>
              </a:rPr>
              <a:t>老</a:t>
            </a:r>
            <a:r>
              <a:rPr lang="zh-TW" altLang="en-US" sz="3200" b="1" dirty="0">
                <a:latin typeface="+mn-ea"/>
              </a:rPr>
              <a:t>底嘉教會</a:t>
            </a:r>
            <a:r>
              <a:rPr lang="zh-TW" altLang="en-US" sz="3200" b="1" dirty="0" smtClean="0">
                <a:latin typeface="+mn-ea"/>
              </a:rPr>
              <a:t>？</a:t>
            </a:r>
            <a:endParaRPr lang="en-US" altLang="zh-TW" sz="3200" b="1" dirty="0" smtClean="0">
              <a:latin typeface="+mn-ea"/>
            </a:endParaRPr>
          </a:p>
          <a:p>
            <a:pPr marL="91440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心態 </a:t>
            </a:r>
            <a:r>
              <a:rPr lang="en-US" altLang="zh-TW" sz="2800" b="1" dirty="0" smtClean="0">
                <a:latin typeface="+mn-ea"/>
              </a:rPr>
              <a:t>(</a:t>
            </a:r>
            <a:r>
              <a:rPr lang="zh-TW" altLang="en-US" sz="2800" b="1" dirty="0" smtClean="0">
                <a:latin typeface="+mn-ea"/>
              </a:rPr>
              <a:t>好憐憫</a:t>
            </a:r>
            <a:r>
              <a:rPr lang="en-US" altLang="zh-TW" sz="2800" b="1" dirty="0" smtClean="0">
                <a:latin typeface="+mn-ea"/>
              </a:rPr>
              <a:t>, </a:t>
            </a:r>
            <a:r>
              <a:rPr lang="zh-TW" altLang="en-US" sz="2800" b="1" dirty="0" smtClean="0">
                <a:latin typeface="+mn-ea"/>
              </a:rPr>
              <a:t>行公義</a:t>
            </a:r>
            <a:r>
              <a:rPr lang="en-US" altLang="zh-TW" sz="2800" b="1" dirty="0" smtClean="0">
                <a:latin typeface="+mn-ea"/>
              </a:rPr>
              <a:t>?)</a:t>
            </a:r>
          </a:p>
          <a:p>
            <a:pPr marL="91440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出錢</a:t>
            </a:r>
            <a:r>
              <a:rPr lang="en-US" altLang="zh-TW" sz="2800" b="1" dirty="0" smtClean="0">
                <a:latin typeface="+mn-ea"/>
              </a:rPr>
              <a:t>, </a:t>
            </a:r>
            <a:r>
              <a:rPr lang="zh-TW" altLang="en-US" sz="2800" b="1" dirty="0" smtClean="0">
                <a:latin typeface="+mn-ea"/>
              </a:rPr>
              <a:t>出力</a:t>
            </a:r>
            <a:r>
              <a:rPr lang="en-US" altLang="zh-TW" sz="2800" b="1" dirty="0" smtClean="0">
                <a:latin typeface="+mn-ea"/>
              </a:rPr>
              <a:t>,</a:t>
            </a:r>
            <a:r>
              <a:rPr lang="zh-TW" altLang="en-US" sz="2800" b="1" dirty="0" smtClean="0">
                <a:latin typeface="+mn-ea"/>
              </a:rPr>
              <a:t> 花時間 </a:t>
            </a:r>
            <a:r>
              <a:rPr lang="en-US" altLang="zh-TW" sz="2800" b="1" dirty="0" smtClean="0">
                <a:latin typeface="+mn-ea"/>
              </a:rPr>
              <a:t>(</a:t>
            </a:r>
            <a:r>
              <a:rPr lang="zh-TW" altLang="en-US" sz="2800" b="1" dirty="0" smtClean="0">
                <a:latin typeface="+mn-ea"/>
              </a:rPr>
              <a:t>足夠嗎</a:t>
            </a:r>
            <a:r>
              <a:rPr lang="en-US" altLang="zh-TW" sz="2800" b="1" dirty="0" smtClean="0">
                <a:latin typeface="+mn-ea"/>
              </a:rPr>
              <a:t>?)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+mn-ea"/>
              </a:rPr>
              <a:t>在</a:t>
            </a:r>
            <a:r>
              <a:rPr lang="en-US" altLang="zh-TW" sz="3200" b="1" dirty="0" smtClean="0">
                <a:latin typeface="+mn-ea"/>
              </a:rPr>
              <a:t>2004</a:t>
            </a:r>
            <a:r>
              <a:rPr lang="zh-TW" altLang="en-US" sz="3200" b="1" dirty="0" smtClean="0">
                <a:latin typeface="+mn-ea"/>
              </a:rPr>
              <a:t>年</a:t>
            </a:r>
            <a:r>
              <a:rPr lang="en-US" altLang="zh-TW" sz="3200" b="1" dirty="0" smtClean="0">
                <a:latin typeface="+mn-ea"/>
              </a:rPr>
              <a:t>, </a:t>
            </a:r>
            <a:r>
              <a:rPr lang="zh-TW" altLang="en-US" sz="3200" b="1" dirty="0" smtClean="0">
                <a:latin typeface="+mn-ea"/>
              </a:rPr>
              <a:t>設立社會關懷事工</a:t>
            </a:r>
            <a:endParaRPr lang="en-US" altLang="zh-TW" sz="3200" b="1" dirty="0" smtClean="0">
              <a:latin typeface="+mn-ea"/>
            </a:endParaRPr>
          </a:p>
          <a:p>
            <a:pPr marL="914400" lvl="1" indent="-457200">
              <a:spcBef>
                <a:spcPts val="18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+mn-ea"/>
              </a:rPr>
              <a:t>社關</a:t>
            </a:r>
            <a:r>
              <a:rPr lang="en-US" altLang="zh-TW" sz="2800" b="1" dirty="0" smtClean="0">
                <a:latin typeface="+mn-ea"/>
              </a:rPr>
              <a:t>/</a:t>
            </a:r>
            <a:r>
              <a:rPr lang="zh-TW" altLang="en-US" sz="2800" b="1" dirty="0" smtClean="0">
                <a:latin typeface="+mn-ea"/>
              </a:rPr>
              <a:t>差傳年會 </a:t>
            </a:r>
            <a:r>
              <a:rPr lang="en-US" altLang="zh-TW" sz="2800" b="1" dirty="0" smtClean="0">
                <a:latin typeface="+mn-ea"/>
              </a:rPr>
              <a:t>(</a:t>
            </a:r>
            <a:r>
              <a:rPr lang="zh-TW" altLang="en-US" sz="2800" b="1" dirty="0">
                <a:latin typeface="+mn-ea"/>
              </a:rPr>
              <a:t>每</a:t>
            </a:r>
            <a:r>
              <a:rPr lang="zh-TW" altLang="en-US" sz="2800" b="1" dirty="0" smtClean="0">
                <a:latin typeface="+mn-ea"/>
              </a:rPr>
              <a:t>年一次</a:t>
            </a:r>
            <a:r>
              <a:rPr lang="en-US" altLang="zh-TW" sz="2800" b="1" dirty="0" smtClean="0">
                <a:latin typeface="+mn-ea"/>
              </a:rPr>
              <a:t>)</a:t>
            </a:r>
            <a:endParaRPr lang="en-US" sz="2800" b="1" dirty="0">
              <a:latin typeface="+mn-ea"/>
            </a:endParaRPr>
          </a:p>
        </p:txBody>
      </p:sp>
      <p:pic>
        <p:nvPicPr>
          <p:cNvPr id="1026" name="Picture 2" descr="Use these free images for your websites, art projects, reports, and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29" y="1600200"/>
            <a:ext cx="1271963" cy="490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59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教會改變世界的行動策</a:t>
            </a:r>
            <a:r>
              <a:rPr lang="zh-TW" altLang="en-US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略 </a:t>
            </a:r>
            <a:r>
              <a:rPr lang="en-US" altLang="zh-TW" sz="4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(1)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3716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-45720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不該做的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關起門來滿足自己的需要和適舒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lvl="1"/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(A </a:t>
            </a:r>
            <a:r>
              <a:rPr 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hole </a:t>
            </a:r>
            <a:r>
              <a: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 the </a:t>
            </a:r>
            <a:r>
              <a:rPr 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gospel)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2590800"/>
            <a:ext cx="45339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會是你的安樂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窩嗎</a:t>
            </a:r>
            <a:r>
              <a: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</a:p>
          <a:p>
            <a:pPr marL="91440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會有道無形的牆嗎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？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潘牧師二年</a:t>
            </a:r>
            <a:r>
              <a:rPr lang="ja-JP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</a:t>
            </a:r>
            <a:r>
              <a:rPr lang="en-US" altLang="ja-JP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</a:t>
            </a:r>
            <a:r>
              <a:rPr lang="ja-JP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新年主</a:t>
            </a:r>
            <a:r>
              <a:rPr lang="ja-JP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日証道 </a:t>
            </a:r>
            <a:r>
              <a:rPr lang="en-US" altLang="ja-JP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"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登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山變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像</a:t>
            </a:r>
            <a:r>
              <a:rPr lang="en-US" altLang="zh-TW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”</a:t>
            </a:r>
            <a:r>
              <a:rPr lang="zh-CN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的提醒（</a:t>
            </a:r>
            <a:r>
              <a:rPr lang="zh-CN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太</a:t>
            </a:r>
            <a:r>
              <a: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17: 1-9</a:t>
            </a:r>
            <a:r>
              <a:rPr lang="zh-TW" altLang="en-US" sz="32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200" b="1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徒當走出安樂</a:t>
            </a:r>
            <a:r>
              <a:rPr lang="zh-TW" altLang="en-US" sz="28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窩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588" y="2843152"/>
            <a:ext cx="4038295" cy="264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9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3310</Words>
  <Application>Microsoft Office PowerPoint</Application>
  <PresentationFormat>On-screen Show (4:3)</PresentationFormat>
  <Paragraphs>211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福音派参與社會行動的歷史演變 (1/3)</vt:lpstr>
      <vt:lpstr>福音派参與社會行動的歷史演變 (2/3)</vt:lpstr>
      <vt:lpstr>福音派参與社會行動的歷史演變 (3/3)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Tsai</dc:creator>
  <cp:lastModifiedBy>Ming Tsai</cp:lastModifiedBy>
  <cp:revision>402</cp:revision>
  <dcterms:created xsi:type="dcterms:W3CDTF">2015-03-09T21:58:25Z</dcterms:created>
  <dcterms:modified xsi:type="dcterms:W3CDTF">2016-07-23T13:00:22Z</dcterms:modified>
</cp:coreProperties>
</file>