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0" r:id="rId2"/>
    <p:sldId id="325" r:id="rId3"/>
    <p:sldId id="326" r:id="rId4"/>
    <p:sldId id="321" r:id="rId5"/>
    <p:sldId id="323" r:id="rId6"/>
    <p:sldId id="276" r:id="rId7"/>
    <p:sldId id="324" r:id="rId8"/>
    <p:sldId id="332" r:id="rId9"/>
    <p:sldId id="330" r:id="rId10"/>
    <p:sldId id="314" r:id="rId11"/>
    <p:sldId id="313" r:id="rId12"/>
    <p:sldId id="300" r:id="rId13"/>
    <p:sldId id="301" r:id="rId14"/>
    <p:sldId id="308" r:id="rId15"/>
    <p:sldId id="333" r:id="rId16"/>
    <p:sldId id="302" r:id="rId17"/>
    <p:sldId id="290" r:id="rId18"/>
    <p:sldId id="291" r:id="rId19"/>
    <p:sldId id="305" r:id="rId20"/>
    <p:sldId id="310" r:id="rId21"/>
    <p:sldId id="334" r:id="rId22"/>
    <p:sldId id="295" r:id="rId23"/>
    <p:sldId id="306" r:id="rId24"/>
    <p:sldId id="297" r:id="rId25"/>
    <p:sldId id="292" r:id="rId26"/>
    <p:sldId id="286" r:id="rId27"/>
    <p:sldId id="303" r:id="rId28"/>
    <p:sldId id="307" r:id="rId29"/>
    <p:sldId id="288" r:id="rId30"/>
    <p:sldId id="329" r:id="rId31"/>
    <p:sldId id="317" r:id="rId32"/>
    <p:sldId id="299" r:id="rId33"/>
    <p:sldId id="335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F258F"/>
    <a:srgbClr val="FFFF99"/>
    <a:srgbClr val="ED7241"/>
    <a:srgbClr val="BFEFBF"/>
    <a:srgbClr val="F68E38"/>
    <a:srgbClr val="66CCFF"/>
    <a:srgbClr val="33CCCC"/>
    <a:srgbClr val="99CCFF"/>
    <a:srgbClr val="10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7" autoAdjust="0"/>
    <p:restoredTop sz="94660"/>
  </p:normalViewPr>
  <p:slideViewPr>
    <p:cSldViewPr>
      <p:cViewPr>
        <p:scale>
          <a:sx n="50" d="100"/>
          <a:sy n="50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notesViewPr>
    <p:cSldViewPr>
      <p:cViewPr>
        <p:scale>
          <a:sx n="100" d="100"/>
          <a:sy n="100" d="100"/>
        </p:scale>
        <p:origin x="-474" y="17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傳統宗教 (孔, 道)</c:v>
                </c:pt>
                <c:pt idx="1">
                  <c:v>佛教</c:v>
                </c:pt>
                <c:pt idx="2">
                  <c:v>基督教</c:v>
                </c:pt>
                <c:pt idx="3">
                  <c:v>民間宗教</c:v>
                </c:pt>
                <c:pt idx="4">
                  <c:v>回教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87.4</c:v>
                </c:pt>
                <c:pt idx="1">
                  <c:v>6.2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1.7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75333180439803"/>
          <c:y val="0.11310531496063"/>
          <c:w val="0.37524671916010499"/>
          <c:h val="0.80251968503936999"/>
        </c:manualLayout>
      </c:layout>
      <c:overlay val="0"/>
      <c:txPr>
        <a:bodyPr/>
        <a:lstStyle/>
        <a:p>
          <a:pPr algn="just">
            <a:defRPr sz="2400" b="1">
              <a:latin typeface="Microsoft JhengHei" panose="020B0604030504040204" pitchFamily="34" charset="-120"/>
              <a:ea typeface="Microsoft JhengHei" panose="020B0604030504040204" pitchFamily="34" charset="-12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Protestant</c:v>
                </c:pt>
                <c:pt idx="1">
                  <c:v>Catholic</c:v>
                </c:pt>
                <c:pt idx="2">
                  <c:v>Mormon</c:v>
                </c:pt>
                <c:pt idx="3">
                  <c:v>Jewish</c:v>
                </c:pt>
                <c:pt idx="4">
                  <c:v>Muslim</c:v>
                </c:pt>
                <c:pt idx="5">
                  <c:v>None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52.5</c:v>
                </c:pt>
                <c:pt idx="1">
                  <c:v>23.6</c:v>
                </c:pt>
                <c:pt idx="2">
                  <c:v>1.9</c:v>
                </c:pt>
                <c:pt idx="3">
                  <c:v>1.6</c:v>
                </c:pt>
                <c:pt idx="4">
                  <c:v>0.5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263062320698296"/>
          <c:y val="0.168673249860161"/>
          <c:w val="0.207369429944852"/>
          <c:h val="0.62426178950308797"/>
        </c:manualLayout>
      </c:layout>
      <c:overlay val="0"/>
      <c:txPr>
        <a:bodyPr/>
        <a:lstStyle/>
        <a:p>
          <a:pPr>
            <a:defRPr b="1">
              <a:latin typeface="Microsoft JhengHei" panose="020B0604030504040204" pitchFamily="34" charset="-120"/>
              <a:ea typeface="Microsoft JhengHei" panose="020B0604030504040204" pitchFamily="34" charset="-12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基督教</c:v>
                </c:pt>
                <c:pt idx="1">
                  <c:v>伊斯蘭教</c:v>
                </c:pt>
                <c:pt idx="2">
                  <c:v>沒有宗教</c:v>
                </c:pt>
                <c:pt idx="3">
                  <c:v>印度教</c:v>
                </c:pt>
                <c:pt idx="4">
                  <c:v>佛教</c:v>
                </c:pt>
                <c:pt idx="5">
                  <c:v>民間信仰</c:v>
                </c:pt>
                <c:pt idx="6">
                  <c:v>其他</c:v>
                </c:pt>
                <c:pt idx="7">
                  <c:v>猶太教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31.5</c:v>
                </c:pt>
                <c:pt idx="1">
                  <c:v>23.2</c:v>
                </c:pt>
                <c:pt idx="2">
                  <c:v>16.3</c:v>
                </c:pt>
                <c:pt idx="3">
                  <c:v>15</c:v>
                </c:pt>
                <c:pt idx="4">
                  <c:v>7.1</c:v>
                </c:pt>
                <c:pt idx="5">
                  <c:v>5.9</c:v>
                </c:pt>
                <c:pt idx="6">
                  <c:v>0.8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0.45833</cdr:x>
      <cdr:y>0.36475</cdr:y>
    </cdr:from>
    <cdr:to>
      <cdr:x>0.63953</cdr:x>
      <cdr:y>0.44672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03550" y="1695449"/>
          <a:ext cx="1187450" cy="381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更正教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0.19767</cdr:x>
      <cdr:y>0.20082</cdr:y>
    </cdr:from>
    <cdr:to>
      <cdr:x>0.38227</cdr:x>
      <cdr:y>0.31014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5400" y="933450"/>
          <a:ext cx="1209675" cy="5081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無信仰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0.0843</cdr:x>
      <cdr:y>0.41393</cdr:y>
    </cdr:from>
    <cdr:to>
      <cdr:x>0.26744</cdr:x>
      <cdr:y>0.5123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450" y="1924050"/>
          <a:ext cx="120015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天主教</a:t>
          </a:r>
          <a:r>
            <a:rPr lang="en-US" altLang="zh-TW" sz="2400" dirty="0" smtClean="0">
              <a:solidFill>
                <a:schemeClr val="tx1"/>
              </a:solidFill>
            </a:rPr>
            <a:t> </a:t>
          </a:r>
          <a:endParaRPr lang="en-US" altLang="zh-TW" sz="2400" b="1" dirty="0" smtClean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A5E3-C903-4DD5-A8D0-0EF809D90EDD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E461-D830-4C32-A7D1-9C55EA4A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Show poster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今天是春季主日學最後一堂。過了退休會，暑期主日學就要開始。今年我們準備</a:t>
            </a:r>
            <a:br>
              <a:rPr lang="zh-TW" altLang="en-US" dirty="0"/>
            </a:br>
            <a:r>
              <a:rPr lang="en-US" altLang="zh-TW" dirty="0"/>
              <a:t>Show slide2 with 3 questions.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Show 3</a:t>
            </a:r>
            <a:br>
              <a:rPr lang="en-US" altLang="zh-TW" dirty="0"/>
            </a:br>
            <a:r>
              <a:rPr lang="en-US" altLang="zh-TW" dirty="0"/>
              <a:t>  </a:t>
            </a:r>
            <a:r>
              <a:rPr lang="zh-TW" altLang="en-US" dirty="0"/>
              <a:t>這堂課除了教導以外，還會有實習</a:t>
            </a:r>
            <a:r>
              <a:rPr lang="en-US" altLang="zh-TW" dirty="0"/>
              <a:t>, </a:t>
            </a:r>
            <a:r>
              <a:rPr lang="zh-TW" altLang="en-US" dirty="0"/>
              <a:t>因為我們須要有行動才能改變世界。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Slide 4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耶穌裝備了</a:t>
            </a:r>
            <a:r>
              <a:rPr lang="en-US" altLang="zh-TW" dirty="0"/>
              <a:t>11</a:t>
            </a:r>
            <a:r>
              <a:rPr lang="zh-TW" altLang="en-US" dirty="0"/>
              <a:t>個門徒。他們出去改變了世界。今天神仍然呼召跟隨耶穌的人去改變世界。這才是整全的福音，是福音的大能。你願意嗎？我們希望大家能上這堂課，先讓自己得到改變，因此出去為著耶穌改變世界。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Europe today could be AMERICA TOMORROW</a:t>
            </a:r>
          </a:p>
          <a:p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baker, a photographer, a </a:t>
            </a: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florist)</a:t>
            </a:r>
          </a:p>
          <a:p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1"/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被加上標籤 </a:t>
            </a:r>
            <a:r>
              <a:rPr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(intolerant, hatred</a:t>
            </a:r>
            <a:r>
              <a:rPr lang="en-US" altLang="zh-TW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1"/>
            <a:r>
              <a:rPr lang="zh-TW" alt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自由派嘲笑攻擊対象。</a:t>
            </a:r>
            <a:r>
              <a:rPr lang="en-US" altLang="zh-TW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 TV, movie, Christians are </a:t>
            </a:r>
            <a:r>
              <a:rPr lang="en-US" altLang="zh-TW" sz="1400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seldomly</a:t>
            </a:r>
            <a:r>
              <a:rPr lang="en-US" altLang="zh-TW" sz="140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portrayed</a:t>
            </a:r>
            <a:r>
              <a:rPr lang="en-US" altLang="zh-TW" sz="140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positively </a:t>
            </a:r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267200"/>
            <a:ext cx="4953000" cy="4191000"/>
          </a:xfrm>
        </p:spPr>
        <p:txBody>
          <a:bodyPr/>
          <a:lstStyle/>
          <a:p>
            <a:r>
              <a:rPr lang="zh-TW" altLang="en-US" dirty="0" smtClean="0"/>
              <a:t>江山易改本性難移</a:t>
            </a:r>
          </a:p>
          <a:p>
            <a:r>
              <a:rPr lang="en-US" dirty="0" smtClean="0"/>
              <a:t>disciples </a:t>
            </a:r>
            <a:r>
              <a:rPr lang="en-US" dirty="0"/>
              <a:t>slept in gethsemane twice and fled after his arrest, Peter denied three times, hide in a locked room after resurrection.  They encountered the resurrected Christ in bodily form.  They were changed and then changed the world.  </a:t>
            </a:r>
          </a:p>
          <a:p>
            <a:endParaRPr lang="en-US" dirty="0" smtClean="0"/>
          </a:p>
          <a:p>
            <a:r>
              <a:rPr lang="en-US" dirty="0" smtClean="0"/>
              <a:t>Other examples: Wilberforce, Tutu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4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每個人都有某種形式的世界</a:t>
            </a:r>
            <a:r>
              <a:rPr lang="zh-TW" alt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endParaRPr lang="en-US" altLang="zh-TW" sz="1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培養</a:t>
            </a: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聖經的</a:t>
            </a:r>
            <a:r>
              <a:rPr lang="zh-TW" alt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r>
              <a:rPr lang="zh-TW" altLang="en-US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endParaRPr lang="en-US" altLang="zh-TW" sz="1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神是全能，全知的造物主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祂今天仍然掌管一切</a:t>
            </a:r>
            <a:b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人是按照神的形象而造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人受託管理神的創造世界</a:t>
            </a:r>
            <a:b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   耶穌是墮落人類唯一希望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聖經是神的話</a:t>
            </a:r>
            <a:r>
              <a:rPr lang="zh-TW" altLang="en-US" sz="1400" dirty="0"/>
              <a:t>   </a:t>
            </a:r>
            <a:endParaRPr lang="en-US" altLang="zh-TW" sz="1400" dirty="0"/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因此財主進天國是難的。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本著必須的生活標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優先次序：家人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--》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神的子民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--》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一般世人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25:25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，申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15:7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，利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19:1</a:t>
            </a: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供應你的家人所以他們不致成為別人的負擔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7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Examples:</a:t>
            </a:r>
          </a:p>
          <a:p>
            <a:pPr marL="0" lvl="1"/>
            <a:r>
              <a:rPr lang="en-US" dirty="0" smtClean="0"/>
              <a:t> </a:t>
            </a:r>
            <a:r>
              <a:rPr lang="zh-TW" altLang="en-US" dirty="0" smtClean="0"/>
              <a:t>分</a:t>
            </a:r>
            <a:r>
              <a:rPr lang="zh-TW" altLang="en-US" dirty="0"/>
              <a:t>裂的美國社會</a:t>
            </a:r>
            <a:br>
              <a:rPr lang="zh-TW" altLang="en-US" dirty="0"/>
            </a:br>
            <a:r>
              <a:rPr lang="zh-TW" altLang="en-US" dirty="0"/>
              <a:t>    白人</a:t>
            </a:r>
            <a:r>
              <a:rPr lang="en-US" altLang="zh-TW" dirty="0"/>
              <a:t>- </a:t>
            </a:r>
            <a:r>
              <a:rPr lang="zh-TW" altLang="en-US" dirty="0"/>
              <a:t>黑人；右派 </a:t>
            </a:r>
            <a:r>
              <a:rPr lang="en-US" altLang="zh-TW" dirty="0"/>
              <a:t>- </a:t>
            </a:r>
            <a:r>
              <a:rPr lang="zh-TW" altLang="en-US" dirty="0"/>
              <a:t>左派；都市 </a:t>
            </a:r>
            <a:r>
              <a:rPr lang="en-US" altLang="zh-TW" dirty="0"/>
              <a:t>- </a:t>
            </a:r>
            <a:r>
              <a:rPr lang="zh-TW" altLang="en-US" dirty="0"/>
              <a:t>鄉村；富有 貧</a:t>
            </a:r>
            <a:r>
              <a:rPr lang="zh-TW" altLang="en-US" dirty="0" smtClean="0"/>
              <a:t>窮</a:t>
            </a:r>
            <a:endParaRPr lang="en-US" altLang="zh-TW" dirty="0" smtClean="0"/>
          </a:p>
          <a:p>
            <a:pPr marL="0" lvl="1"/>
            <a:r>
              <a:rPr lang="zh-TW" altLang="en-US" dirty="0"/>
              <a:t>社會媒體</a:t>
            </a:r>
            <a:br>
              <a:rPr lang="zh-TW" altLang="en-US" dirty="0"/>
            </a:br>
            <a:r>
              <a:rPr lang="zh-TW" altLang="en-US" dirty="0"/>
              <a:t>    即時，扭曲，煸動</a:t>
            </a:r>
            <a:br>
              <a:rPr lang="zh-TW" altLang="en-US" dirty="0"/>
            </a:br>
            <a:r>
              <a:rPr lang="zh-TW" altLang="en-US" dirty="0"/>
              <a:t>暴力</a:t>
            </a:r>
            <a:br>
              <a:rPr lang="zh-TW" altLang="en-US" dirty="0"/>
            </a:br>
            <a:r>
              <a:rPr lang="zh-TW" altLang="en-US" dirty="0"/>
              <a:t>    槍枝，警察過份使用武</a:t>
            </a:r>
            <a:r>
              <a:rPr lang="zh-TW" altLang="en-US" dirty="0" smtClean="0"/>
              <a:t>力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Black lives matter, all lives matter</a:t>
            </a:r>
            <a:endParaRPr lang="en-US" dirty="0"/>
          </a:p>
          <a:p>
            <a:pPr marL="0" lvl="1"/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 English 1820-1910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Deceits in Eden</a:t>
            </a:r>
          </a:p>
          <a:p>
            <a:r>
              <a:rPr lang="en-US" dirty="0" smtClean="0"/>
              <a:t>Lot chose the world</a:t>
            </a:r>
          </a:p>
          <a:p>
            <a:endParaRPr lang="en-US" dirty="0"/>
          </a:p>
          <a:p>
            <a:r>
              <a:rPr lang="en-US" dirty="0" smtClean="0"/>
              <a:t>Truth the most important armor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1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Quincy fellowship, </a:t>
            </a:r>
            <a:r>
              <a:rPr lang="en-US" dirty="0" smtClean="0"/>
              <a:t>example</a:t>
            </a:r>
          </a:p>
          <a:p>
            <a:endParaRPr lang="en-US" dirty="0"/>
          </a:p>
          <a:p>
            <a:r>
              <a:rPr lang="en-US" dirty="0" smtClean="0"/>
              <a:t>11 disciples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在外邦人中見證即召我們出黑暗入光明者的美德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Quincy fellowship, </a:t>
            </a:r>
            <a:r>
              <a:rPr lang="en-US" dirty="0" smtClean="0"/>
              <a:t>example</a:t>
            </a:r>
          </a:p>
          <a:p>
            <a:endParaRPr lang="en-US" dirty="0"/>
          </a:p>
          <a:p>
            <a:r>
              <a:rPr lang="en-US" dirty="0"/>
              <a:t>In addition to praying on the football field, </a:t>
            </a:r>
            <a:r>
              <a:rPr lang="en-US" dirty="0" err="1"/>
              <a:t>Tebow</a:t>
            </a:r>
            <a:r>
              <a:rPr lang="en-US" dirty="0"/>
              <a:t> has been recognized in years past for inscribing Bible verses on his face with eye black, such as John 3:16 or Ephesians 2:8-10. His practice has sparked the curiosity of many, who have then Googled the Scriptures.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個人改變 與神的關係。 眾人改變，與世界的關係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2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4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Attach at Nice 14 July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先看基督徒在世界的處境</a:t>
            </a:r>
            <a:r>
              <a:rPr lang="en-US" altLang="zh-TW" dirty="0" smtClean="0"/>
              <a:t> </a:t>
            </a:r>
            <a:r>
              <a:rPr lang="zh-TW" altLang="en-US" dirty="0" smtClean="0"/>
              <a:t>基督徒佔世界人口的 </a:t>
            </a:r>
            <a:r>
              <a:rPr lang="en-US" altLang="zh-TW" dirty="0" smtClean="0"/>
              <a:t>32%</a:t>
            </a:r>
            <a:endParaRPr lang="zh-TW" altLang="en-US" dirty="0" smtClean="0"/>
          </a:p>
          <a:p>
            <a:r>
              <a:rPr lang="zh-TW" altLang="en-US" dirty="0" smtClean="0"/>
              <a:t>特別關心美國和中國</a:t>
            </a:r>
          </a:p>
          <a:p>
            <a:r>
              <a:rPr lang="zh-TW" altLang="en-US" dirty="0" smtClean="0"/>
              <a:t>中國宗教人口分佈 </a:t>
            </a:r>
            <a:r>
              <a:rPr lang="en-US" altLang="zh-TW" dirty="0" smtClean="0"/>
              <a:t>2012</a:t>
            </a:r>
          </a:p>
          <a:p>
            <a:r>
              <a:rPr lang="zh-TW" altLang="en-US" dirty="0" smtClean="0"/>
              <a:t>傳統宗教（孔教，道教）</a:t>
            </a:r>
            <a:r>
              <a:rPr lang="en-US" altLang="zh-TW" dirty="0" smtClean="0"/>
              <a:t>87.4%</a:t>
            </a:r>
          </a:p>
          <a:p>
            <a:r>
              <a:rPr lang="zh-TW" altLang="en-US" dirty="0" smtClean="0"/>
              <a:t>佛教</a:t>
            </a:r>
            <a:r>
              <a:rPr lang="en-US" altLang="zh-TW" dirty="0" smtClean="0"/>
              <a:t>6.2%</a:t>
            </a:r>
          </a:p>
          <a:p>
            <a:r>
              <a:rPr lang="zh-TW" altLang="en-US" dirty="0" smtClean="0"/>
              <a:t>基督教</a:t>
            </a:r>
            <a:r>
              <a:rPr lang="en-US" altLang="zh-TW" dirty="0" smtClean="0"/>
              <a:t>2.3%</a:t>
            </a:r>
          </a:p>
          <a:p>
            <a:r>
              <a:rPr lang="zh-TW" altLang="en-US" dirty="0" smtClean="0"/>
              <a:t>民間宗教</a:t>
            </a:r>
            <a:r>
              <a:rPr lang="en-US" altLang="zh-TW" dirty="0" smtClean="0"/>
              <a:t>2.2%</a:t>
            </a:r>
          </a:p>
          <a:p>
            <a:r>
              <a:rPr lang="zh-TW" altLang="en-US" dirty="0" smtClean="0"/>
              <a:t>回教</a:t>
            </a:r>
            <a:r>
              <a:rPr lang="en-US" altLang="zh-TW" dirty="0" smtClean="0"/>
              <a:t>1.7%</a:t>
            </a:r>
          </a:p>
          <a:p>
            <a:r>
              <a:rPr lang="zh-TW" altLang="en-US" dirty="0" smtClean="0"/>
              <a:t>其他 </a:t>
            </a:r>
            <a:r>
              <a:rPr lang="en-US" altLang="zh-TW" dirty="0" smtClean="0"/>
              <a:t>0.2%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以基督教立國。開始絕大部分是基督徒。但是今天</a:t>
            </a:r>
            <a:r>
              <a:rPr lang="is-IS" altLang="zh-TW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基督徒處在世界。我們説世界腐化黑暗。世界怎麼看基督徒呢？</a:t>
            </a:r>
          </a:p>
          <a:p>
            <a:r>
              <a:rPr lang="en-US" dirty="0" smtClean="0"/>
              <a:t>Europe:</a:t>
            </a:r>
          </a:p>
          <a:p>
            <a:r>
              <a:rPr lang="en-US" dirty="0" smtClean="0"/>
              <a:t>Crusader</a:t>
            </a:r>
          </a:p>
          <a:p>
            <a:r>
              <a:rPr lang="en-US" dirty="0" smtClean="0"/>
              <a:t>Nazi, WW 2</a:t>
            </a:r>
          </a:p>
          <a:p>
            <a:endParaRPr lang="en-US" dirty="0"/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Indians</a:t>
            </a:r>
          </a:p>
          <a:p>
            <a:r>
              <a:rPr lang="en-US" dirty="0" smtClean="0"/>
              <a:t>Slavery</a:t>
            </a:r>
          </a:p>
          <a:p>
            <a:r>
              <a:rPr lang="en-US" dirty="0" smtClean="0"/>
              <a:t>Civil rights</a:t>
            </a:r>
          </a:p>
          <a:p>
            <a:endParaRPr lang="en-US" dirty="0" smtClean="0"/>
          </a:p>
          <a:p>
            <a:r>
              <a:rPr lang="en-US" dirty="0" smtClean="0"/>
              <a:t>In the 50's, 60's, and 70's Church is in</a:t>
            </a:r>
            <a:r>
              <a:rPr lang="en-US" baseline="0" dirty="0" smtClean="0"/>
              <a:t> the center of society, Christians are well respected.  But recent 30-49 years</a:t>
            </a:r>
            <a:r>
              <a:rPr lang="is-IS" baseline="0" dirty="0" smtClean="0"/>
              <a:t>…</a:t>
            </a:r>
            <a:r>
              <a:rPr lang="en-US" baseline="0" dirty="0" smtClean="0"/>
              <a:t>Survey</a:t>
            </a:r>
            <a:r>
              <a:rPr lang="is-IS" baseline="0" dirty="0" smtClean="0"/>
              <a:t>…</a:t>
            </a:r>
            <a:r>
              <a:rPr lang="en-US" baseline="0" dirty="0" smtClean="0"/>
              <a:t>not necessary correct, but perception is how people react.</a:t>
            </a:r>
          </a:p>
          <a:p>
            <a:endParaRPr lang="en-US" baseline="0" dirty="0" smtClean="0"/>
          </a:p>
          <a:p>
            <a:r>
              <a:rPr lang="zh-TW" altLang="en-US" dirty="0" smtClean="0"/>
              <a:t>假使基督徒不能見証基督，如何去改變世界呢？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Divorce rate: Christians 42% vs. Unaffiliated 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D11-0803-4B78-9FA0-61A02EDF02DE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253-7D7C-48F8-AB08-17DCEED841DD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B90-C049-4C40-9E0F-ED39C4AAA275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F8E-EA41-420D-9549-9C0F8806B79F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34B-9311-4DC6-BB9A-21357D0FB727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DF60-A7B7-4AB7-B39A-ED6F0D317A60}" type="datetime1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5-05C8-47F9-A1E2-74F6E6870A1A}" type="datetime1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7E4F-5C2F-4F3C-AD85-BE640DC404CF}" type="datetime1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C5F-583A-4C5F-A35B-83A514174C19}" type="datetime1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DD02-B3A3-4794-8F37-E24734EAF113}" type="datetime1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E14-C150-47E3-8447-1BE018B19259}" type="datetime1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573A-DD05-4847-877F-4A27862E99E6}" type="datetime1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56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ntorossianupdate.com/this-is-your-pr-on-tebo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3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15859"/>
            <a:ext cx="4343400" cy="68718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3192576"/>
              </p:ext>
            </p:extLst>
          </p:nvPr>
        </p:nvGraphicFramePr>
        <p:xfrm>
          <a:off x="914400" y="1780146"/>
          <a:ext cx="7574692" cy="454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28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中國宗教人口分佈</a:t>
            </a:r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(2012)</a:t>
            </a:r>
            <a:endParaRPr lang="en-US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3767812"/>
              </p:ext>
            </p:extLst>
          </p:nvPr>
        </p:nvGraphicFramePr>
        <p:xfrm>
          <a:off x="914400" y="16256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36576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87.4%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822434"/>
            <a:ext cx="563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今天中國基督徒人口比例不到 </a:t>
            </a:r>
            <a:r>
              <a:rPr lang="en-US" altLang="zh-TW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3%</a:t>
            </a:r>
            <a:endParaRPr 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38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09326649"/>
              </p:ext>
            </p:extLst>
          </p:nvPr>
        </p:nvGraphicFramePr>
        <p:xfrm>
          <a:off x="914400" y="1600200"/>
          <a:ext cx="6019800" cy="478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28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美國宗教人口分佈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(2011)</a:t>
            </a:r>
            <a:endParaRPr lang="en-US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45865268"/>
              </p:ext>
            </p:extLst>
          </p:nvPr>
        </p:nvGraphicFramePr>
        <p:xfrm>
          <a:off x="990600" y="1504951"/>
          <a:ext cx="7162800" cy="451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607614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Gallup, Jan – Nov, 2011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599091"/>
            <a:ext cx="4191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 </a:t>
            </a:r>
            <a:r>
              <a:rPr lang="en-US" altLang="zh-TW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(2016)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</a:t>
            </a:r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更正教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徒人口不</a:t>
            </a:r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50%</a:t>
            </a:r>
            <a:endParaRPr 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57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050" y="1935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界如何看基督徒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(1/2)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392956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zh-TW" alt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25744"/>
            <a:ext cx="8991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在歷史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會常常不能挑戰世界的普遍文化和價值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ulture blindness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例外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William Wilberforce (slavery),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Abraham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Lincoln (slavery),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Desmond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Tutu (apartheid), Martin Luther King- Jr. (civil right)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世人（在美國）對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基督徒的看法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基督徒並非很受歡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迎因為近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代文化爭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戰的後果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墮胎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戀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性婚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姻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政教分離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等等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91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認為基督徒反同性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戀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87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論斷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85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是假冒偽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善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會説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"don't ",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不會説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"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8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05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界如何看基督徒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(2/2)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392956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zh-TW" alt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2495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願意捐贈幫助愛滋病人留下的孤兒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福音派教徒中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只有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3%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確實願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生活樣式和行為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生得救的基督徒和一般世人沒有不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賭博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貪婪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兇洒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說謊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黃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色網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站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婚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姻不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貞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督徒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30% vs.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非基督徒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35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穌的榜樣卻不一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樣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不恨罪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而愛他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不論斷人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而赦免他們。耶穌的事工充滿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do's: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他醫治病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顧窮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摸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麻瘋患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者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赦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免罪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譴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責假冒偽善的宗教領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袖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妓女和税吏同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席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挑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戰有錢有勢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被壓迫的主持正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否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定物質主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後為罪人而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死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8382000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“I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like your Christ, I do not like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your</a:t>
            </a:r>
            <a:r>
              <a:rPr lang="zh-TW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Christians.</a:t>
            </a:r>
            <a:r>
              <a:rPr lang="zh-TW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Your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Christians are so unlike your Christ.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 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Gandhi)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9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392956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zh-TW" alt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今天美國保守派基督徒的處境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8839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近數十年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基督教會逐漸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被推到社會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邊緣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影響力大幅急速減少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31520" lvl="1" indent="-27432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更正教徒由多數變成少數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尤其在年輕一代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731520" lvl="1" indent="-27432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社會議題的爭執中受挫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墮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婚姻合法化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止在公立學校禱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告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公共場所展示十誡和耶穌降生的合法性不停地受到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挑戰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逼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迫事件頻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拒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絕認可同性婚姻引起的逼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迫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公司威脅州政府去接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LGBT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案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邦政府威脅基督教學校去執政同性婚姻法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案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82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4872" y="2024955"/>
            <a:ext cx="375615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今天基督徒的處境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個人的改變</a:t>
            </a:r>
            <a:endParaRPr lang="zh-TW" alt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裝備自己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結語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en-US" altLang="zh-TW" sz="2800" dirty="0" smtClean="0">
                <a:latin typeface="+mj-ea"/>
                <a:ea typeface="+mj-ea"/>
              </a:rPr>
              <a:t>    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24000" y="2602289"/>
            <a:ext cx="762000" cy="64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個人改變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界改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392956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zh-TW" alt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06637"/>
            <a:ext cx="7391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界的改變需要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人先改變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我們必須先願意改變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然後神才會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像耶穌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並且用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們去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改變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2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位門徒遇見復活的基督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他們被改變了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然後世界了改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個更新的生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使所傳的福音更具有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說服力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個人的改變包括世界觀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價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值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人際關係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行事為人和生活優先次序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90369"/>
            <a:ext cx="77724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改變：個人</a:t>
            </a:r>
            <a:r>
              <a:rPr lang="en-US" altLang="zh-TW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家庭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団契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</a:t>
            </a:r>
            <a:r>
              <a:rPr lang="en-US" altLang="zh-TW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/>
          <p:cNvSpPr txBox="1"/>
          <p:nvPr/>
        </p:nvSpPr>
        <p:spPr>
          <a:xfrm>
            <a:off x="646670" y="6211669"/>
            <a:ext cx="5906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Timothy S. Lane and Paul Tripp, How People Change</a:t>
            </a:r>
            <a:r>
              <a:rPr lang="en-US" dirty="0" smtClean="0"/>
              <a:t>；</a:t>
            </a:r>
          </a:p>
          <a:p>
            <a:r>
              <a:rPr lang="en-US" dirty="0" smtClean="0"/>
              <a:t>中譯本</a:t>
            </a:r>
            <a:r>
              <a:rPr lang="en-US" dirty="0"/>
              <a:t>：黃玉卿、張燕，人如何改變，使者，PA, USA</a:t>
            </a:r>
          </a:p>
        </p:txBody>
      </p:sp>
    </p:spTree>
    <p:extLst>
      <p:ext uri="{BB962C8B-B14F-4D97-AF65-F5344CB8AC3E}">
        <p14:creationId xmlns:p14="http://schemas.microsoft.com/office/powerpoint/2010/main" val="361423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世界觀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World View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382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1800"/>
              </a:spcBef>
              <a:buFont typeface="Times New Roman" panose="02020603050405020304" pitchFamily="18" charset="0"/>
              <a:buChar char="−"/>
            </a:pP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1877"/>
            <a:ext cx="88392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一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套觀看和瞭解現實世界，並且與之互動的思想和信仰架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構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界觀在所有事情，影響個人的情緒，決定和行動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包括</a:t>
            </a:r>
            <a:b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對時代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議題的回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墮胎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姓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戀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姓婚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姻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LGBT,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麻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煙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..)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經的世界觀是本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於萬無一失神的話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Creation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Fall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Redemption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Consummation</a:t>
            </a: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整全的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平衡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俱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有聖經世界觀的美國人只佔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4%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；即使在重生的基督徒當中，也只有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俗的潮流藉著各種媒體不知不覺地污染了基督徒的聖經世界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5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價值觀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76399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有好處不是出於耶和華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羅將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萬事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當作有損的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看作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糞土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為著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主基督耶穌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3:8)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財富所帶給人的無非是憂慮、虛空和錯誤的安全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感，以及欺壓軟弱者，並対缺乏者的需求漠不關心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人最需要的是我們的愛和敬重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夢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American Dream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是不符合聖經原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則的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我努力工作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我就能賺得財富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那全都是我的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我可按照我的意思去使用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錢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69873"/>
            <a:ext cx="8534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耶穌所講，有記錄的話裡，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金錢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有關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錢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不是我們的 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全部屬於神 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8:10-18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我們沒有權利擁有它，只不過受托管理而已。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列王上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29:11-16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神期待著我們使用它在祂的國度裡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馬太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25:14-15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8458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假使美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督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徒，開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始使用他們的財富好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屬於神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的，你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能想像到會有怎樣的影響力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zh-CN" altLang="en-US" sz="5400" b="1" dirty="0"/>
              <a:t>我們愛</a:t>
            </a:r>
            <a:r>
              <a:rPr lang="zh-TW" altLang="en-US" sz="5400" b="1" dirty="0"/>
              <a:t>讓世界不一樣</a:t>
            </a:r>
            <a:endParaRPr lang="zh-TW" altLang="en-US" sz="5400" dirty="0">
              <a:latin typeface="南極系統繁體" charset="-120"/>
              <a:ea typeface="UWCCYF (Big5)" pitchFamily="2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3962400"/>
          </a:xfrm>
        </p:spPr>
        <p:txBody>
          <a:bodyPr/>
          <a:lstStyle/>
          <a:p>
            <a:pPr algn="ctr">
              <a:buNone/>
            </a:pPr>
            <a:r>
              <a:rPr lang="zh-TW" altLang="en-US" b="1" dirty="0"/>
              <a:t>你</a:t>
            </a:r>
            <a:r>
              <a:rPr lang="zh-CN" altLang="en-US" b="1" dirty="0"/>
              <a:t>和</a:t>
            </a:r>
            <a:r>
              <a:rPr lang="zh-TW" altLang="en-US" b="1" dirty="0"/>
              <a:t>我是天父愛的創造</a:t>
            </a:r>
            <a:endParaRPr lang="en-US" altLang="zh-TW" b="1" dirty="0"/>
          </a:p>
          <a:p>
            <a:pPr algn="ctr">
              <a:buNone/>
            </a:pPr>
            <a:r>
              <a:rPr lang="zh-TW" altLang="en-US" b="1" dirty="0"/>
              <a:t>每個人有最美的夢想</a:t>
            </a:r>
          </a:p>
          <a:p>
            <a:pPr algn="ctr">
              <a:buNone/>
            </a:pPr>
            <a:r>
              <a:rPr lang="zh-TW" altLang="en-US" b="1" dirty="0"/>
              <a:t>一路上彼此照亮　扶持擁抱</a:t>
            </a:r>
          </a:p>
          <a:p>
            <a:pPr algn="ctr">
              <a:buNone/>
            </a:pPr>
            <a:r>
              <a:rPr lang="zh-TW" altLang="en-US" b="1" dirty="0"/>
              <a:t>我們的愛讓世界不一樣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0" y="13716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  <a:latin typeface="Arial" pitchFamily="34" charset="0"/>
              </a:rPr>
              <a:t>讚美之泉   </a:t>
            </a:r>
            <a:r>
              <a:rPr lang="zh-TW" altLang="en-US" sz="1800" dirty="0">
                <a:solidFill>
                  <a:schemeClr val="bg1"/>
                </a:solidFill>
              </a:rPr>
              <a:t>詞</a:t>
            </a:r>
            <a:r>
              <a:rPr lang="zh-CN" altLang="en-US" sz="1800" dirty="0">
                <a:solidFill>
                  <a:schemeClr val="bg1"/>
                </a:solidFill>
              </a:rPr>
              <a:t>曲：</a:t>
            </a:r>
            <a:r>
              <a:rPr lang="zh-TW" altLang="en-US" sz="1800" dirty="0">
                <a:solidFill>
                  <a:schemeClr val="bg1"/>
                </a:solidFill>
              </a:rPr>
              <a:t>游智婷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5912643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1" i="1" dirty="0">
                <a:solidFill>
                  <a:schemeClr val="bg1"/>
                </a:solidFill>
                <a:latin typeface="Arial" pitchFamily="34" charset="0"/>
              </a:rPr>
              <a:t>CBCGB CCLI # 31566</a:t>
            </a:r>
          </a:p>
          <a:p>
            <a:r>
              <a:rPr lang="en-US" altLang="zh-TW" sz="1800" b="1" i="1" dirty="0">
                <a:solidFill>
                  <a:schemeClr val="bg1"/>
                </a:solidFill>
                <a:latin typeface="Arial" pitchFamily="34" charset="0"/>
              </a:rPr>
              <a:t>Copyright 2008 Stream of Praise Music / BMI. CCLI</a:t>
            </a:r>
            <a:r>
              <a:rPr lang="zh-TW" altLang="en-US" sz="18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TW" sz="1800" b="1" i="1" dirty="0">
                <a:solidFill>
                  <a:schemeClr val="bg1"/>
                </a:solidFill>
                <a:latin typeface="Arial" pitchFamily="34" charset="0"/>
              </a:rPr>
              <a:t>#</a:t>
            </a:r>
            <a:r>
              <a:rPr lang="zh-TW" altLang="en-US" sz="18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TW" sz="1800" b="1" i="1" dirty="0">
                <a:solidFill>
                  <a:schemeClr val="bg1"/>
                </a:solidFill>
                <a:latin typeface="Arial" pitchFamily="34" charset="0"/>
              </a:rPr>
              <a:t>2351995</a:t>
            </a:r>
            <a:endParaRPr lang="zh-TW" alt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施捨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(Giving)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的原則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1388234"/>
            <a:ext cx="8763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聖經裏有關施捨的教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</a:t>
            </a: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甘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心樂意的施捨 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9:7, 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15:7-8)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自己所有的為足 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 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13:5, 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提前 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6:6-9)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譴責富有的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但警惕富有而忽視窮人的 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6:19-21, 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3:17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施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捨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多少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到你覺得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痛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施捨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的對象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誰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是我的隣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居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?)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有有需要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優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先次序：家人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--》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神的子民 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--》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一般世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有條件或者無條件？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值得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 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不值得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幫助的窮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們的施捨不要使人更容易不順服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endPara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們以惻隱心和智慧服事窮人以致於他們也願意憐憫別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198255"/>
            <a:ext cx="6248400" cy="52322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你會用怎麼的準則來決定施捨多少呢</a:t>
            </a:r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77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4872" y="2024955"/>
            <a:ext cx="375615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今天基督徒的處境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個人的改變</a:t>
            </a:r>
            <a:endParaRPr lang="zh-TW" alt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裝備自己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結語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en-US" altLang="zh-TW" sz="2800" dirty="0" smtClean="0">
                <a:latin typeface="+mj-ea"/>
                <a:ea typeface="+mj-ea"/>
              </a:rPr>
              <a:t>    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24000" y="3244155"/>
            <a:ext cx="762000" cy="64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入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世界的內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在裝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71650"/>
            <a:ext cx="7924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靈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命建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造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聖靈的工作；依靠聖靈的能力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告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求神的旨意和引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領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愛人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靈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魂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" y="5344180"/>
            <a:ext cx="7239000" cy="5847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會必須裝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備聖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徒為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著耶穌去改變世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6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45775" y="1414243"/>
            <a:ext cx="6107767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識，效法，服事耶穌 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像耶穌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有耶穌韾香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柔和謙卑</a:t>
            </a: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順服</a:t>
            </a: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斷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愛不是恨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饒恕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不假冒為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善</a:t>
            </a:r>
            <a:endParaRPr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背起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十字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架，凖備受苦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準備成為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耶穌的門徒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3636496"/>
            <a:ext cx="2781299" cy="1569660"/>
          </a:xfrm>
          <a:prstGeom prst="rect">
            <a:avLst/>
          </a:prstGeom>
          <a:ln w="63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若為作基督徒受苦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卻不要羞恥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倒要因這名歸榮耀給神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”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彼前 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4:16)</a:t>
            </a:r>
            <a:endParaRPr lang="en-US" altLang="zh-TW" sz="2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瞭解世界環境和時代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2450" y="1600200"/>
            <a:ext cx="805815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須瞭解世界才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能有效地改變世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社區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市，國家，整個世界的狀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況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文化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經濟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政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治局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勢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會治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代社會議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歷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史地理，法律，教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育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活環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境，科技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必須瞭解時代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議題才能有效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地回應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從歷史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地理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信仰的環境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從聖經神學的角度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一般人的智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慧來表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達聖經裏的真理</a:t>
            </a:r>
            <a:b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用聖經字句有時候不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夠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4839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zh-TW" alt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準備成為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基督的使者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5:20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88127"/>
            <a:ext cx="8382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督馨香之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德蕾莎修女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(Mother Teresa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1800"/>
              </a:spcBef>
            </a:pP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24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南丁格爾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(Nightingale)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一個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傷兵看著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她說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lvl="1"/>
            <a:r>
              <a:rPr lang="en-US" altLang="zh-TW" sz="2800" b="1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對我，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基督。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21F5-83DA-4DBA-AE8D-4BCB232495E2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8" name="Picture 4" descr="Quality Accounts – is your hospital care improv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50659"/>
            <a:ext cx="3816269" cy="24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021" y="247360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“I alone cannot change the world, but I can cast a stone to create many ripples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30" name="Picture 6" descr="http://img.wikinut.com/img/1v.brqurpb8lwarw/jpeg/0/Mother-Teres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90" y="1447800"/>
            <a:ext cx="27851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5754636"/>
            <a:ext cx="41910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你是基督福音的使者嗎</a:t>
            </a:r>
            <a:r>
              <a:rPr lang="zh-TW" altLang="en-US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65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8458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勝過魔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鬼的攻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擊 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務要謹守，儆醒。因為你們的仇敵魔鬼，如同吼叫的獅子， 遍地遊行，尋找可吞吃的人。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彼前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5:8)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要穿戴神所賜的全副軍裝，就能抵擋魔鬼的詭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</a:p>
          <a:p>
            <a:pPr lvl="1"/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弗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6:11)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不被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迷惑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俗聖有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別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可世俗化和商業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尋求聖靈的幫助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不要效法這個世界，只要心意更新而變化，叫你們察驗何為神的善良、純全、可喜悅的旨意。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12:2)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被世界迷惑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6096000"/>
            <a:ext cx="80772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are in the world but not of the world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7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不隨波逐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392956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zh-TW" altLang="en-US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3862"/>
            <a:ext cx="8153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元主義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堅持唯獨耶穌。道成肉身是唯一的，贖罪是唯一的。</a:t>
            </a:r>
            <a:endParaRPr 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質主義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督徒接受物質世界，但應該過簡樸生活。除了物質世界，有屬靈世界，應該追求與神親近的關係。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自戀主義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於神的，我們要自我珍惜。屬於世界，罪惡的，我們要自我捨棄。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相對主義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堅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持有絕對的道德標準。一夫一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妻，一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生一世。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6029980"/>
            <a:ext cx="8153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在彎曲悖謬的世代作神無瑕疵的兒女</a:t>
            </a:r>
            <a:r>
              <a:rPr lang="en-US" altLang="zh-TW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</a:t>
            </a:r>
            <a:r>
              <a:rPr lang="en-US" altLang="zh-TW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2:12-15</a:t>
            </a:r>
            <a:r>
              <a:rPr lang="en-US" altLang="zh-TW" sz="28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51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47406"/>
            <a:ext cx="83820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順服執政掌權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務要尊敬眾人，親愛教中的弟兄，敬畏神，尊敬君王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彼前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2:17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平抗議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原則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順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順服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替執政掌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權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的和一般世人禱告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我勸你，第一要為萬人懇求、禱告、代求、祝謝；為君王和一切在位的，也該如此，使我們可以敬虔、端正、平安無事的度日。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提前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2:1-2)</a:t>
            </a:r>
          </a:p>
          <a:p>
            <a:pPr marL="800100" lvl="1" indent="-3429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務要確實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崇拜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禱告會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團契聚會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私禱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79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順服執政掌權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94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培養建立同心的團隊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0" y="1494681"/>
            <a:ext cx="478155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團隊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同委身於基督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改善世界的異像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團隊將會產生明顯的成果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同工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羅撒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亜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波羅澆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灌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儘其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職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得獎賞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不競爭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不嫉妒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不分黨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此鼓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勵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安慰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扶持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造就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飛得遠</a:t>
            </a:r>
            <a:endParaRPr 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23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21727"/>
            <a:ext cx="3238500" cy="23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4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181600"/>
          </a:xfrm>
          <a:noFill/>
        </p:spPr>
        <p:txBody>
          <a:bodyPr/>
          <a:lstStyle/>
          <a:p>
            <a:pPr algn="ctr">
              <a:buNone/>
            </a:pPr>
            <a:r>
              <a:rPr lang="zh-TW" altLang="en-US" b="1" dirty="0"/>
              <a:t>我們愛　因神先愛我們</a:t>
            </a:r>
          </a:p>
          <a:p>
            <a:pPr algn="ctr">
              <a:buNone/>
            </a:pPr>
            <a:r>
              <a:rPr lang="zh-CN" altLang="en-US" b="1" dirty="0"/>
              <a:t>雖你我不一樣　我們一路唱</a:t>
            </a:r>
            <a:endParaRPr lang="en-US" altLang="zh-CN" b="1" dirty="0"/>
          </a:p>
          <a:p>
            <a:pPr algn="ctr">
              <a:buNone/>
            </a:pPr>
            <a:r>
              <a:rPr lang="zh-CN" altLang="en-US" b="1" dirty="0"/>
              <a:t>走往祝福的方向</a:t>
            </a:r>
            <a:endParaRPr lang="en-US" altLang="zh-CN" b="1" dirty="0"/>
          </a:p>
          <a:p>
            <a:pPr algn="ctr">
              <a:buNone/>
            </a:pPr>
            <a:r>
              <a:rPr lang="zh-TW" altLang="en-US" b="1" dirty="0"/>
              <a:t>我們愛　因神先愛我們</a:t>
            </a:r>
          </a:p>
          <a:p>
            <a:pPr algn="ctr">
              <a:buNone/>
            </a:pPr>
            <a:r>
              <a:rPr lang="zh-TW" altLang="en-US" b="1" dirty="0"/>
              <a:t>心再堅強也不要獨自飛翔</a:t>
            </a:r>
          </a:p>
          <a:p>
            <a:pPr algn="ctr">
              <a:buNone/>
            </a:pPr>
            <a:r>
              <a:rPr lang="zh-TW" altLang="en-US" b="1" dirty="0"/>
              <a:t>只要微笑　只要原諒</a:t>
            </a:r>
          </a:p>
          <a:p>
            <a:pPr algn="ctr">
              <a:buNone/>
            </a:pPr>
            <a:r>
              <a:rPr lang="zh-TW" altLang="en-US" b="1" dirty="0"/>
              <a:t>有</a:t>
            </a:r>
            <a:r>
              <a:rPr lang="zh-CN" altLang="en-US" dirty="0"/>
              <a:t>祢</a:t>
            </a:r>
            <a:r>
              <a:rPr lang="zh-TW" altLang="en-US" b="1" dirty="0"/>
              <a:t>愛的地方　就是天堂</a:t>
            </a:r>
            <a:endParaRPr lang="en-US" altLang="zh-CN" dirty="0"/>
          </a:p>
        </p:txBody>
      </p:sp>
      <p:sp>
        <p:nvSpPr>
          <p:cNvPr id="1481731" name="Rectangle 3"/>
          <p:cNvSpPr>
            <a:spLocks noChangeArrowheads="1"/>
          </p:cNvSpPr>
          <p:nvPr/>
        </p:nvSpPr>
        <p:spPr bwMode="auto">
          <a:xfrm>
            <a:off x="7543800" y="6096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 sz="2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772400" y="6096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副歌</a:t>
            </a:r>
          </a:p>
        </p:txBody>
      </p:sp>
    </p:spTree>
    <p:extLst>
      <p:ext uri="{BB962C8B-B14F-4D97-AF65-F5344CB8AC3E}">
        <p14:creationId xmlns:p14="http://schemas.microsoft.com/office/powerpoint/2010/main" val="2317928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3450" y="253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培養各樣人才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尊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重世人智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慧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97280" lvl="1" indent="-285750"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但是不追求屬世愚拙的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哥前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1:18-31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去為著耶穌改變世界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各樣人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25673050" y="66927413"/>
            <a:ext cx="3394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altLang="en-US" sz="14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ronntorossianupdate.com/wp-content/uploads/2013/09/teebo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6195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00800" y="5244853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ebowing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964" y="2836811"/>
            <a:ext cx="44034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使用個人才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賦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選擇職業 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(Vocation)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的考量因素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培養政治家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文學家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運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動員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歷史學家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護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士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學家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程師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MBA,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醫生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66137"/>
            <a:ext cx="7013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Microsoft JhengHei" panose="020B0604030504040204" pitchFamily="34" charset="-120"/>
              </a:rPr>
              <a:t>“My goal has always been to make a difference in the biggest way possible.  If it’s one day in the political realm, then that’s what I’ll do.” (Tim </a:t>
            </a:r>
            <a:r>
              <a:rPr lang="en-US" sz="2000" b="1" dirty="0" err="1" smtClean="0">
                <a:ea typeface="Microsoft JhengHei" panose="020B0604030504040204" pitchFamily="34" charset="-120"/>
              </a:rPr>
              <a:t>Tebow</a:t>
            </a:r>
            <a:r>
              <a:rPr lang="en-US" sz="2000" b="1" dirty="0" smtClean="0">
                <a:ea typeface="Microsoft JhengHei" panose="020B0604030504040204" pitchFamily="34" charset="-120"/>
              </a:rPr>
              <a:t>)</a:t>
            </a:r>
            <a:endParaRPr lang="en-US" sz="2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8200" y="1418641"/>
            <a:ext cx="7553681" cy="4220159"/>
            <a:chOff x="319583" y="1143000"/>
            <a:chExt cx="8443417" cy="5003923"/>
          </a:xfrm>
        </p:grpSpPr>
        <p:sp>
          <p:nvSpPr>
            <p:cNvPr id="32" name="Rectangle 31"/>
            <p:cNvSpPr/>
            <p:nvPr/>
          </p:nvSpPr>
          <p:spPr>
            <a:xfrm>
              <a:off x="319583" y="1143000"/>
              <a:ext cx="8443417" cy="50039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2179758" y="2446434"/>
              <a:ext cx="1476764" cy="97230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90818" y="3568326"/>
              <a:ext cx="1516306" cy="97230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07125" y="2446434"/>
              <a:ext cx="1476764" cy="9723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0" name="Straight Arrow Connector 9"/>
            <p:cNvCxnSpPr>
              <a:stCxn id="2" idx="5"/>
              <a:endCxn id="6" idx="1"/>
            </p:cNvCxnSpPr>
            <p:nvPr/>
          </p:nvCxnSpPr>
          <p:spPr>
            <a:xfrm>
              <a:off x="3440255" y="3276350"/>
              <a:ext cx="472622" cy="43436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7"/>
              <a:endCxn id="8" idx="3"/>
            </p:cNvCxnSpPr>
            <p:nvPr/>
          </p:nvCxnSpPr>
          <p:spPr>
            <a:xfrm flipV="1">
              <a:off x="4985066" y="3276350"/>
              <a:ext cx="438326" cy="43436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958244" y="1369133"/>
              <a:ext cx="4947160" cy="3814433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770464" y="4311258"/>
              <a:ext cx="959898" cy="87230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79758" y="3375291"/>
              <a:ext cx="361422" cy="1464513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70546" y="3467091"/>
              <a:ext cx="1402926" cy="1988823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14175" y="4412188"/>
              <a:ext cx="2112743" cy="132512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19661" y="2645599"/>
              <a:ext cx="2131254" cy="69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社區外展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8639" y="2532851"/>
              <a:ext cx="974241" cy="5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差傳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56522" y="3797701"/>
              <a:ext cx="1769540" cy="5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社會關懷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76565" y="3493534"/>
              <a:ext cx="1545355" cy="11218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5627" y="4919056"/>
              <a:ext cx="2473581" cy="766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教會附近</a:t>
              </a:r>
              <a:endParaRPr 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9050" y="5420120"/>
              <a:ext cx="1242249" cy="63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全球</a:t>
              </a:r>
              <a:endParaRPr 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4760" y="1691203"/>
              <a:ext cx="1073654" cy="63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教會</a:t>
              </a:r>
              <a:endPara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50915" y="5420120"/>
              <a:ext cx="1073654" cy="63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世界</a:t>
              </a:r>
              <a:endPara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138534" y="2296849"/>
              <a:ext cx="1545355" cy="11218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026692" y="2358773"/>
              <a:ext cx="1770503" cy="11218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730361" y="3480665"/>
              <a:ext cx="1545355" cy="11218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4" name="Straight Arrow Connector 3"/>
            <p:cNvCxnSpPr>
              <a:endCxn id="19" idx="1"/>
            </p:cNvCxnSpPr>
            <p:nvPr/>
          </p:nvCxnSpPr>
          <p:spPr>
            <a:xfrm>
              <a:off x="3440255" y="3276350"/>
              <a:ext cx="462623" cy="38148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7" idx="7"/>
              <a:endCxn id="25" idx="3"/>
            </p:cNvCxnSpPr>
            <p:nvPr/>
          </p:nvCxnSpPr>
          <p:spPr>
            <a:xfrm flipV="1">
              <a:off x="5049403" y="3254444"/>
              <a:ext cx="315442" cy="39051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教會是進入世界的基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5800" y="5953780"/>
            <a:ext cx="8001000" cy="5232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教會是分享經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歷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慰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次充電的地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Curved Right Arrow 12"/>
          <p:cNvSpPr/>
          <p:nvPr/>
        </p:nvSpPr>
        <p:spPr>
          <a:xfrm rot="10259533">
            <a:off x="6853322" y="2216802"/>
            <a:ext cx="1106058" cy="1974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6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榮耀歸於神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66294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惟獨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的榮耀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願你與人所同有的信心顯出功效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使人知道你們各樣善事都是為基督做的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門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1:6)</a:t>
            </a:r>
          </a:p>
          <a:p>
            <a:pPr lvl="1">
              <a:spcBef>
                <a:spcPts val="18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你們的光也當這樣照在人前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叫他們看見你們的好行為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便將榮耀歸給你們在天上父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5:16)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不高抬自己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你施捨的時候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不要叫左手知道右手所做的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.”(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6:3)</a:t>
            </a:r>
          </a:p>
          <a:p>
            <a:pPr lvl="1">
              <a:spcBef>
                <a:spcPts val="1800"/>
              </a:spcBef>
            </a:pP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燈塔不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吹號出聲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是發光照亮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 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(D. L. Moody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63" y="2416036"/>
            <a:ext cx="19361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024955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在今天的世界，基督徒的處境愈來愈困難，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進入世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界的基督徒當剛強狀膽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進入世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界之前，個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當先心意更新而變化</a:t>
            </a:r>
            <a:endParaRPr lang="zh-TW" alt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裝備自己成為耶穌的門徒和基督的使者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en-US" altLang="zh-TW" sz="2800" dirty="0" smtClean="0">
                <a:latin typeface="+mj-ea"/>
                <a:ea typeface="+mj-ea"/>
              </a:rPr>
              <a:t>    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pewforum.org/files/2014/04/religious-diversity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pewforum.org/files/2014/04/religious-diversity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pewforum.org/files/2014/04/religious-diversity-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www.pewforum.org/files/2014/04/religious-diversity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www.pewforum.org/files/2014/04/religious-diversity-1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14400" y="1470254"/>
            <a:ext cx="7315200" cy="5321214"/>
            <a:chOff x="1515291" y="1581999"/>
            <a:chExt cx="6096000" cy="4434633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3370275565"/>
                </p:ext>
              </p:extLst>
            </p:nvPr>
          </p:nvGraphicFramePr>
          <p:xfrm>
            <a:off x="1515291" y="1952632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2793373" y="1581999"/>
              <a:ext cx="3028012" cy="3859465"/>
              <a:chOff x="2793373" y="1581999"/>
              <a:chExt cx="3028012" cy="385946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897399" y="3194497"/>
                <a:ext cx="923330" cy="692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基督教</a:t>
                </a:r>
                <a:endParaRPr lang="en-US" altLang="zh-TW" sz="24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31.5%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10891" y="4748921"/>
                <a:ext cx="1179810" cy="692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伊斯蘭教</a:t>
                </a:r>
                <a:endParaRPr lang="en-US" altLang="zh-TW" sz="24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23.2%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63091" y="4495800"/>
                <a:ext cx="1179810" cy="692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沒有宗教</a:t>
                </a:r>
                <a:endParaRPr lang="en-US" altLang="zh-TW" sz="24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16.3%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1401872">
                <a:off x="3401445" y="2602474"/>
                <a:ext cx="584028" cy="589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0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佛教</a:t>
                </a:r>
                <a:endParaRPr lang="en-US" altLang="zh-TW" sz="20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7.1%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93373" y="3352800"/>
                <a:ext cx="923330" cy="692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印度教</a:t>
                </a:r>
                <a:endParaRPr lang="en-US" altLang="zh-TW" sz="24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15%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0776629">
                <a:off x="3773169" y="2126974"/>
                <a:ext cx="946195" cy="58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0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民間信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</a:rPr>
                  <a:t>仰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5.9%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52956" y="1581999"/>
                <a:ext cx="666849" cy="384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其他</a:t>
                </a:r>
                <a:endParaRPr 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4436059" y="1828250"/>
                <a:ext cx="63241" cy="389811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565131" y="1817303"/>
                <a:ext cx="387869" cy="287239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898055" y="1612777"/>
                <a:ext cx="923330" cy="384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 smtClean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猶太教</a:t>
                </a:r>
                <a:endParaRPr 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0" y="206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世界主要宗教人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40758"/>
              </p:ext>
            </p:extLst>
          </p:nvPr>
        </p:nvGraphicFramePr>
        <p:xfrm>
          <a:off x="342900" y="1463040"/>
          <a:ext cx="845820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990600"/>
                <a:gridCol w="3962400"/>
                <a:gridCol w="1202616"/>
                <a:gridCol w="1426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隊伍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服事機會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參與人數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帶領人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6/25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Brunch (10 a – 12:30 p)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15/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邵可鑲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6/6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談秉遜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Dinner (3 p – 5:30 p)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15/15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黃仲傑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7/21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蕭萬斌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Habitat for Humanity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11/12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顏思民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實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機會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18374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尙有名額</a:t>
            </a:r>
            <a:endParaRPr lang="zh-TW" altLang="en-US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18374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17C20E"/>
                </a:solidFill>
              </a:rPr>
              <a:t>完成</a:t>
            </a:r>
            <a:endParaRPr lang="en-US" sz="3200" b="1" dirty="0">
              <a:solidFill>
                <a:srgbClr val="17C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36" y="974036"/>
            <a:ext cx="5883964" cy="5883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500" y="19929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為著耶穌去改變世界</a:t>
            </a:r>
            <a:endParaRPr lang="en-US" altLang="zh-TW" sz="2800" b="1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Rosie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’s</a:t>
            </a:r>
            <a:r>
              <a:rPr lang="en-US" sz="2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Place 6/25/2016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8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1066800"/>
            <a:ext cx="8077200" cy="5238750"/>
            <a:chOff x="685800" y="1371600"/>
            <a:chExt cx="8077200" cy="5238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1390650"/>
              <a:ext cx="7632700" cy="5219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5800" y="1371600"/>
              <a:ext cx="8077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97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為著耶穌去改變世界</a:t>
            </a:r>
            <a:endParaRPr lang="en-US" altLang="zh-TW" sz="4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McDonalds House,  6711/2016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7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1" y="533400"/>
            <a:ext cx="8305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Preparations for Engaging the World</a:t>
            </a:r>
          </a:p>
          <a:p>
            <a:pPr algn="ctr"/>
            <a:endParaRPr lang="en-US" sz="4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入世</a:t>
            </a:r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準備</a:t>
            </a:r>
            <a:endParaRPr lang="en-US" altLang="zh-TW" sz="4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44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蔡明哲長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17 July 2016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4872" y="2024955"/>
            <a:ext cx="375615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今天基督徒的處境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個人的改變</a:t>
            </a:r>
            <a:endParaRPr lang="zh-TW" alt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裝備自己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結語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en-US" altLang="zh-TW" sz="2800" dirty="0" smtClean="0">
                <a:latin typeface="+mj-ea"/>
                <a:ea typeface="+mj-ea"/>
              </a:rPr>
              <a:t>    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524000" y="2024955"/>
            <a:ext cx="762000" cy="64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545003"/>
            <a:ext cx="4191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貧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窮 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飢餓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疾病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不公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31520" lvl="1" indent="-27432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濟上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律上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pPr lvl="1">
              <a:spcBef>
                <a:spcPts val="600"/>
              </a:spcBef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政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治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社會上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戰爭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難民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恐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佈份子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自然環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境的破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壞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充滿問題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的世界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1524000"/>
            <a:ext cx="4191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人為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苦難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利用兒童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販賣人口</a:t>
            </a:r>
            <a:endParaRPr lang="en-US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毒品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。。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邪惡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不道德行為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色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情、婚外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情、同性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戀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貪污、詐騙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岐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逼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迫、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暴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力、殘殺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恐佈攻擊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墮胎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。。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47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3743</Words>
  <Application>Microsoft Office PowerPoint</Application>
  <PresentationFormat>On-screen Show (4:3)</PresentationFormat>
  <Paragraphs>454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我們愛讓世界不一樣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世界觀 (World View)</vt:lpstr>
      <vt:lpstr>價值觀</vt:lpstr>
      <vt:lpstr>金錢觀</vt:lpstr>
      <vt:lpstr>施捨 (Giving) 的原則</vt:lpstr>
      <vt:lpstr>PowerPoint Presentation</vt:lpstr>
      <vt:lpstr>進入世界的內在裝備</vt:lpstr>
      <vt:lpstr>PowerPoint Presentation</vt:lpstr>
      <vt:lpstr>瞭解世界環境和時代議題</vt:lpstr>
      <vt:lpstr>準備成為基督的使者 (哥前5:20)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Tsai</dc:creator>
  <cp:lastModifiedBy>Ming Tsai</cp:lastModifiedBy>
  <cp:revision>530</cp:revision>
  <dcterms:created xsi:type="dcterms:W3CDTF">2015-03-09T21:58:25Z</dcterms:created>
  <dcterms:modified xsi:type="dcterms:W3CDTF">2016-07-16T23:33:05Z</dcterms:modified>
</cp:coreProperties>
</file>