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8" r:id="rId2"/>
    <p:sldId id="276" r:id="rId3"/>
    <p:sldId id="334" r:id="rId4"/>
    <p:sldId id="340" r:id="rId5"/>
    <p:sldId id="346" r:id="rId6"/>
    <p:sldId id="308" r:id="rId7"/>
    <p:sldId id="306" r:id="rId8"/>
    <p:sldId id="341" r:id="rId9"/>
    <p:sldId id="329" r:id="rId10"/>
    <p:sldId id="324" r:id="rId11"/>
    <p:sldId id="278" r:id="rId12"/>
    <p:sldId id="345" r:id="rId13"/>
    <p:sldId id="286" r:id="rId14"/>
    <p:sldId id="295" r:id="rId15"/>
    <p:sldId id="336" r:id="rId16"/>
    <p:sldId id="323" r:id="rId17"/>
    <p:sldId id="322" r:id="rId18"/>
    <p:sldId id="347" r:id="rId19"/>
    <p:sldId id="343" r:id="rId20"/>
    <p:sldId id="291" r:id="rId21"/>
    <p:sldId id="305" r:id="rId22"/>
    <p:sldId id="301" r:id="rId23"/>
    <p:sldId id="309" r:id="rId24"/>
    <p:sldId id="321" r:id="rId25"/>
    <p:sldId id="344" r:id="rId26"/>
    <p:sldId id="311" r:id="rId27"/>
    <p:sldId id="320" r:id="rId28"/>
    <p:sldId id="312" r:id="rId29"/>
    <p:sldId id="313" r:id="rId30"/>
    <p:sldId id="314" r:id="rId31"/>
    <p:sldId id="315" r:id="rId32"/>
    <p:sldId id="316" r:id="rId33"/>
    <p:sldId id="317" r:id="rId34"/>
    <p:sldId id="318" r:id="rId35"/>
    <p:sldId id="342" r:id="rId36"/>
    <p:sldId id="297" r:id="rId37"/>
    <p:sldId id="298" r:id="rId38"/>
    <p:sldId id="299" r:id="rId39"/>
    <p:sldId id="335" r:id="rId40"/>
    <p:sldId id="33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58F"/>
    <a:srgbClr val="FFFF99"/>
    <a:srgbClr val="ED7241"/>
    <a:srgbClr val="BFEFBF"/>
    <a:srgbClr val="F68E38"/>
    <a:srgbClr val="66CCFF"/>
    <a:srgbClr val="33CCCC"/>
    <a:srgbClr val="99CCFF"/>
    <a:srgbClr val="10E0FC"/>
    <a:srgbClr val="13C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7" autoAdjust="0"/>
    <p:restoredTop sz="94660"/>
  </p:normalViewPr>
  <p:slideViewPr>
    <p:cSldViewPr>
      <p:cViewPr>
        <p:scale>
          <a:sx n="66" d="100"/>
          <a:sy n="66" d="100"/>
        </p:scale>
        <p:origin x="-168" y="-138"/>
      </p:cViewPr>
      <p:guideLst>
        <p:guide orient="horz" pos="2160"/>
        <p:guide pos="2880"/>
      </p:guideLst>
    </p:cSldViewPr>
  </p:slideViewPr>
  <p:notesTextViewPr>
    <p:cViewPr>
      <p:scale>
        <a:sx n="1" d="1"/>
        <a:sy n="1" d="1"/>
      </p:scale>
      <p:origin x="0" y="0"/>
    </p:cViewPr>
  </p:notesTextViewPr>
  <p:sorterViewPr>
    <p:cViewPr>
      <p:scale>
        <a:sx n="100" d="100"/>
        <a:sy n="100" d="100"/>
      </p:scale>
      <p:origin x="0" y="12294"/>
    </p:cViewPr>
  </p:sorterViewPr>
  <p:notesViewPr>
    <p:cSldViewPr>
      <p:cViewPr>
        <p:scale>
          <a:sx n="66" d="100"/>
          <a:sy n="66" d="100"/>
        </p:scale>
        <p:origin x="-1146" y="9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Population</c:v>
                </c:pt>
              </c:strCache>
            </c:strRef>
          </c:tx>
          <c:dLbls>
            <c:showLegendKey val="0"/>
            <c:showVal val="0"/>
            <c:showCatName val="0"/>
            <c:showSerName val="0"/>
            <c:showPercent val="1"/>
            <c:showBubbleSize val="0"/>
            <c:showLeaderLines val="1"/>
          </c:dLbls>
          <c:cat>
            <c:strRef>
              <c:f>Sheet1!$A$2:$A$7</c:f>
              <c:strCache>
                <c:ptCount val="6"/>
                <c:pt idx="0">
                  <c:v>Asian</c:v>
                </c:pt>
                <c:pt idx="1">
                  <c:v>African</c:v>
                </c:pt>
                <c:pt idx="2">
                  <c:v>European</c:v>
                </c:pt>
                <c:pt idx="3">
                  <c:v>Latin American</c:v>
                </c:pt>
                <c:pt idx="4">
                  <c:v>American or Canadian</c:v>
                </c:pt>
                <c:pt idx="5">
                  <c:v>South Pacific</c:v>
                </c:pt>
              </c:strCache>
            </c:strRef>
          </c:cat>
          <c:val>
            <c:numRef>
              <c:f>Sheet1!$B$2:$B$7</c:f>
              <c:numCache>
                <c:formatCode>General</c:formatCode>
                <c:ptCount val="6"/>
                <c:pt idx="0">
                  <c:v>60</c:v>
                </c:pt>
                <c:pt idx="1">
                  <c:v>14</c:v>
                </c:pt>
                <c:pt idx="2">
                  <c:v>12</c:v>
                </c:pt>
                <c:pt idx="3">
                  <c:v>8</c:v>
                </c:pt>
                <c:pt idx="4">
                  <c:v>5</c:v>
                </c:pt>
                <c:pt idx="5">
                  <c:v>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a:noFill/>
    </a:ln>
  </c:spPr>
  <c:txPr>
    <a:bodyPr/>
    <a:lstStyle/>
    <a:p>
      <a:pPr>
        <a:defRPr sz="1800">
          <a:latin typeface="Microsoft JhengHei" panose="020B0604030504040204" pitchFamily="34" charset="-120"/>
          <a:ea typeface="Microsoft JhengHei" panose="020B0604030504040204" pitchFamily="34" charset="-12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Sheet1!$A$2:$A$9</c:f>
              <c:strCache>
                <c:ptCount val="8"/>
                <c:pt idx="0">
                  <c:v>基督教</c:v>
                </c:pt>
                <c:pt idx="1">
                  <c:v>伊斯蘭教</c:v>
                </c:pt>
                <c:pt idx="2">
                  <c:v>沒有宗教</c:v>
                </c:pt>
                <c:pt idx="3">
                  <c:v>印度教</c:v>
                </c:pt>
                <c:pt idx="4">
                  <c:v>佛教</c:v>
                </c:pt>
                <c:pt idx="5">
                  <c:v>民間信仰</c:v>
                </c:pt>
                <c:pt idx="6">
                  <c:v>其他</c:v>
                </c:pt>
                <c:pt idx="7">
                  <c:v>猶太教</c:v>
                </c:pt>
              </c:strCache>
            </c:strRef>
          </c:cat>
          <c:val>
            <c:numRef>
              <c:f>Sheet1!$B$2:$B$9</c:f>
              <c:numCache>
                <c:formatCode>General</c:formatCode>
                <c:ptCount val="8"/>
                <c:pt idx="0">
                  <c:v>31.5</c:v>
                </c:pt>
                <c:pt idx="1">
                  <c:v>23.2</c:v>
                </c:pt>
                <c:pt idx="2">
                  <c:v>16.3</c:v>
                </c:pt>
                <c:pt idx="3">
                  <c:v>15</c:v>
                </c:pt>
                <c:pt idx="4">
                  <c:v>7.1</c:v>
                </c:pt>
                <c:pt idx="5">
                  <c:v>5.9</c:v>
                </c:pt>
                <c:pt idx="6">
                  <c:v>0.8</c:v>
                </c:pt>
                <c:pt idx="7">
                  <c:v>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EA5E3-C903-4DD5-A8D0-0EF809D90EDD}" type="datetimeFigureOut">
              <a:rPr lang="en-US" smtClean="0"/>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1E461-D830-4C32-A7D1-9C55EA4A0790}" type="slidenum">
              <a:rPr lang="en-US" smtClean="0"/>
              <a:t>‹#›</a:t>
            </a:fld>
            <a:endParaRPr lang="en-US"/>
          </a:p>
        </p:txBody>
      </p:sp>
    </p:spTree>
    <p:extLst>
      <p:ext uri="{BB962C8B-B14F-4D97-AF65-F5344CB8AC3E}">
        <p14:creationId xmlns:p14="http://schemas.microsoft.com/office/powerpoint/2010/main" val="7674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US_State_Department"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Refugees_of_the_Syrian_Civil_War#cite_note-268"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November_2015_Paris_attacks" TargetMode="External"/><Relationship Id="rId5" Type="http://schemas.openxmlformats.org/officeDocument/2006/relationships/hyperlink" Target="https://en.wikipedia.org/wiki/Refugees_of_the_Syrian_Civil_War#cite_note-267" TargetMode="External"/><Relationship Id="rId10" Type="http://schemas.openxmlformats.org/officeDocument/2006/relationships/hyperlink" Target="https://en.wikipedia.org/wiki/Refugees_of_the_Syrian_Civil_War#cite_note-269" TargetMode="External"/><Relationship Id="rId4" Type="http://schemas.openxmlformats.org/officeDocument/2006/relationships/hyperlink" Target="https://en.wikipedia.org/wiki/Refugees_of_the_Syrian_Civil_War#cite_note-usacbs-26" TargetMode="External"/><Relationship Id="rId9" Type="http://schemas.openxmlformats.org/officeDocument/2006/relationships/hyperlink" Target="https://en.wikipedia.org/wiki/Refugees_of_the_Syrian_Civil_War#cite_note-WaPo-18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Stade_de_France" TargetMode="External"/><Relationship Id="rId13" Type="http://schemas.openxmlformats.org/officeDocument/2006/relationships/hyperlink" Target="https://en.wikipedia.org/wiki/November_2015_Paris_attacks#cite_note-:1-10" TargetMode="External"/><Relationship Id="rId18" Type="http://schemas.openxmlformats.org/officeDocument/2006/relationships/hyperlink" Target="https://en.wikipedia.org/wiki/Belgium" TargetMode="External"/><Relationship Id="rId3" Type="http://schemas.openxmlformats.org/officeDocument/2006/relationships/hyperlink" Target="https://en.wikipedia.org/wiki/Terrorism" TargetMode="External"/><Relationship Id="rId21" Type="http://schemas.openxmlformats.org/officeDocument/2006/relationships/hyperlink" Target="https://en.wikipedia.org/wiki/Maalbeek/Maelbeek_metro_station" TargetMode="External"/><Relationship Id="rId7" Type="http://schemas.openxmlformats.org/officeDocument/2006/relationships/hyperlink" Target="https://en.wikipedia.org/wiki/Central_European_Time" TargetMode="External"/><Relationship Id="rId12" Type="http://schemas.openxmlformats.org/officeDocument/2006/relationships/hyperlink" Target="https://en.wikipedia.org/wiki/November_2015_Paris_attacks#cite_note-F24-20151115-15" TargetMode="External"/><Relationship Id="rId17" Type="http://schemas.openxmlformats.org/officeDocument/2006/relationships/hyperlink" Target="https://en.wikipedia.org/wiki/Nail_bomb" TargetMode="External"/><Relationship Id="rId25" Type="http://schemas.openxmlformats.org/officeDocument/2006/relationships/hyperlink" Target="https://en.wikipedia.org/wiki/2016_Brussels_bombings#cite_note-6" TargetMode="External"/><Relationship Id="rId2" Type="http://schemas.openxmlformats.org/officeDocument/2006/relationships/slide" Target="../slides/slide34.xml"/><Relationship Id="rId16" Type="http://schemas.openxmlformats.org/officeDocument/2006/relationships/hyperlink" Target="https://en.wikipedia.org/wiki/November_2015_Paris_attacks#cite_note-GuardNov15_2-9" TargetMode="External"/><Relationship Id="rId20" Type="http://schemas.openxmlformats.org/officeDocument/2006/relationships/hyperlink" Target="https://en.wikipedia.org/wiki/Zaventem" TargetMode="External"/><Relationship Id="rId1" Type="http://schemas.openxmlformats.org/officeDocument/2006/relationships/notesMaster" Target="../notesMasters/notesMaster1.xml"/><Relationship Id="rId6" Type="http://schemas.openxmlformats.org/officeDocument/2006/relationships/hyperlink" Target="https://en.wikipedia.org/wiki/November_2015_Paris_attacks#cite_note-13" TargetMode="External"/><Relationship Id="rId11" Type="http://schemas.openxmlformats.org/officeDocument/2006/relationships/hyperlink" Target="https://en.wikipedia.org/wiki/Bataclan_(theatre)" TargetMode="External"/><Relationship Id="rId24" Type="http://schemas.openxmlformats.org/officeDocument/2006/relationships/hyperlink" Target="https://en.wikipedia.org/wiki/Islamic_State_of_Iraq_and_the_Levant" TargetMode="External"/><Relationship Id="rId5" Type="http://schemas.openxmlformats.org/officeDocument/2006/relationships/hyperlink" Target="https://en.wikipedia.org/wiki/Saint-Denis,_Seine-Saint-Denis" TargetMode="External"/><Relationship Id="rId15" Type="http://schemas.openxmlformats.org/officeDocument/2006/relationships/hyperlink" Target="https://en.wikipedia.org/wiki/November_2015_Paris_attacks#cite_note-Telegraph-11995246-12" TargetMode="External"/><Relationship Id="rId23" Type="http://schemas.openxmlformats.org/officeDocument/2006/relationships/hyperlink" Target="https://en.wikipedia.org/wiki/Suicide_bombing" TargetMode="External"/><Relationship Id="rId10" Type="http://schemas.openxmlformats.org/officeDocument/2006/relationships/hyperlink" Target="https://en.wikipedia.org/wiki/November_2015_Paris_attacks#cite_note-RTE_20-8" TargetMode="External"/><Relationship Id="rId19" Type="http://schemas.openxmlformats.org/officeDocument/2006/relationships/hyperlink" Target="https://en.wikipedia.org/wiki/Brussels_Airport" TargetMode="External"/><Relationship Id="rId4" Type="http://schemas.openxmlformats.org/officeDocument/2006/relationships/hyperlink" Target="https://en.wikipedia.org/wiki/Paris" TargetMode="External"/><Relationship Id="rId9" Type="http://schemas.openxmlformats.org/officeDocument/2006/relationships/hyperlink" Target="https://en.wikipedia.org/wiki/November_2015_Paris_attacks#cite_note-reuterstimeline-14" TargetMode="External"/><Relationship Id="rId14" Type="http://schemas.openxmlformats.org/officeDocument/2006/relationships/hyperlink" Target="https://en.wikipedia.org/wiki/November_2015_Paris_attacks#cite_note-BBC-34836330-11" TargetMode="External"/><Relationship Id="rId22" Type="http://schemas.openxmlformats.org/officeDocument/2006/relationships/hyperlink" Target="https://en.wikipedia.org/wiki/Brusse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m.wikipedia.org/wiki/Kyoto" TargetMode="External"/><Relationship Id="rId3" Type="http://schemas.openxmlformats.org/officeDocument/2006/relationships/hyperlink" Target="https://en.m.wikipedia.org/wiki/Treaty" TargetMode="External"/><Relationship Id="rId7" Type="http://schemas.openxmlformats.org/officeDocument/2006/relationships/hyperlink" Target="https://en.m.wikipedia.org/wiki/Carbon_dioxide_in_Earth's_atmosphere"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en.m.wikipedia.org/wiki/Global_warming" TargetMode="External"/><Relationship Id="rId11" Type="http://schemas.openxmlformats.org/officeDocument/2006/relationships/hyperlink" Target="https://en.m.wikipedia.org/wiki/Kyoto_Protocol#cite_note-UNlist-4" TargetMode="External"/><Relationship Id="rId5" Type="http://schemas.openxmlformats.org/officeDocument/2006/relationships/hyperlink" Target="https://en.m.wikipedia.org/wiki/Greenhouse_gases" TargetMode="External"/><Relationship Id="rId10" Type="http://schemas.openxmlformats.org/officeDocument/2006/relationships/hyperlink" Target="https://en.m.wikipedia.org/wiki/Canada" TargetMode="External"/><Relationship Id="rId4" Type="http://schemas.openxmlformats.org/officeDocument/2006/relationships/hyperlink" Target="https://en.m.wikipedia.org/wiki/United_Nations_Framework_Convention_on_Climate_Change" TargetMode="External"/><Relationship Id="rId9" Type="http://schemas.openxmlformats.org/officeDocument/2006/relationships/hyperlink" Target="https://en.m.wikipedia.org/wiki/Japa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Imperialism" TargetMode="External"/><Relationship Id="rId3" Type="http://schemas.openxmlformats.org/officeDocument/2006/relationships/hyperlink" Target="https://en.wikipedia.org/wiki/Industrial_revolution" TargetMode="External"/><Relationship Id="rId7" Type="http://schemas.openxmlformats.org/officeDocument/2006/relationships/hyperlink" Target="https://en.wikipedia.org/wiki/Globaliz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Railroads" TargetMode="External"/><Relationship Id="rId11" Type="http://schemas.openxmlformats.org/officeDocument/2006/relationships/hyperlink" Target="https://en.wikipedia.org/wiki/Shipping_containers" TargetMode="External"/><Relationship Id="rId5" Type="http://schemas.openxmlformats.org/officeDocument/2006/relationships/hyperlink" Target="https://en.wikipedia.org/wiki/Steamships" TargetMode="External"/><Relationship Id="rId10" Type="http://schemas.openxmlformats.org/officeDocument/2006/relationships/hyperlink" Target="https://en.wikipedia.org/wiki/Western_imperialism_in_Asia" TargetMode="External"/><Relationship Id="rId4" Type="http://schemas.openxmlformats.org/officeDocument/2006/relationships/hyperlink" Target="https://en.wikipedia.org/wiki/Standardization" TargetMode="External"/><Relationship Id="rId9" Type="http://schemas.openxmlformats.org/officeDocument/2006/relationships/hyperlink" Target="https://en.wikipedia.org/wiki/Scramble_for_Afric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Show poster</a:t>
            </a:r>
            <a:br>
              <a:rPr lang="en-US" altLang="zh-TW" dirty="0"/>
            </a:br>
            <a:r>
              <a:rPr lang="en-US" altLang="zh-TW" dirty="0"/>
              <a:t>    </a:t>
            </a:r>
            <a:r>
              <a:rPr lang="zh-TW" altLang="en-US" dirty="0"/>
              <a:t>今天是春季主日學最後一堂。過了退休會，暑期主日學就要開始。今年我們準備</a:t>
            </a:r>
            <a:br>
              <a:rPr lang="zh-TW" altLang="en-US" dirty="0"/>
            </a:br>
            <a:r>
              <a:rPr lang="en-US" altLang="zh-TW" dirty="0"/>
              <a:t>Show slide2 with 3 questions.</a:t>
            </a:r>
            <a:br>
              <a:rPr lang="en-US" altLang="zh-TW" dirty="0"/>
            </a:br>
            <a:r>
              <a:rPr lang="en-US" altLang="zh-TW" dirty="0"/>
              <a:t/>
            </a:r>
            <a:br>
              <a:rPr lang="en-US" altLang="zh-TW" dirty="0"/>
            </a:br>
            <a:r>
              <a:rPr lang="en-US" altLang="zh-TW" dirty="0"/>
              <a:t>Show 3</a:t>
            </a:r>
            <a:br>
              <a:rPr lang="en-US" altLang="zh-TW" dirty="0"/>
            </a:br>
            <a:r>
              <a:rPr lang="en-US" altLang="zh-TW" dirty="0"/>
              <a:t>  </a:t>
            </a:r>
            <a:r>
              <a:rPr lang="zh-TW" altLang="en-US" dirty="0"/>
              <a:t>這堂課除了教導以外，還會有實習</a:t>
            </a:r>
            <a:r>
              <a:rPr lang="en-US" altLang="zh-TW" dirty="0"/>
              <a:t>, </a:t>
            </a:r>
            <a:r>
              <a:rPr lang="zh-TW" altLang="en-US" dirty="0"/>
              <a:t>因為我們須要有行動才能改變世界。</a:t>
            </a:r>
            <a:br>
              <a:rPr lang="zh-TW" altLang="en-US" dirty="0"/>
            </a:br>
            <a:r>
              <a:rPr lang="zh-TW" altLang="en-US" dirty="0"/>
              <a:t/>
            </a:r>
            <a:br>
              <a:rPr lang="zh-TW" altLang="en-US" dirty="0"/>
            </a:br>
            <a:r>
              <a:rPr lang="en-US" altLang="zh-TW" dirty="0"/>
              <a:t>Slide 4</a:t>
            </a:r>
            <a:br>
              <a:rPr lang="en-US" altLang="zh-TW" dirty="0"/>
            </a:br>
            <a:r>
              <a:rPr lang="en-US" altLang="zh-TW" dirty="0"/>
              <a:t>    </a:t>
            </a:r>
            <a:r>
              <a:rPr lang="zh-TW" altLang="en-US" dirty="0"/>
              <a:t>耶穌裝備了</a:t>
            </a:r>
            <a:r>
              <a:rPr lang="en-US" altLang="zh-TW" dirty="0"/>
              <a:t>11</a:t>
            </a:r>
            <a:r>
              <a:rPr lang="zh-TW" altLang="en-US" dirty="0"/>
              <a:t>個門徒。他們出去改變了世界。今天神仍然呼召跟隨耶穌的人去改變世界。這才是整全的福音，是福音的大能。你願意嗎？我們希望大家能上這堂課，先讓自己得到改變，因此出去為著耶穌改變世界。</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a:t>
            </a:fld>
            <a:endParaRPr lang="en-US"/>
          </a:p>
        </p:txBody>
      </p:sp>
    </p:spTree>
    <p:extLst>
      <p:ext uri="{BB962C8B-B14F-4D97-AF65-F5344CB8AC3E}">
        <p14:creationId xmlns:p14="http://schemas.microsoft.com/office/powerpoint/2010/main" val="230103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 trade</a:t>
            </a:r>
          </a:p>
          <a:p>
            <a:endParaRPr lang="en-US" dirty="0"/>
          </a:p>
          <a:p>
            <a:r>
              <a:rPr lang="en-US" dirty="0" smtClean="0"/>
              <a:t>Microfinance</a:t>
            </a:r>
          </a:p>
          <a:p>
            <a:endParaRPr lang="en-US" dirty="0"/>
          </a:p>
          <a:p>
            <a:r>
              <a:rPr lang="en-US" dirty="0" smtClean="0"/>
              <a:t>Boycott</a:t>
            </a:r>
          </a:p>
          <a:p>
            <a:endParaRPr lang="en-US" dirty="0"/>
          </a:p>
          <a:p>
            <a:r>
              <a:rPr lang="en-US" dirty="0" smtClean="0"/>
              <a:t>Not invest on </a:t>
            </a:r>
            <a:r>
              <a:rPr lang="en-US" dirty="0" err="1" smtClean="0"/>
              <a:t>corp</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24</a:t>
            </a:fld>
            <a:endParaRPr lang="en-US"/>
          </a:p>
        </p:txBody>
      </p:sp>
    </p:spTree>
    <p:extLst>
      <p:ext uri="{BB962C8B-B14F-4D97-AF65-F5344CB8AC3E}">
        <p14:creationId xmlns:p14="http://schemas.microsoft.com/office/powerpoint/2010/main" val="286092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1" dirty="0">
                <a:latin typeface="Microsoft JhengHei" panose="020B0604030504040204" pitchFamily="34" charset="-120"/>
                <a:ea typeface="Microsoft JhengHei" panose="020B0604030504040204" pitchFamily="34" charset="-120"/>
              </a:rPr>
              <a:t>北韓：核武</a:t>
            </a:r>
            <a:r>
              <a:rPr lang="en-US"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飛彈</a:t>
            </a:r>
            <a:endParaRPr lang="en-US" b="1" dirty="0">
              <a:latin typeface="Microsoft JhengHei" panose="020B0604030504040204" pitchFamily="34" charset="-120"/>
              <a:ea typeface="Microsoft JhengHei" panose="020B0604030504040204" pitchFamily="34" charset="-120"/>
            </a:endParaRPr>
          </a:p>
          <a:p>
            <a:endParaRPr lang="en-US" altLang="zh-TW" b="1" dirty="0" smtClean="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0"/>
          </p:nvPr>
        </p:nvSpPr>
        <p:spPr/>
        <p:txBody>
          <a:bodyPr/>
          <a:lstStyle/>
          <a:p>
            <a:fld id="{E8B1E461-D830-4C32-A7D1-9C55EA4A0790}" type="slidenum">
              <a:rPr lang="en-US" smtClean="0"/>
              <a:t>26</a:t>
            </a:fld>
            <a:endParaRPr lang="en-US"/>
          </a:p>
        </p:txBody>
      </p:sp>
    </p:spTree>
    <p:extLst>
      <p:ext uri="{BB962C8B-B14F-4D97-AF65-F5344CB8AC3E}">
        <p14:creationId xmlns:p14="http://schemas.microsoft.com/office/powerpoint/2010/main" val="160359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1" dirty="0">
                <a:latin typeface="Microsoft JhengHei" panose="020B0604030504040204" pitchFamily="34" charset="-120"/>
                <a:ea typeface="Microsoft JhengHei" panose="020B0604030504040204" pitchFamily="34" charset="-120"/>
              </a:rPr>
              <a:t>北韓：核武</a:t>
            </a:r>
            <a:r>
              <a:rPr lang="en-US"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飛彈</a:t>
            </a:r>
            <a:endParaRPr lang="en-US" b="1" dirty="0">
              <a:latin typeface="Microsoft JhengHei" panose="020B0604030504040204" pitchFamily="34" charset="-120"/>
              <a:ea typeface="Microsoft JhengHei" panose="020B0604030504040204" pitchFamily="34" charset="-120"/>
            </a:endParaRPr>
          </a:p>
          <a:p>
            <a:r>
              <a:rPr lang="en-US" dirty="0"/>
              <a:t/>
            </a:r>
            <a:br>
              <a:rPr lang="en-US" dirty="0"/>
            </a:br>
            <a:r>
              <a:rPr lang="zh-TW" altLang="en-US" dirty="0"/>
              <a:t>在神的國度成全時，，「他們要將刀打成犁頭，把槍打成鐮刀。這國不舉刀攻擊那國；他們也不再學習戰事。」（賽</a:t>
            </a:r>
            <a:r>
              <a:rPr lang="en-US" dirty="0"/>
              <a:t>2:4</a:t>
            </a:r>
            <a:r>
              <a:rPr lang="zh-TW" altLang="en-US" dirty="0" smtClean="0"/>
              <a:t>）</a:t>
            </a:r>
            <a:r>
              <a:rPr lang="en-US" dirty="0"/>
              <a:t/>
            </a:r>
            <a:br>
              <a:rPr lang="en-US" dirty="0"/>
            </a:br>
            <a:r>
              <a:rPr lang="zh-TW" altLang="en-US" dirty="0"/>
              <a:t>，三種不同的立場：</a:t>
            </a:r>
            <a:r>
              <a:rPr lang="en-US" dirty="0"/>
              <a:t/>
            </a:r>
            <a:br>
              <a:rPr lang="en-US" dirty="0"/>
            </a:br>
            <a:r>
              <a:rPr lang="zh-TW" altLang="en-US" dirty="0"/>
              <a:t>公義戰爭派</a:t>
            </a:r>
            <a:r>
              <a:rPr lang="en-US" dirty="0"/>
              <a:t> </a:t>
            </a:r>
            <a:br>
              <a:rPr lang="en-US" dirty="0"/>
            </a:br>
            <a:r>
              <a:rPr lang="en-US" dirty="0"/>
              <a:t>    </a:t>
            </a:r>
            <a:r>
              <a:rPr lang="zh-TW" altLang="en-US" dirty="0"/>
              <a:t>理由必須正當 （不主動攻擊，維護公義，保護無辜，最後手段）</a:t>
            </a:r>
            <a:r>
              <a:rPr lang="en-US" dirty="0"/>
              <a:t/>
            </a:r>
            <a:br>
              <a:rPr lang="en-US" dirty="0"/>
            </a:br>
            <a:r>
              <a:rPr lang="en-US" dirty="0"/>
              <a:t>    </a:t>
            </a:r>
            <a:r>
              <a:rPr lang="zh-TW" altLang="en-US" dirty="0"/>
              <a:t>方法須有控制 （不故意殺害平民）</a:t>
            </a:r>
            <a:r>
              <a:rPr lang="en-US" dirty="0"/>
              <a:t/>
            </a:r>
            <a:br>
              <a:rPr lang="en-US" dirty="0"/>
            </a:br>
            <a:r>
              <a:rPr lang="en-US" dirty="0"/>
              <a:t>    </a:t>
            </a:r>
            <a:r>
              <a:rPr lang="zh-TW" altLang="en-US" dirty="0"/>
              <a:t>後果須可期待 （計算代價）</a:t>
            </a:r>
            <a:r>
              <a:rPr lang="en-US" dirty="0"/>
              <a:t/>
            </a:r>
            <a:br>
              <a:rPr lang="en-US" dirty="0"/>
            </a:br>
            <a:r>
              <a:rPr lang="en-US" dirty="0"/>
              <a:t>    </a:t>
            </a:r>
            <a:br>
              <a:rPr lang="en-US" dirty="0"/>
            </a:br>
            <a:r>
              <a:rPr lang="zh-TW" altLang="en-US" dirty="0"/>
              <a:t>全然反戰派</a:t>
            </a:r>
            <a:r>
              <a:rPr lang="en-US" dirty="0"/>
              <a:t> </a:t>
            </a:r>
            <a:br>
              <a:rPr lang="en-US" dirty="0"/>
            </a:br>
            <a:r>
              <a:rPr lang="en-US" dirty="0"/>
              <a:t>    </a:t>
            </a:r>
            <a:r>
              <a:rPr lang="zh-TW" altLang="en-US" dirty="0"/>
              <a:t>以登山寶訓為出發點 （太</a:t>
            </a:r>
            <a:r>
              <a:rPr lang="en-US" dirty="0"/>
              <a:t>5:38-48</a:t>
            </a:r>
            <a:r>
              <a:rPr lang="zh-TW" altLang="en-US" dirty="0"/>
              <a:t>），耶穌的榜樣</a:t>
            </a:r>
            <a:r>
              <a:rPr lang="en-US" dirty="0"/>
              <a:t/>
            </a:r>
            <a:br>
              <a:rPr lang="en-US" dirty="0"/>
            </a:br>
            <a:r>
              <a:rPr lang="en-US" dirty="0"/>
              <a:t/>
            </a:r>
            <a:br>
              <a:rPr lang="en-US" dirty="0"/>
            </a:br>
            <a:r>
              <a:rPr lang="zh-TW" altLang="en-US" dirty="0"/>
              <a:t>相對反戰派</a:t>
            </a:r>
            <a:r>
              <a:rPr lang="en-US" dirty="0"/>
              <a:t/>
            </a:r>
            <a:br>
              <a:rPr lang="en-US" dirty="0"/>
            </a:br>
            <a:r>
              <a:rPr lang="en-US" dirty="0"/>
              <a:t>    </a:t>
            </a:r>
            <a:r>
              <a:rPr lang="zh-TW" altLang="en-US" dirty="0"/>
              <a:t>反對使用大規模毀滅性武器 （聖經根據：「流無辜人的血」）</a:t>
            </a:r>
            <a:r>
              <a:rPr lang="en-US" dirty="0"/>
              <a:t/>
            </a:r>
            <a:br>
              <a:rPr lang="en-US" dirty="0"/>
            </a:br>
            <a:endParaRPr lang="en-US" b="1" dirty="0">
              <a:latin typeface="Microsoft JhengHei" panose="020B0604030504040204" pitchFamily="34" charset="-120"/>
              <a:ea typeface="Microsoft JhengHei" panose="020B0604030504040204" pitchFamily="34" charset="-120"/>
            </a:endParaRPr>
          </a:p>
          <a:p>
            <a:r>
              <a:rPr lang="zh-TW" altLang="en-US" b="1" dirty="0">
                <a:latin typeface="Microsoft JhengHei" panose="020B0604030504040204" pitchFamily="34" charset="-120"/>
                <a:ea typeface="Microsoft JhengHei" panose="020B0604030504040204" pitchFamily="34" charset="-120"/>
              </a:rPr>
              <a:t>屬靈的爭戰，神的全副軍裝包括信心，和平的福音，和真</a:t>
            </a:r>
            <a:r>
              <a:rPr lang="zh-TW" altLang="en-US" b="1" dirty="0" smtClean="0">
                <a:latin typeface="Microsoft JhengHei" panose="020B0604030504040204" pitchFamily="34" charset="-120"/>
                <a:ea typeface="Microsoft JhengHei" panose="020B0604030504040204" pitchFamily="34" charset="-120"/>
              </a:rPr>
              <a:t>理</a:t>
            </a:r>
            <a:endParaRPr lang="en-US" altLang="zh-TW" b="1" dirty="0" smtClean="0">
              <a:latin typeface="Microsoft JhengHei" panose="020B0604030504040204" pitchFamily="34" charset="-120"/>
              <a:ea typeface="Microsoft JhengHei" panose="020B0604030504040204" pitchFamily="34" charset="-120"/>
            </a:endParaRPr>
          </a:p>
          <a:p>
            <a:endParaRPr lang="en-US" altLang="zh-TW" b="1" dirty="0">
              <a:latin typeface="Microsoft JhengHei" panose="020B0604030504040204" pitchFamily="34" charset="-120"/>
              <a:ea typeface="Microsoft JhengHei" panose="020B0604030504040204" pitchFamily="34" charset="-120"/>
            </a:endParaRPr>
          </a:p>
          <a:p>
            <a:r>
              <a:rPr lang="zh-TW" altLang="en-US" b="1" dirty="0" smtClean="0">
                <a:latin typeface="Microsoft JhengHei" panose="020B0604030504040204" pitchFamily="34" charset="-120"/>
                <a:ea typeface="Microsoft JhengHei" panose="020B0604030504040204" pitchFamily="34" charset="-120"/>
              </a:rPr>
              <a:t> </a:t>
            </a:r>
            <a:endParaRPr lang="en-US" b="1" dirty="0">
              <a:latin typeface="Microsoft JhengHei" panose="020B0604030504040204" pitchFamily="34" charset="-120"/>
              <a:ea typeface="Microsoft JhengHei" panose="020B0604030504040204" pitchFamily="34" charset="-120"/>
            </a:endParaRPr>
          </a:p>
          <a:p>
            <a:r>
              <a:rPr lang="zh-CN" altLang="en-US" dirty="0"/>
              <a:t>在纽约的世贸中心，</a:t>
            </a:r>
            <a:br>
              <a:rPr lang="zh-CN" altLang="en-US" dirty="0"/>
            </a:br>
            <a:endParaRPr lang="zh-CN" altLang="en-US" dirty="0"/>
          </a:p>
          <a:p>
            <a:r>
              <a:rPr lang="zh-CN" altLang="en-US" dirty="0"/>
              <a:t>这个车站设计建造了</a:t>
            </a:r>
            <a:r>
              <a:rPr lang="en-US" altLang="zh-CN" dirty="0"/>
              <a:t>12</a:t>
            </a:r>
            <a:r>
              <a:rPr lang="zh-CN" altLang="en-US" dirty="0"/>
              <a:t>年，</a:t>
            </a:r>
            <a:br>
              <a:rPr lang="zh-CN" altLang="en-US" dirty="0"/>
            </a:br>
            <a:endParaRPr lang="zh-CN" altLang="en-US" dirty="0"/>
          </a:p>
          <a:p>
            <a:r>
              <a:rPr lang="zh-CN" altLang="en-US" dirty="0"/>
              <a:t>前后花费了近</a:t>
            </a:r>
            <a:r>
              <a:rPr lang="en-US" altLang="zh-CN" dirty="0"/>
              <a:t>40</a:t>
            </a:r>
            <a:r>
              <a:rPr lang="zh-CN" altLang="en-US" dirty="0"/>
              <a:t>个亿，</a:t>
            </a:r>
          </a:p>
          <a:p>
            <a:r>
              <a:rPr lang="zh-CN" altLang="en-US" dirty="0"/>
              <a:t>一只飞翔的白鸽</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27</a:t>
            </a:fld>
            <a:endParaRPr lang="en-US"/>
          </a:p>
        </p:txBody>
      </p:sp>
    </p:spTree>
    <p:extLst>
      <p:ext uri="{BB962C8B-B14F-4D97-AF65-F5344CB8AC3E}">
        <p14:creationId xmlns:p14="http://schemas.microsoft.com/office/powerpoint/2010/main" val="160359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28</a:t>
            </a:fld>
            <a:endParaRPr lang="en-US"/>
          </a:p>
        </p:txBody>
      </p:sp>
    </p:spTree>
    <p:extLst>
      <p:ext uri="{BB962C8B-B14F-4D97-AF65-F5344CB8AC3E}">
        <p14:creationId xmlns:p14="http://schemas.microsoft.com/office/powerpoint/2010/main" val="221902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a:latin typeface="Arial" charset="0"/>
                <a:cs typeface="Arial" charset="0"/>
                <a:hlinkClick r:id="rId3" tooltip="United States"/>
              </a:rPr>
              <a:t>United States</a:t>
            </a:r>
            <a:r>
              <a:rPr lang="en-US" altLang="en-US" dirty="0">
                <a:latin typeface="Arial" charset="0"/>
                <a:cs typeface="Arial" charset="0"/>
              </a:rPr>
              <a:t> – As of February 2016 the country had resettled 2,819 Syrians,</a:t>
            </a:r>
            <a:r>
              <a:rPr lang="en-US" altLang="en-US" b="1" baseline="30000" dirty="0">
                <a:latin typeface="Arial" charset="0"/>
                <a:cs typeface="Arial" charset="0"/>
                <a:hlinkClick r:id="rId4"/>
              </a:rPr>
              <a:t>[26]</a:t>
            </a:r>
            <a:r>
              <a:rPr lang="en-US" altLang="en-US" b="1" dirty="0">
                <a:latin typeface="Arial" charset="0"/>
                <a:cs typeface="Arial" charset="0"/>
              </a:rPr>
              <a:t> up from 90 in 2013.</a:t>
            </a:r>
            <a:r>
              <a:rPr lang="en-US" altLang="en-US" b="1" baseline="30000" dirty="0">
                <a:latin typeface="Arial" charset="0"/>
                <a:cs typeface="Arial" charset="0"/>
                <a:hlinkClick r:id="rId5"/>
              </a:rPr>
              <a:t>[267]</a:t>
            </a:r>
            <a:r>
              <a:rPr lang="en-US" altLang="en-US" b="1" dirty="0">
                <a:latin typeface="Arial" charset="0"/>
                <a:cs typeface="Arial" charset="0"/>
              </a:rPr>
              <a:t> Following the </a:t>
            </a:r>
            <a:r>
              <a:rPr lang="en-US" altLang="en-US" b="1" dirty="0">
                <a:latin typeface="Arial" charset="0"/>
                <a:cs typeface="Arial" charset="0"/>
                <a:hlinkClick r:id="rId6" tooltip="November 2015 Paris attacks"/>
              </a:rPr>
              <a:t>November 2015 Paris attacks</a:t>
            </a:r>
            <a:r>
              <a:rPr lang="en-US" altLang="en-US" b="1" dirty="0">
                <a:latin typeface="Arial" charset="0"/>
                <a:cs typeface="Arial" charset="0"/>
              </a:rPr>
              <a:t> at least 27 state governors declared their refusal to accept refugees, or questioned the vetting process.</a:t>
            </a:r>
            <a:r>
              <a:rPr lang="en-US" altLang="en-US" b="1" baseline="30000" dirty="0">
                <a:latin typeface="Arial" charset="0"/>
                <a:cs typeface="Arial" charset="0"/>
                <a:hlinkClick r:id="rId7"/>
              </a:rPr>
              <a:t>[268]</a:t>
            </a:r>
            <a:r>
              <a:rPr lang="en-US" altLang="en-US" b="1" dirty="0">
                <a:latin typeface="Arial" charset="0"/>
                <a:cs typeface="Arial" charset="0"/>
              </a:rPr>
              <a:t> The </a:t>
            </a:r>
            <a:r>
              <a:rPr lang="en-US" altLang="en-US" b="1" dirty="0">
                <a:latin typeface="Arial" charset="0"/>
                <a:cs typeface="Arial" charset="0"/>
                <a:hlinkClick r:id="rId8" tooltip="US State Department"/>
              </a:rPr>
              <a:t>US State Department</a:t>
            </a:r>
            <a:r>
              <a:rPr lang="en-US" altLang="en-US" b="1" dirty="0">
                <a:latin typeface="Arial" charset="0"/>
                <a:cs typeface="Arial" charset="0"/>
              </a:rPr>
              <a:t> has affirmed that the country will accept 10,000 Syrian refugees in 2016.</a:t>
            </a:r>
            <a:r>
              <a:rPr lang="en-US" altLang="en-US" b="1" baseline="30000" dirty="0">
                <a:latin typeface="Arial" charset="0"/>
                <a:cs typeface="Arial" charset="0"/>
                <a:hlinkClick r:id="rId9"/>
              </a:rPr>
              <a:t>[187]</a:t>
            </a:r>
            <a:r>
              <a:rPr lang="en-US" altLang="en-US" b="1" dirty="0">
                <a:latin typeface="Arial" charset="0"/>
                <a:cs typeface="Arial" charset="0"/>
              </a:rPr>
              <a:t> The USA has provided $4.5 billion to aid Syrian refugees as of late December 2015.</a:t>
            </a:r>
            <a:r>
              <a:rPr lang="en-US" altLang="en-US" b="1" baseline="30000" dirty="0">
                <a:latin typeface="Arial" charset="0"/>
                <a:cs typeface="Arial" charset="0"/>
                <a:hlinkClick r:id="rId10"/>
              </a:rPr>
              <a:t>[269]</a:t>
            </a:r>
            <a:endParaRPr lang="en-US" altLang="en-US"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29</a:t>
            </a:fld>
            <a:endParaRPr lang="en-US"/>
          </a:p>
        </p:txBody>
      </p:sp>
    </p:spTree>
    <p:extLst>
      <p:ext uri="{BB962C8B-B14F-4D97-AF65-F5344CB8AC3E}">
        <p14:creationId xmlns:p14="http://schemas.microsoft.com/office/powerpoint/2010/main" val="264694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30</a:t>
            </a:fld>
            <a:endParaRPr lang="en-US"/>
          </a:p>
        </p:txBody>
      </p:sp>
    </p:spTree>
    <p:extLst>
      <p:ext uri="{BB962C8B-B14F-4D97-AF65-F5344CB8AC3E}">
        <p14:creationId xmlns:p14="http://schemas.microsoft.com/office/powerpoint/2010/main" val="246794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31</a:t>
            </a:fld>
            <a:endParaRPr lang="en-US"/>
          </a:p>
        </p:txBody>
      </p:sp>
    </p:spTree>
    <p:extLst>
      <p:ext uri="{BB962C8B-B14F-4D97-AF65-F5344CB8AC3E}">
        <p14:creationId xmlns:p14="http://schemas.microsoft.com/office/powerpoint/2010/main" val="332226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杜明翰</a:t>
            </a:r>
            <a:endParaRPr lang="en-US" altLang="zh-TW" dirty="0" smtClean="0"/>
          </a:p>
          <a:p>
            <a:endParaRPr lang="en-US" dirty="0"/>
          </a:p>
          <a:p>
            <a:r>
              <a:rPr lang="en-US" dirty="0" smtClean="0"/>
              <a:t>WV Refugee Sunday</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32</a:t>
            </a:fld>
            <a:endParaRPr lang="en-US"/>
          </a:p>
        </p:txBody>
      </p:sp>
    </p:spTree>
    <p:extLst>
      <p:ext uri="{BB962C8B-B14F-4D97-AF65-F5344CB8AC3E}">
        <p14:creationId xmlns:p14="http://schemas.microsoft.com/office/powerpoint/2010/main" val="116130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33</a:t>
            </a:fld>
            <a:endParaRPr lang="en-US"/>
          </a:p>
        </p:txBody>
      </p:sp>
    </p:spTree>
    <p:extLst>
      <p:ext uri="{BB962C8B-B14F-4D97-AF65-F5344CB8AC3E}">
        <p14:creationId xmlns:p14="http://schemas.microsoft.com/office/powerpoint/2010/main" val="424511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evening of Friday 13 November 2015, a series of coordinated </a:t>
            </a:r>
            <a:r>
              <a:rPr lang="en-US" dirty="0">
                <a:hlinkClick r:id="rId3" tooltip="Terrorism"/>
              </a:rPr>
              <a:t>terrorist attacks</a:t>
            </a:r>
            <a:r>
              <a:rPr lang="en-US" dirty="0"/>
              <a:t> occurred in </a:t>
            </a:r>
            <a:r>
              <a:rPr lang="en-US" dirty="0">
                <a:hlinkClick r:id="rId4" tooltip="Paris"/>
              </a:rPr>
              <a:t>Paris</a:t>
            </a:r>
            <a:r>
              <a:rPr lang="en-US" dirty="0"/>
              <a:t> and its northern suburb, </a:t>
            </a:r>
            <a:r>
              <a:rPr lang="en-US" dirty="0">
                <a:hlinkClick r:id="rId5" tooltip="Saint-Denis, Seine-Saint-Denis"/>
              </a:rPr>
              <a:t>Saint-Denis</a:t>
            </a:r>
            <a:r>
              <a:rPr lang="en-US" dirty="0"/>
              <a:t>.</a:t>
            </a:r>
            <a:r>
              <a:rPr lang="en-US" baseline="30000" dirty="0">
                <a:hlinkClick r:id="rId6"/>
              </a:rPr>
              <a:t>[7]</a:t>
            </a:r>
            <a:r>
              <a:rPr lang="en-US" dirty="0"/>
              <a:t> Beginning at 21:20 </a:t>
            </a:r>
            <a:r>
              <a:rPr lang="en-US" dirty="0">
                <a:hlinkClick r:id="rId7" tooltip="Central European Time"/>
              </a:rPr>
              <a:t>CET</a:t>
            </a:r>
            <a:r>
              <a:rPr lang="en-US" dirty="0"/>
              <a:t>, three suicide bombers struck near the </a:t>
            </a:r>
            <a:r>
              <a:rPr lang="en-US" dirty="0" err="1">
                <a:hlinkClick r:id="rId8" tooltip="Stade de France"/>
              </a:rPr>
              <a:t>Stade</a:t>
            </a:r>
            <a:r>
              <a:rPr lang="en-US" dirty="0">
                <a:hlinkClick r:id="rId8" tooltip="Stade de France"/>
              </a:rPr>
              <a:t> de France</a:t>
            </a:r>
            <a:r>
              <a:rPr lang="en-US" dirty="0"/>
              <a:t> in Saint-Denis, followed by suicide bombings and mass shootings at cafés, restaurants and a music venue in central Paris.</a:t>
            </a:r>
            <a:r>
              <a:rPr lang="en-US" baseline="30000" dirty="0">
                <a:hlinkClick r:id="rId9"/>
              </a:rPr>
              <a:t>[8]</a:t>
            </a:r>
            <a:endParaRPr lang="en-US" dirty="0"/>
          </a:p>
          <a:p>
            <a:r>
              <a:rPr lang="en-US" dirty="0"/>
              <a:t>The attackers killed 130 people,</a:t>
            </a:r>
            <a:r>
              <a:rPr lang="en-US" baseline="30000" dirty="0">
                <a:hlinkClick r:id="rId10"/>
              </a:rPr>
              <a:t>[2]</a:t>
            </a:r>
            <a:r>
              <a:rPr lang="en-US" dirty="0"/>
              <a:t> including 89 at the </a:t>
            </a:r>
            <a:r>
              <a:rPr lang="en-US" dirty="0" err="1">
                <a:hlinkClick r:id="rId11" tooltip="Bataclan (theatre)"/>
              </a:rPr>
              <a:t>Bataclan</a:t>
            </a:r>
            <a:r>
              <a:rPr lang="en-US" dirty="0">
                <a:hlinkClick r:id="rId11" tooltip="Bataclan (theatre)"/>
              </a:rPr>
              <a:t> theatre</a:t>
            </a:r>
            <a:r>
              <a:rPr lang="en-US" dirty="0"/>
              <a:t>,</a:t>
            </a:r>
            <a:r>
              <a:rPr lang="en-US" baseline="30000" dirty="0">
                <a:hlinkClick r:id="rId12"/>
              </a:rPr>
              <a:t>[9]</a:t>
            </a:r>
            <a:r>
              <a:rPr lang="en-US" dirty="0"/>
              <a:t> where they took hostages before engaging in a stand-off with police. Another 368 people were injured,</a:t>
            </a:r>
            <a:r>
              <a:rPr lang="en-US" baseline="30000" dirty="0">
                <a:hlinkClick r:id="rId13"/>
              </a:rPr>
              <a:t>[4]</a:t>
            </a:r>
            <a:r>
              <a:rPr lang="en-US" dirty="0"/>
              <a:t> 80–99 seriously.</a:t>
            </a:r>
            <a:r>
              <a:rPr lang="en-US" baseline="30000" dirty="0">
                <a:hlinkClick r:id="rId14"/>
              </a:rPr>
              <a:t>[5]</a:t>
            </a:r>
            <a:r>
              <a:rPr lang="en-US" baseline="30000" dirty="0">
                <a:hlinkClick r:id="rId15"/>
              </a:rPr>
              <a:t>[6]</a:t>
            </a:r>
            <a:r>
              <a:rPr lang="en-US" dirty="0"/>
              <a:t> Seven of the attackers also died, while the authorities continued to search for accomplices.</a:t>
            </a:r>
            <a:r>
              <a:rPr lang="en-US" baseline="30000" dirty="0">
                <a:hlinkClick r:id="rId16"/>
              </a:rPr>
              <a:t>[3]</a:t>
            </a:r>
            <a:r>
              <a:rPr lang="en-US" dirty="0"/>
              <a:t> </a:t>
            </a:r>
            <a:endParaRPr lang="en-US" dirty="0" smtClean="0"/>
          </a:p>
          <a:p>
            <a:endParaRPr lang="en-US" dirty="0"/>
          </a:p>
          <a:p>
            <a:r>
              <a:rPr lang="en-US" dirty="0"/>
              <a:t>On the morning of 22 March 2016, three coordinated </a:t>
            </a:r>
            <a:r>
              <a:rPr lang="en-US" dirty="0">
                <a:hlinkClick r:id="rId17" tooltip="Nail bomb"/>
              </a:rPr>
              <a:t>nail bombings</a:t>
            </a:r>
            <a:r>
              <a:rPr lang="en-US" dirty="0"/>
              <a:t> occurred in </a:t>
            </a:r>
            <a:r>
              <a:rPr lang="en-US" dirty="0">
                <a:hlinkClick r:id="rId18" tooltip="Belgium"/>
              </a:rPr>
              <a:t>Belgium</a:t>
            </a:r>
            <a:r>
              <a:rPr lang="en-US" dirty="0"/>
              <a:t>: two at </a:t>
            </a:r>
            <a:r>
              <a:rPr lang="en-US" dirty="0">
                <a:hlinkClick r:id="rId19" tooltip="Brussels Airport"/>
              </a:rPr>
              <a:t>Brussels Airport</a:t>
            </a:r>
            <a:r>
              <a:rPr lang="en-US" dirty="0"/>
              <a:t> in </a:t>
            </a:r>
            <a:r>
              <a:rPr lang="en-US" dirty="0" err="1">
                <a:hlinkClick r:id="rId20" tooltip="Zaventem"/>
              </a:rPr>
              <a:t>Zaventem</a:t>
            </a:r>
            <a:r>
              <a:rPr lang="en-US" dirty="0"/>
              <a:t>, and one at </a:t>
            </a:r>
            <a:r>
              <a:rPr lang="en-US" dirty="0" err="1">
                <a:hlinkClick r:id="rId21" tooltip="Maalbeek/Maelbeek metro station"/>
              </a:rPr>
              <a:t>Maalbeek</a:t>
            </a:r>
            <a:r>
              <a:rPr lang="en-US" dirty="0">
                <a:hlinkClick r:id="rId21" tooltip="Maalbeek/Maelbeek metro station"/>
              </a:rPr>
              <a:t>/</a:t>
            </a:r>
            <a:r>
              <a:rPr lang="en-US" dirty="0" err="1">
                <a:hlinkClick r:id="rId21" tooltip="Maalbeek/Maelbeek metro station"/>
              </a:rPr>
              <a:t>Maelbeek</a:t>
            </a:r>
            <a:r>
              <a:rPr lang="en-US" dirty="0">
                <a:hlinkClick r:id="rId21" tooltip="Maalbeek/Maelbeek metro station"/>
              </a:rPr>
              <a:t> metro station</a:t>
            </a:r>
            <a:r>
              <a:rPr lang="en-US" dirty="0"/>
              <a:t> in </a:t>
            </a:r>
            <a:r>
              <a:rPr lang="en-US" dirty="0">
                <a:hlinkClick r:id="rId22" tooltip="Brussels"/>
              </a:rPr>
              <a:t>Brussels</a:t>
            </a:r>
            <a:r>
              <a:rPr lang="en-US" dirty="0"/>
              <a:t>. In these attacks, at least 35 victims and three </a:t>
            </a:r>
            <a:r>
              <a:rPr lang="en-US" dirty="0">
                <a:hlinkClick r:id="rId23" tooltip="Suicide bombing"/>
              </a:rPr>
              <a:t>suicide bombers</a:t>
            </a:r>
            <a:r>
              <a:rPr lang="en-US" dirty="0"/>
              <a:t> were killed, and over 300 people were injured. Another bomb was found during a search of the airport. </a:t>
            </a:r>
            <a:r>
              <a:rPr lang="en-US" dirty="0">
                <a:hlinkClick r:id="rId24" tooltip="Islamic State of Iraq and the Levant"/>
              </a:rPr>
              <a:t>Islamic State of Iraq and the Levant</a:t>
            </a:r>
            <a:r>
              <a:rPr lang="en-US" dirty="0"/>
              <a:t> (ISIL) claimed responsibility for the attacks.</a:t>
            </a:r>
            <a:r>
              <a:rPr lang="en-US" baseline="30000" dirty="0">
                <a:hlinkClick r:id="rId25"/>
              </a:rPr>
              <a:t>[6]</a:t>
            </a:r>
            <a:endParaRPr lang="en-US" dirty="0"/>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34</a:t>
            </a:fld>
            <a:endParaRPr lang="en-US"/>
          </a:p>
        </p:txBody>
      </p:sp>
    </p:spTree>
    <p:extLst>
      <p:ext uri="{BB962C8B-B14F-4D97-AF65-F5344CB8AC3E}">
        <p14:creationId xmlns:p14="http://schemas.microsoft.com/office/powerpoint/2010/main" val="424511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did Martin Luther reform the church?  16</a:t>
            </a:r>
            <a:r>
              <a:rPr lang="en-US" baseline="30000" dirty="0" smtClean="0"/>
              <a:t>th</a:t>
            </a:r>
            <a:r>
              <a:rPr lang="en-US" dirty="0" smtClean="0"/>
              <a:t> century in Germany.  It will be 500 years by next year.  Luther recognized the world he lived in 500 years ago.  </a:t>
            </a:r>
            <a:r>
              <a:rPr lang="zh-TW" altLang="en-US" dirty="0" smtClean="0"/>
              <a:t>針對天主教贖罪卷提出</a:t>
            </a:r>
            <a:r>
              <a:rPr lang="en-US" altLang="zh-TW" dirty="0" smtClean="0"/>
              <a:t>5</a:t>
            </a:r>
            <a:r>
              <a:rPr lang="en-US" dirty="0" smtClean="0"/>
              <a:t>00 </a:t>
            </a:r>
            <a:r>
              <a:rPr lang="zh-TW" altLang="en-US" dirty="0" smtClean="0"/>
              <a:t>條論點，罪得赦免</a:t>
            </a:r>
            <a:r>
              <a:rPr lang="zh-TW" altLang="en-US" dirty="0"/>
              <a:t>論</a:t>
            </a:r>
            <a:r>
              <a:rPr lang="zh-TW" altLang="en-US" dirty="0" smtClean="0"/>
              <a:t>點。</a:t>
            </a:r>
            <a:r>
              <a:rPr lang="en-US" altLang="zh-TW" dirty="0" smtClean="0"/>
              <a:t>Luther changed the world.  So, for us  to change the world we need to first understand the world we live in today.  Today’s world is entirely different than 500 years ago when Luther lived.  Even people in Germany today won’t understand  and won’t accept </a:t>
            </a:r>
            <a:r>
              <a:rPr lang="zh-TW" altLang="en-US" smtClean="0"/>
              <a:t>更正教。</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a:t>
            </a:fld>
            <a:endParaRPr lang="en-US"/>
          </a:p>
        </p:txBody>
      </p:sp>
    </p:spTree>
    <p:extLst>
      <p:ext uri="{BB962C8B-B14F-4D97-AF65-F5344CB8AC3E}">
        <p14:creationId xmlns:p14="http://schemas.microsoft.com/office/powerpoint/2010/main" val="43009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36</a:t>
            </a:fld>
            <a:endParaRPr lang="en-US"/>
          </a:p>
        </p:txBody>
      </p:sp>
    </p:spTree>
    <p:extLst>
      <p:ext uri="{BB962C8B-B14F-4D97-AF65-F5344CB8AC3E}">
        <p14:creationId xmlns:p14="http://schemas.microsoft.com/office/powerpoint/2010/main" val="107376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 </a:t>
            </a:r>
            <a:r>
              <a:rPr lang="en-US" b="1" dirty="0" smtClean="0">
                <a:latin typeface="Microsoft JhengHei" panose="020B0604030504040204" pitchFamily="34" charset="-120"/>
                <a:ea typeface="Microsoft JhengHei" panose="020B0604030504040204" pitchFamily="34" charset="-120"/>
              </a:rPr>
              <a:t>CFC</a:t>
            </a:r>
            <a:r>
              <a:rPr lang="zh-TW" altLang="en-US" b="1" dirty="0" smtClean="0">
                <a:latin typeface="Microsoft JhengHei" panose="020B0604030504040204" pitchFamily="34" charset="-120"/>
                <a:ea typeface="Microsoft JhengHei" panose="020B0604030504040204" pitchFamily="34" charset="-120"/>
              </a:rPr>
              <a:t> </a:t>
            </a:r>
            <a:r>
              <a:rPr lang="en-US" altLang="zh-TW" b="1" dirty="0" smtClean="0">
                <a:latin typeface="Microsoft JhengHei" panose="020B0604030504040204" pitchFamily="34" charset="-120"/>
                <a:ea typeface="Microsoft JhengHei" panose="020B0604030504040204" pitchFamily="34" charset="-120"/>
              </a:rPr>
              <a:t>is the main cause.</a:t>
            </a:r>
          </a:p>
          <a:p>
            <a:endParaRPr lang="en-US" altLang="zh-TW" b="1" dirty="0">
              <a:latin typeface="Microsoft JhengHei" panose="020B0604030504040204" pitchFamily="34" charset="-120"/>
              <a:ea typeface="Microsoft JhengHei" panose="020B0604030504040204" pitchFamily="34" charset="-120"/>
            </a:endParaRPr>
          </a:p>
          <a:p>
            <a:r>
              <a:rPr lang="zh-TW" altLang="en-US" b="1" dirty="0" smtClean="0">
                <a:latin typeface="Microsoft JhengHei" panose="020B0604030504040204" pitchFamily="34" charset="-120"/>
                <a:ea typeface="Microsoft JhengHei" panose="020B0604030504040204" pitchFamily="34" charset="-120"/>
              </a:rPr>
              <a:t>  </a:t>
            </a:r>
            <a:endParaRPr lang="en-US" b="1" dirty="0">
              <a:latin typeface="Microsoft JhengHei" panose="020B0604030504040204" pitchFamily="34" charset="-120"/>
              <a:ea typeface="Microsoft JhengHei" panose="020B0604030504040204" pitchFamily="34" charset="-120"/>
            </a:endParaRPr>
          </a:p>
          <a:p>
            <a:pPr marL="182880" indent="-182880">
              <a:buFont typeface="Arial" panose="020B0604020202020204" pitchFamily="34" charset="0"/>
              <a:buChar char="•"/>
            </a:pPr>
            <a:r>
              <a:rPr lang="zh-TW" altLang="en-US" sz="1400" b="1" dirty="0">
                <a:latin typeface="Microsoft JhengHei" panose="020B0604030504040204" pitchFamily="34" charset="-120"/>
                <a:ea typeface="Microsoft JhengHei" panose="020B0604030504040204" pitchFamily="34" charset="-120"/>
              </a:rPr>
              <a:t>生物多樣性的減</a:t>
            </a:r>
            <a:r>
              <a:rPr lang="zh-TW" altLang="en-US" sz="1400" b="1" dirty="0" smtClean="0">
                <a:latin typeface="Microsoft JhengHei" panose="020B0604030504040204" pitchFamily="34" charset="-120"/>
                <a:ea typeface="Microsoft JhengHei" panose="020B0604030504040204" pitchFamily="34" charset="-120"/>
              </a:rPr>
              <a:t>少</a:t>
            </a:r>
            <a:r>
              <a:rPr lang="zh-TW" altLang="en-US" b="1" dirty="0">
                <a:latin typeface="Microsoft JhengHei" panose="020B0604030504040204" pitchFamily="34" charset="-120"/>
                <a:ea typeface="Microsoft JhengHei" panose="020B0604030504040204" pitchFamily="34" charset="-120"/>
              </a:rPr>
              <a:t/>
            </a:r>
            <a:br>
              <a:rPr lang="zh-TW" altLang="en-US" b="1" dirty="0">
                <a:latin typeface="Microsoft JhengHei" panose="020B0604030504040204" pitchFamily="34" charset="-120"/>
                <a:ea typeface="Microsoft JhengHei" panose="020B0604030504040204" pitchFamily="34" charset="-120"/>
              </a:rPr>
            </a:br>
            <a:r>
              <a:rPr lang="en-US" altLang="zh-TW" b="1" dirty="0" smtClean="0">
                <a:latin typeface="Microsoft JhengHei" panose="020B0604030504040204" pitchFamily="34" charset="-120"/>
                <a:ea typeface="Microsoft JhengHei" panose="020B0604030504040204" pitchFamily="34" charset="-120"/>
              </a:rPr>
              <a:t>E:</a:t>
            </a:r>
            <a:r>
              <a:rPr lang="zh-TW" altLang="en-US" b="1" dirty="0" smtClean="0">
                <a:latin typeface="Microsoft JhengHei" panose="020B0604030504040204" pitchFamily="34" charset="-120"/>
                <a:ea typeface="Microsoft JhengHei" panose="020B0604030504040204" pitchFamily="34" charset="-120"/>
              </a:rPr>
              <a:t>  水</a:t>
            </a:r>
            <a:r>
              <a:rPr lang="zh-TW" altLang="en-US" b="1" dirty="0">
                <a:latin typeface="Microsoft JhengHei" panose="020B0604030504040204" pitchFamily="34" charset="-120"/>
                <a:ea typeface="Microsoft JhengHei" panose="020B0604030504040204" pitchFamily="34" charset="-120"/>
              </a:rPr>
              <a:t>獺</a:t>
            </a: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海膽</a:t>
            </a: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海草</a:t>
            </a:r>
            <a:r>
              <a:rPr lang="en-US" altLang="zh-TW" b="1"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海底沙</a:t>
            </a:r>
            <a:r>
              <a:rPr lang="zh-TW" altLang="en-US" b="1" dirty="0" smtClean="0">
                <a:latin typeface="Microsoft JhengHei" panose="020B0604030504040204" pitchFamily="34" charset="-120"/>
                <a:ea typeface="Microsoft JhengHei" panose="020B0604030504040204" pitchFamily="34" charset="-120"/>
              </a:rPr>
              <a:t>漠</a:t>
            </a:r>
            <a:r>
              <a:rPr lang="zh-TW" altLang="en-US" dirty="0"/>
              <a:t/>
            </a:r>
            <a:br>
              <a:rPr lang="zh-TW" altLang="en-US" dirty="0"/>
            </a:br>
            <a:r>
              <a:rPr lang="zh-TW" altLang="en-US" dirty="0"/>
              <a:t/>
            </a:r>
            <a:br>
              <a:rPr lang="zh-TW" altLang="en-US" dirty="0"/>
            </a:br>
            <a:r>
              <a:rPr lang="en-US" altLang="zh-TW" dirty="0"/>
              <a:t>Under </a:t>
            </a:r>
            <a:r>
              <a:rPr lang="zh-TW" altLang="en-US" dirty="0"/>
              <a:t>資源耗竭</a:t>
            </a:r>
            <a:br>
              <a:rPr lang="zh-TW" altLang="en-US" dirty="0"/>
            </a:br>
            <a:r>
              <a:rPr lang="zh-TW" altLang="en-US" dirty="0"/>
              <a:t>  森林砍伐；世界雨林可能在一百年內消失。釋放碳，與氧結合成二氧化碳，造成千百萬種花草和動物絶種。</a:t>
            </a:r>
            <a:br>
              <a:rPr lang="zh-TW" altLang="en-US" dirty="0"/>
            </a:br>
            <a:r>
              <a:rPr lang="zh-TW" altLang="en-US" dirty="0"/>
              <a:t/>
            </a:r>
            <a:br>
              <a:rPr lang="zh-TW" altLang="en-US" dirty="0"/>
            </a:br>
            <a:r>
              <a:rPr lang="zh-TW" altLang="en-US" dirty="0"/>
              <a:t>  土地惡化。全球</a:t>
            </a:r>
            <a:r>
              <a:rPr lang="en-US" altLang="zh-TW" dirty="0"/>
              <a:t>11%</a:t>
            </a:r>
            <a:r>
              <a:rPr lang="zh-TW" altLang="en-US" dirty="0"/>
              <a:t>可種植之地現在己無法耕作，面積等於中國和印度那麼大。</a:t>
            </a:r>
            <a:endParaRPr lang="en-US" altLang="zh-TW" b="1" dirty="0" smtClean="0">
              <a:latin typeface="Microsoft JhengHei" panose="020B0604030504040204" pitchFamily="34" charset="-120"/>
              <a:ea typeface="Microsoft JhengHei" panose="020B0604030504040204" pitchFamily="34" charset="-120"/>
            </a:endParaRPr>
          </a:p>
          <a:p>
            <a:r>
              <a:rPr lang="en-US" dirty="0"/>
              <a:t/>
            </a:r>
            <a:br>
              <a:rPr lang="en-US" dirty="0"/>
            </a:br>
            <a:endParaRPr lang="en-US" dirty="0"/>
          </a:p>
          <a:p>
            <a:r>
              <a:rPr lang="en-US" dirty="0"/>
              <a:t>The </a:t>
            </a:r>
            <a:r>
              <a:rPr lang="en-US" b="1" dirty="0"/>
              <a:t>Kyoto Protocol</a:t>
            </a:r>
            <a:r>
              <a:rPr lang="en-US" dirty="0"/>
              <a:t> is an international </a:t>
            </a:r>
            <a:r>
              <a:rPr lang="en-US" dirty="0">
                <a:hlinkClick r:id="rId3" tooltip="Treaty"/>
              </a:rPr>
              <a:t>treaty</a:t>
            </a:r>
            <a:r>
              <a:rPr lang="en-US" dirty="0"/>
              <a:t>, which extends the 1992 </a:t>
            </a:r>
            <a:r>
              <a:rPr lang="en-US" dirty="0">
                <a:hlinkClick r:id="rId4" tooltip="United Nations Framework Convention on Climate Change"/>
              </a:rPr>
              <a:t>United Nations Framework Convention on Climate Change</a:t>
            </a:r>
            <a:r>
              <a:rPr lang="en-US" dirty="0"/>
              <a:t> (UNFCCC) that commits State Parties to reduce </a:t>
            </a:r>
            <a:r>
              <a:rPr lang="en-US" dirty="0">
                <a:hlinkClick r:id="rId5" tooltip="Greenhouse gases"/>
              </a:rPr>
              <a:t>greenhouse gases</a:t>
            </a:r>
            <a:r>
              <a:rPr lang="en-US" dirty="0"/>
              <a:t> emissions, based on the premise that (a) </a:t>
            </a:r>
            <a:r>
              <a:rPr lang="en-US" dirty="0">
                <a:hlinkClick r:id="rId6" tooltip="Global warming"/>
              </a:rPr>
              <a:t>global warming</a:t>
            </a:r>
            <a:r>
              <a:rPr lang="en-US" dirty="0"/>
              <a:t> exists and (b) man-made </a:t>
            </a:r>
            <a:r>
              <a:rPr lang="en-US" dirty="0">
                <a:hlinkClick r:id="rId7" tooltip="Carbon dioxide in Earth's atmosphere"/>
              </a:rPr>
              <a:t>CO</a:t>
            </a:r>
            <a:r>
              <a:rPr lang="en-US" baseline="-25000" dirty="0">
                <a:hlinkClick r:id="rId7" tooltip="Carbon dioxide in Earth's atmosphere"/>
              </a:rPr>
              <a:t>2</a:t>
            </a:r>
            <a:r>
              <a:rPr lang="en-US" dirty="0">
                <a:hlinkClick r:id="rId7" tooltip="Carbon dioxide in Earth's atmosphere"/>
              </a:rPr>
              <a:t>emissions</a:t>
            </a:r>
            <a:r>
              <a:rPr lang="en-US" dirty="0"/>
              <a:t> have caused it. The Kyoto Protocol was adopted in </a:t>
            </a:r>
            <a:r>
              <a:rPr lang="en-US" dirty="0">
                <a:hlinkClick r:id="rId8" tooltip="Kyoto"/>
              </a:rPr>
              <a:t>Kyoto</a:t>
            </a:r>
            <a:r>
              <a:rPr lang="en-US" dirty="0"/>
              <a:t>, </a:t>
            </a:r>
            <a:r>
              <a:rPr lang="en-US" dirty="0">
                <a:hlinkClick r:id="rId9" tooltip="Japan"/>
              </a:rPr>
              <a:t>Japan</a:t>
            </a:r>
            <a:r>
              <a:rPr lang="en-US" dirty="0"/>
              <a:t>, on 11 December 1997 and entered into force on 16 February 2005. There are currently 192 Parties (</a:t>
            </a:r>
            <a:r>
              <a:rPr lang="en-US" dirty="0">
                <a:hlinkClick r:id="rId10" tooltip="Canada"/>
              </a:rPr>
              <a:t>Canada</a:t>
            </a:r>
            <a:r>
              <a:rPr lang="en-US" dirty="0"/>
              <a:t> withdrew effective December 2012)</a:t>
            </a:r>
            <a:r>
              <a:rPr lang="en-US" baseline="30000" dirty="0">
                <a:hlinkClick r:id="rId11"/>
              </a:rPr>
              <a:t>[4]</a:t>
            </a:r>
            <a:r>
              <a:rPr lang="en-US" dirty="0"/>
              <a:t> to the Protocol.</a:t>
            </a:r>
          </a:p>
          <a:p>
            <a:pPr marL="182880" indent="-182880">
              <a:buFont typeface="Arial" panose="020B0604020202020204" pitchFamily="34" charset="0"/>
              <a:buChar char="•"/>
            </a:pPr>
            <a:endParaRPr lang="en-US" altLang="zh-TW" b="1" dirty="0">
              <a:latin typeface="Microsoft JhengHei" panose="020B0604030504040204" pitchFamily="34" charset="-120"/>
              <a:ea typeface="Microsoft JhengHei" panose="020B0604030504040204" pitchFamily="34" charset="-120"/>
            </a:endParaRP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37</a:t>
            </a:fld>
            <a:endParaRPr lang="en-US"/>
          </a:p>
        </p:txBody>
      </p:sp>
    </p:spTree>
    <p:extLst>
      <p:ext uri="{BB962C8B-B14F-4D97-AF65-F5344CB8AC3E}">
        <p14:creationId xmlns:p14="http://schemas.microsoft.com/office/powerpoint/2010/main" val="403446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7</a:t>
            </a:fld>
            <a:endParaRPr lang="en-US"/>
          </a:p>
        </p:txBody>
      </p:sp>
    </p:spTree>
    <p:extLst>
      <p:ext uri="{BB962C8B-B14F-4D97-AF65-F5344CB8AC3E}">
        <p14:creationId xmlns:p14="http://schemas.microsoft.com/office/powerpoint/2010/main" val="339367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Not new.  Silk road</a:t>
            </a:r>
            <a:endParaRPr lang="zh-TW" altLang="en-US" dirty="0"/>
          </a:p>
          <a:p>
            <a:r>
              <a:rPr lang="en-US" altLang="zh-TW" dirty="0"/>
              <a:t>During the 19th century, globalization approached its modern form as a direct result of the </a:t>
            </a:r>
            <a:r>
              <a:rPr lang="en-US" altLang="zh-TW" u="sng" dirty="0">
                <a:hlinkClick r:id="rId3" tooltip="Industrial revolution"/>
              </a:rPr>
              <a:t>industrial revolution</a:t>
            </a:r>
            <a:r>
              <a:rPr lang="en-US" altLang="zh-TW" dirty="0">
                <a:hlinkClick r:id="rId3" tooltip="Industrial revolution"/>
              </a:rPr>
              <a:t>. Industrialization allowed </a:t>
            </a:r>
            <a:r>
              <a:rPr lang="en-US" altLang="zh-TW" u="sng" dirty="0">
                <a:hlinkClick r:id="rId4" tooltip="Standardization"/>
              </a:rPr>
              <a:t>standardized</a:t>
            </a:r>
            <a:r>
              <a:rPr lang="zh-TW" altLang="en-US" dirty="0">
                <a:hlinkClick r:id="rId4" tooltip="Standardization"/>
              </a:rPr>
              <a:t> </a:t>
            </a:r>
            <a:r>
              <a:rPr lang="en-US" altLang="zh-TW" dirty="0">
                <a:hlinkClick r:id="rId4" tooltip="Standardization"/>
              </a:rPr>
              <a:t>production of household items using economies of scale while rapid population growth created sustained demand for commodities. In the 19th century, </a:t>
            </a:r>
            <a:r>
              <a:rPr lang="en-US" altLang="zh-TW" u="sng" dirty="0">
                <a:hlinkClick r:id="rId5" tooltip="Steamships"/>
              </a:rPr>
              <a:t>steamships</a:t>
            </a:r>
            <a:r>
              <a:rPr lang="zh-TW" altLang="en-US" dirty="0">
                <a:hlinkClick r:id="rId5" tooltip="Steamships"/>
              </a:rPr>
              <a:t> </a:t>
            </a:r>
            <a:r>
              <a:rPr lang="en-US" altLang="zh-TW" dirty="0">
                <a:hlinkClick r:id="rId5" tooltip="Steamships"/>
              </a:rPr>
              <a:t>reduced the cost of international transport significantly and </a:t>
            </a:r>
            <a:r>
              <a:rPr lang="en-US" altLang="zh-TW" u="sng" dirty="0">
                <a:hlinkClick r:id="rId6" tooltip="Railroads"/>
              </a:rPr>
              <a:t>railroads</a:t>
            </a:r>
            <a:r>
              <a:rPr lang="zh-TW" altLang="en-US" dirty="0">
                <a:hlinkClick r:id="rId6" tooltip="Railroads"/>
              </a:rPr>
              <a:t> </a:t>
            </a:r>
            <a:r>
              <a:rPr lang="en-US" altLang="zh-TW" dirty="0">
                <a:hlinkClick r:id="rId6" tooltip="Railroads"/>
              </a:rPr>
              <a:t>made inland transport cheaper. The transport revolution occurred some time between 1820 and 1850.</a:t>
            </a:r>
            <a:r>
              <a:rPr lang="en-US" altLang="zh-TW" u="sng" baseline="30000" dirty="0">
                <a:hlinkClick r:id="rId7"/>
              </a:rPr>
              <a:t>[7]</a:t>
            </a:r>
            <a:r>
              <a:rPr lang="zh-TW" altLang="en-US" dirty="0">
                <a:hlinkClick r:id="rId7"/>
              </a:rPr>
              <a:t> </a:t>
            </a:r>
            <a:r>
              <a:rPr lang="en-US" altLang="zh-TW" dirty="0">
                <a:hlinkClick r:id="rId7"/>
              </a:rPr>
              <a:t>More nations embraced international trade.</a:t>
            </a:r>
            <a:r>
              <a:rPr lang="en-US" altLang="zh-TW" u="sng" baseline="30000" dirty="0">
                <a:hlinkClick r:id="rId7"/>
              </a:rPr>
              <a:t>[7]</a:t>
            </a:r>
            <a:r>
              <a:rPr lang="zh-TW" altLang="en-US" dirty="0">
                <a:hlinkClick r:id="rId7"/>
              </a:rPr>
              <a:t> </a:t>
            </a:r>
            <a:r>
              <a:rPr lang="en-US" altLang="zh-TW" dirty="0">
                <a:hlinkClick r:id="rId7"/>
              </a:rPr>
              <a:t>Globalization in this period was decisively shaped by nineteenth-century </a:t>
            </a:r>
            <a:r>
              <a:rPr lang="en-US" altLang="zh-TW" u="sng" dirty="0">
                <a:hlinkClick r:id="rId8" tooltip="Imperialism"/>
              </a:rPr>
              <a:t>imperialism</a:t>
            </a:r>
            <a:r>
              <a:rPr lang="zh-TW" altLang="en-US" dirty="0">
                <a:hlinkClick r:id="rId8" tooltip="Imperialism"/>
              </a:rPr>
              <a:t> </a:t>
            </a:r>
            <a:r>
              <a:rPr lang="en-US" altLang="zh-TW" dirty="0">
                <a:hlinkClick r:id="rId8" tooltip="Imperialism"/>
              </a:rPr>
              <a:t>such as in </a:t>
            </a:r>
            <a:r>
              <a:rPr lang="en-US" altLang="zh-TW" u="sng" dirty="0">
                <a:hlinkClick r:id="rId9" tooltip="Scramble for Africa"/>
              </a:rPr>
              <a:t>Africa</a:t>
            </a:r>
            <a:r>
              <a:rPr lang="zh-TW" altLang="en-US" dirty="0">
                <a:hlinkClick r:id="rId9" tooltip="Scramble for Africa"/>
              </a:rPr>
              <a:t> </a:t>
            </a:r>
            <a:r>
              <a:rPr lang="en-US" altLang="zh-TW" dirty="0">
                <a:hlinkClick r:id="rId9" tooltip="Scramble for Africa"/>
              </a:rPr>
              <a:t>and </a:t>
            </a:r>
            <a:r>
              <a:rPr lang="en-US" altLang="zh-TW" u="sng" dirty="0">
                <a:hlinkClick r:id="rId10" tooltip="Western imperialism in Asia"/>
              </a:rPr>
              <a:t>Asia</a:t>
            </a:r>
            <a:r>
              <a:rPr lang="en-US" altLang="zh-TW" dirty="0">
                <a:hlinkClick r:id="rId10" tooltip="Western imperialism in Asia"/>
              </a:rPr>
              <a:t>. The invention of </a:t>
            </a:r>
            <a:r>
              <a:rPr lang="en-US" altLang="zh-TW" u="sng" dirty="0">
                <a:hlinkClick r:id="rId11" tooltip="Shipping containers"/>
              </a:rPr>
              <a:t>shipping containers</a:t>
            </a:r>
            <a:r>
              <a:rPr lang="zh-TW" altLang="en-US" dirty="0">
                <a:hlinkClick r:id="rId11" tooltip="Shipping containers"/>
              </a:rPr>
              <a:t> </a:t>
            </a:r>
            <a:r>
              <a:rPr lang="en-US" altLang="zh-TW" dirty="0">
                <a:hlinkClick r:id="rId11" tooltip="Shipping containers"/>
              </a:rPr>
              <a:t>in 1956 helped advance the globalization of commerce.</a:t>
            </a:r>
            <a:r>
              <a:rPr lang="en-US" altLang="zh-TW" u="sng" baseline="30000" dirty="0">
                <a:hlinkClick r:id="rId7"/>
              </a:rPr>
              <a:t>[</a:t>
            </a:r>
            <a:endParaRPr lang="zh-TW" altLang="en-US" dirty="0">
              <a:hlinkClick r:id="rId7"/>
            </a:endParaRPr>
          </a:p>
          <a:p>
            <a:pPr marL="285750" indent="-285750">
              <a:buFont typeface="Arial" panose="020B0604020202020204" pitchFamily="34" charset="0"/>
              <a:buChar char="•"/>
            </a:pPr>
            <a:endParaRPr lang="en-US" altLang="zh-TW" b="1" dirty="0" smtClean="0">
              <a:latin typeface="Microsoft JhengHei UI" panose="020B0604030504040204" pitchFamily="34" charset="-120"/>
              <a:ea typeface="Microsoft JhengHei UI" panose="020B0604030504040204" pitchFamily="34" charset="-120"/>
            </a:endParaRPr>
          </a:p>
          <a:p>
            <a:pPr marL="285750" indent="-285750">
              <a:buFont typeface="Arial" panose="020B0604020202020204" pitchFamily="34" charset="0"/>
              <a:buChar char="•"/>
            </a:pPr>
            <a:r>
              <a:rPr lang="zh-TW" altLang="en-US" dirty="0"/>
              <a:t>全球化是世界上國家和人民聯合在一起的過程。</a:t>
            </a:r>
            <a:br>
              <a:rPr lang="zh-TW" altLang="en-US" dirty="0"/>
            </a:br>
            <a:r>
              <a:rPr lang="zh-TW" altLang="en-US" dirty="0"/>
              <a:t>重要的開始發生在十九世紀，二十世紀大幅的提高，二十一更是加速發展</a:t>
            </a:r>
            <a:r>
              <a:rPr lang="zh-TW" altLang="en-US" dirty="0" smtClean="0"/>
              <a:t>。主</a:t>
            </a:r>
            <a:r>
              <a:rPr lang="zh-TW" altLang="en-US" dirty="0"/>
              <a:t>要因素是交通和通訊科技的進步</a:t>
            </a:r>
            <a:br>
              <a:rPr lang="zh-TW" altLang="en-US" dirty="0"/>
            </a:br>
            <a:r>
              <a:rPr lang="zh-TW" altLang="en-US" dirty="0"/>
              <a:t>經濟上</a:t>
            </a:r>
            <a:br>
              <a:rPr lang="zh-TW" altLang="en-US" dirty="0"/>
            </a:br>
            <a:r>
              <a:rPr lang="zh-TW" altLang="en-US" dirty="0"/>
              <a:t>    透過生產品，服務，科技，和資金在國際間的快速流通，各個國家的經濟成為互相依賴並且整合成一個世界市場。國家間貿易的阻礙減少，直接投資增加並且有許多跨國公司。</a:t>
            </a:r>
            <a:br>
              <a:rPr lang="zh-TW" altLang="en-US" dirty="0"/>
            </a:br>
            <a:r>
              <a:rPr lang="zh-TW" altLang="en-US" dirty="0"/>
              <a:t/>
            </a:r>
            <a:br>
              <a:rPr lang="zh-TW" altLang="en-US" dirty="0"/>
            </a:br>
            <a:r>
              <a:rPr lang="zh-TW" altLang="en-US" dirty="0"/>
              <a:t>文化上</a:t>
            </a:r>
            <a:br>
              <a:rPr lang="zh-TW" altLang="en-US" dirty="0"/>
            </a:br>
            <a:r>
              <a:rPr lang="zh-TW" altLang="en-US" dirty="0"/>
              <a:t>國 際間社會的關係藉著觀念、方法、和價值觀的交流得到擴大和加強。不同文化的社會和人群因此互相聯接在一起。文化交流的主要工具是國際網路，新聞媒體，和跨 國旅行。</a:t>
            </a:r>
            <a:r>
              <a:rPr lang="en-US" dirty="0"/>
              <a:t>Hollywood movies, CNN news, McDonald's, Starbucks, </a:t>
            </a:r>
            <a:r>
              <a:rPr lang="zh-TW" altLang="en-US" dirty="0"/>
              <a:t>可口可樂，</a:t>
            </a:r>
            <a:r>
              <a:rPr lang="en-US" dirty="0"/>
              <a:t>sushi, are examples of globalization.  Westernize, Americanize..</a:t>
            </a:r>
            <a:br>
              <a:rPr lang="en-US" dirty="0"/>
            </a:br>
            <a:r>
              <a:rPr lang="en-US" dirty="0"/>
              <a:t/>
            </a:r>
            <a:br>
              <a:rPr lang="en-US" dirty="0"/>
            </a:br>
            <a:r>
              <a:rPr lang="zh-TW" altLang="en-US" dirty="0"/>
              <a:t>政治上</a:t>
            </a:r>
            <a:br>
              <a:rPr lang="zh-TW" altLang="en-US" dirty="0"/>
            </a:br>
            <a:r>
              <a:rPr lang="en-US" dirty="0"/>
              <a:t>UN, EU, WTO, G8</a:t>
            </a:r>
            <a:br>
              <a:rPr lang="en-US" dirty="0"/>
            </a:br>
            <a:r>
              <a:rPr lang="zh-TW" altLang="en-US" dirty="0"/>
              <a:t>非政府組織 </a:t>
            </a:r>
            <a:r>
              <a:rPr lang="en-US" dirty="0"/>
              <a:t>NGO Gates foundation World Vision</a:t>
            </a:r>
            <a:br>
              <a:rPr lang="en-US" dirty="0"/>
            </a:br>
            <a:r>
              <a:rPr lang="en-US" dirty="0"/>
              <a:t/>
            </a:r>
            <a:br>
              <a:rPr lang="en-US" dirty="0"/>
            </a:br>
            <a:r>
              <a:rPr lang="zh-TW" altLang="en-US" dirty="0"/>
              <a:t>反全球化的運動</a:t>
            </a:r>
            <a:br>
              <a:rPr lang="zh-TW" altLang="en-US" dirty="0"/>
            </a:br>
            <a:r>
              <a:rPr lang="en-US" dirty="0"/>
              <a:t>Trump trashed trade policies that have encouraged globalization.</a:t>
            </a:r>
            <a:br>
              <a:rPr lang="en-US" dirty="0"/>
            </a:br>
            <a:r>
              <a:rPr lang="zh-TW" altLang="en-US" dirty="0"/>
              <a:t>從移民的角度，如何看全球化？</a:t>
            </a:r>
            <a:endParaRPr lang="en-US" dirty="0"/>
          </a:p>
          <a:p>
            <a:pPr marL="285750" indent="-285750">
              <a:buFont typeface="Arial" panose="020B0604020202020204" pitchFamily="34" charset="0"/>
              <a:buChar char="•"/>
            </a:pPr>
            <a:endParaRPr lang="en-US" altLang="zh-TW" b="1" dirty="0" smtClean="0">
              <a:latin typeface="Microsoft JhengHei UI" panose="020B0604030504040204" pitchFamily="34" charset="-120"/>
              <a:ea typeface="Microsoft JhengHei UI" panose="020B0604030504040204" pitchFamily="34" charset="-120"/>
            </a:endParaRPr>
          </a:p>
        </p:txBody>
      </p:sp>
      <p:sp>
        <p:nvSpPr>
          <p:cNvPr id="4" name="Slide Number Placeholder 3"/>
          <p:cNvSpPr>
            <a:spLocks noGrp="1"/>
          </p:cNvSpPr>
          <p:nvPr>
            <p:ph type="sldNum" sz="quarter" idx="10"/>
          </p:nvPr>
        </p:nvSpPr>
        <p:spPr/>
        <p:txBody>
          <a:bodyPr/>
          <a:lstStyle/>
          <a:p>
            <a:fld id="{E8B1E461-D830-4C32-A7D1-9C55EA4A0790}" type="slidenum">
              <a:rPr lang="en-US" smtClean="0"/>
              <a:t>8</a:t>
            </a:fld>
            <a:endParaRPr lang="en-US"/>
          </a:p>
        </p:txBody>
      </p:sp>
    </p:spTree>
    <p:extLst>
      <p:ext uri="{BB962C8B-B14F-4D97-AF65-F5344CB8AC3E}">
        <p14:creationId xmlns:p14="http://schemas.microsoft.com/office/powerpoint/2010/main" val="364757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9</a:t>
            </a:fld>
            <a:endParaRPr lang="en-US"/>
          </a:p>
        </p:txBody>
      </p:sp>
    </p:spTree>
    <p:extLst>
      <p:ext uri="{BB962C8B-B14F-4D97-AF65-F5344CB8AC3E}">
        <p14:creationId xmlns:p14="http://schemas.microsoft.com/office/powerpoint/2010/main" val="7436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 gross domestic product</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15</a:t>
            </a:fld>
            <a:endParaRPr lang="en-US"/>
          </a:p>
        </p:txBody>
      </p:sp>
    </p:spTree>
    <p:extLst>
      <p:ext uri="{BB962C8B-B14F-4D97-AF65-F5344CB8AC3E}">
        <p14:creationId xmlns:p14="http://schemas.microsoft.com/office/powerpoint/2010/main" val="341878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people don't vote in the us. Politicians don't care about the poor.</a:t>
            </a:r>
            <a:br>
              <a:rPr lang="en-US" dirty="0"/>
            </a:br>
            <a:r>
              <a:rPr lang="en-US" dirty="0"/>
              <a:t>16 out of the top 17 states with wealth disparity vote for Clinton, not Sanders who campaigned on economic issues.</a:t>
            </a:r>
            <a:br>
              <a:rPr lang="en-US" dirty="0"/>
            </a:br>
            <a:r>
              <a:rPr lang="en-US" dirty="0"/>
              <a:t/>
            </a:r>
            <a:br>
              <a:rPr lang="en-US" dirty="0"/>
            </a:br>
            <a:r>
              <a:rPr lang="en-US" dirty="0"/>
              <a:t>In the world Poor have no voice, struggle to survive</a:t>
            </a:r>
            <a:br>
              <a:rPr lang="en-US" dirty="0"/>
            </a:b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16</a:t>
            </a:fld>
            <a:endParaRPr lang="en-US"/>
          </a:p>
        </p:txBody>
      </p:sp>
    </p:spTree>
    <p:extLst>
      <p:ext uri="{BB962C8B-B14F-4D97-AF65-F5344CB8AC3E}">
        <p14:creationId xmlns:p14="http://schemas.microsoft.com/office/powerpoint/2010/main" val="286092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 trade</a:t>
            </a:r>
          </a:p>
          <a:p>
            <a:endParaRPr lang="en-US" dirty="0"/>
          </a:p>
          <a:p>
            <a:r>
              <a:rPr lang="en-US" dirty="0" smtClean="0"/>
              <a:t>Microfinance</a:t>
            </a:r>
          </a:p>
          <a:p>
            <a:endParaRPr lang="en-US" dirty="0"/>
          </a:p>
          <a:p>
            <a:r>
              <a:rPr lang="en-US" dirty="0" smtClean="0"/>
              <a:t>Boycott</a:t>
            </a:r>
          </a:p>
          <a:p>
            <a:endParaRPr lang="en-US" dirty="0"/>
          </a:p>
          <a:p>
            <a:r>
              <a:rPr lang="en-US" dirty="0" smtClean="0"/>
              <a:t>Not invest on </a:t>
            </a:r>
            <a:r>
              <a:rPr lang="en-US" dirty="0" err="1" smtClean="0"/>
              <a:t>corp</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17</a:t>
            </a:fld>
            <a:endParaRPr lang="en-US"/>
          </a:p>
        </p:txBody>
      </p:sp>
    </p:spTree>
    <p:extLst>
      <p:ext uri="{BB962C8B-B14F-4D97-AF65-F5344CB8AC3E}">
        <p14:creationId xmlns:p14="http://schemas.microsoft.com/office/powerpoint/2010/main" val="286092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富有國家的責任</a:t>
            </a:r>
            <a:br>
              <a:rPr lang="zh-TW" altLang="en-US" dirty="0"/>
            </a:br>
            <a:r>
              <a:rPr lang="zh-TW" altLang="en-US" dirty="0"/>
              <a:t>援助。促進先進國家達到認定的標準 （</a:t>
            </a:r>
            <a:r>
              <a:rPr lang="en-US" altLang="zh-TW" dirty="0"/>
              <a:t>GNP </a:t>
            </a:r>
            <a:r>
              <a:rPr lang="zh-TW" altLang="en-US" dirty="0"/>
              <a:t>的</a:t>
            </a:r>
            <a:r>
              <a:rPr lang="en-US" altLang="zh-TW" dirty="0"/>
              <a:t>0.7%</a:t>
            </a:r>
            <a:r>
              <a:rPr lang="zh-TW" altLang="en-US" dirty="0"/>
              <a:t>）</a:t>
            </a:r>
            <a:br>
              <a:rPr lang="zh-TW" altLang="en-US" dirty="0"/>
            </a:br>
            <a:r>
              <a:rPr lang="zh-TW" altLang="en-US" dirty="0"/>
              <a:t>貿易。聲討不公平的貿易。</a:t>
            </a:r>
            <a:br>
              <a:rPr lang="zh-TW" altLang="en-US" dirty="0"/>
            </a:br>
            <a:r>
              <a:rPr lang="zh-TW" altLang="en-US" dirty="0"/>
              <a:t>債務。富有國家豁免一些嚴重負債的貧窮國家。貧窮國家還債的費用超過教育開支或健康開支。「禧年二千運動」相當成功。</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18</a:t>
            </a:fld>
            <a:endParaRPr lang="en-US"/>
          </a:p>
        </p:txBody>
      </p:sp>
    </p:spTree>
    <p:extLst>
      <p:ext uri="{BB962C8B-B14F-4D97-AF65-F5344CB8AC3E}">
        <p14:creationId xmlns:p14="http://schemas.microsoft.com/office/powerpoint/2010/main" val="311270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AD161-310C-4D41-9B2E-545B8FB08F4B}"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dirty="0"/>
          </a:p>
        </p:txBody>
      </p:sp>
    </p:spTree>
    <p:extLst>
      <p:ext uri="{BB962C8B-B14F-4D97-AF65-F5344CB8AC3E}">
        <p14:creationId xmlns:p14="http://schemas.microsoft.com/office/powerpoint/2010/main" val="122846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58C7-67D4-473D-B4FF-B156935AD54A}"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05736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7C7CB-F04B-4EAC-907D-C4DAB567FDBE}"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9065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57924-31C6-4FD3-86DD-B9DCF43F8270}"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2604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81CA7-A32E-49B3-9441-C8F10F329429}"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62136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E6BFF-3839-46CD-A743-379871D53587}"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19885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BF077E-8926-4E2C-81CE-72206776BD2F}" type="datetime1">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22736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6EA5F-9350-430F-80C1-F4F3AC5E9A77}" type="datetime1">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17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28D09-D99C-4741-9E9B-2FDCC97DE0AC}" type="datetime1">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22429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E0B30-66FC-4A44-BEF5-FDE2040BE1D1}"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7866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C1D86-FC46-41E4-B4C3-22987828FF11}"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03202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FE72D-A41D-4ED6-9D71-283E4E535A18}" type="datetime1">
              <a:rPr lang="en-US" smtClean="0"/>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cxnSp>
        <p:nvCxnSpPr>
          <p:cNvPr id="7" name="Straight Connector 6"/>
          <p:cNvCxnSpPr/>
          <p:nvPr userDrawn="1"/>
        </p:nvCxnSpPr>
        <p:spPr>
          <a:xfrm>
            <a:off x="0" y="12192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4568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5859"/>
            <a:ext cx="4343400" cy="6871804"/>
          </a:xfrm>
          <a:prstGeom prst="rect">
            <a:avLst/>
          </a:prstGeom>
        </p:spPr>
      </p:pic>
      <p:sp>
        <p:nvSpPr>
          <p:cNvPr id="7" name="Slide Number Placeholder 6"/>
          <p:cNvSpPr>
            <a:spLocks noGrp="1"/>
          </p:cNvSpPr>
          <p:nvPr>
            <p:ph type="sldNum" sz="quarter" idx="12"/>
          </p:nvPr>
        </p:nvSpPr>
        <p:spPr/>
        <p:txBody>
          <a:bodyPr/>
          <a:lstStyle/>
          <a:p>
            <a:fld id="{79AAA648-1FEE-4BC6-A74A-7F2F31D927FF}" type="slidenum">
              <a:rPr lang="en-US" smtClean="0"/>
              <a:pPr/>
              <a:t>1</a:t>
            </a:fld>
            <a:endParaRPr lang="en-US" dirty="0"/>
          </a:p>
        </p:txBody>
      </p:sp>
    </p:spTree>
    <p:extLst>
      <p:ext uri="{BB962C8B-B14F-4D97-AF65-F5344CB8AC3E}">
        <p14:creationId xmlns:p14="http://schemas.microsoft.com/office/powerpoint/2010/main" val="251660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ea typeface="+mj-ea"/>
              </a:rPr>
              <a:t>多樣</a:t>
            </a:r>
            <a:r>
              <a:rPr lang="zh-TW" altLang="en-US" sz="4000" b="1" dirty="0">
                <a:latin typeface="Microsoft JhengHei" panose="020B0604030504040204" pitchFamily="34" charset="-120"/>
                <a:ea typeface="Microsoft JhengHei" panose="020B0604030504040204" pitchFamily="34" charset="-120"/>
              </a:rPr>
              <a:t>主義</a:t>
            </a:r>
            <a:r>
              <a:rPr lang="zh-TW" altLang="en-US" sz="4000" b="1" dirty="0" smtClean="0">
                <a:ea typeface="+mj-ea"/>
              </a:rPr>
              <a:t>的</a:t>
            </a:r>
            <a:r>
              <a:rPr lang="zh-TW" altLang="en-US" sz="4000" b="1" dirty="0">
                <a:ea typeface="+mj-ea"/>
              </a:rPr>
              <a:t>世</a:t>
            </a:r>
            <a:r>
              <a:rPr lang="zh-TW" altLang="en-US" sz="4000" b="1" dirty="0" smtClean="0">
                <a:ea typeface="+mj-ea"/>
              </a:rPr>
              <a:t>界</a:t>
            </a:r>
            <a:endParaRPr lang="en-US" sz="4000" b="1" dirty="0">
              <a:ea typeface="+mj-ea"/>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Rectangle 2"/>
          <p:cNvSpPr/>
          <p:nvPr/>
        </p:nvSpPr>
        <p:spPr>
          <a:xfrm>
            <a:off x="381000" y="1600200"/>
            <a:ext cx="8610600" cy="4431983"/>
          </a:xfrm>
          <a:prstGeom prst="rect">
            <a:avLst/>
          </a:prstGeom>
        </p:spPr>
        <p:txBody>
          <a:bodyPr wrap="square">
            <a:spAutoFit/>
          </a:bodyPr>
          <a:lstStyle/>
          <a:p>
            <a:pPr marL="285750" indent="-28575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多</a:t>
            </a:r>
            <a:r>
              <a:rPr lang="zh-TW" altLang="en-US" sz="2800" b="1" dirty="0">
                <a:latin typeface="Microsoft JhengHei" panose="020B0604030504040204" pitchFamily="34" charset="-120"/>
                <a:ea typeface="Microsoft JhengHei" panose="020B0604030504040204" pitchFamily="34" charset="-120"/>
              </a:rPr>
              <a:t>元主</a:t>
            </a:r>
            <a:r>
              <a:rPr lang="zh-TW" altLang="en-US" sz="2800" b="1" dirty="0" smtClean="0">
                <a:latin typeface="Microsoft JhengHei" panose="020B0604030504040204" pitchFamily="34" charset="-120"/>
                <a:ea typeface="Microsoft JhengHei" panose="020B0604030504040204" pitchFamily="34" charset="-120"/>
              </a:rPr>
              <a:t>義</a:t>
            </a:r>
            <a:endParaRPr lang="en-US" sz="2800" b="1" dirty="0" smtClean="0">
              <a:latin typeface="Microsoft JhengHei" panose="020B0604030504040204" pitchFamily="34" charset="-120"/>
              <a:ea typeface="Microsoft JhengHei" panose="020B0604030504040204" pitchFamily="34" charset="-120"/>
            </a:endParaRPr>
          </a:p>
          <a:p>
            <a:pPr marL="914400" lvl="1" indent="-4572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每</a:t>
            </a:r>
            <a:r>
              <a:rPr lang="zh-TW" altLang="en-US" sz="2400" b="1" dirty="0">
                <a:latin typeface="Microsoft JhengHei" panose="020B0604030504040204" pitchFamily="34" charset="-120"/>
                <a:ea typeface="Microsoft JhengHei" panose="020B0604030504040204" pitchFamily="34" charset="-120"/>
              </a:rPr>
              <a:t>個主義都有獨特的地方，應得尊重和接受</a:t>
            </a:r>
            <a:r>
              <a:rPr lang="zh-TW" alt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物質主</a:t>
            </a:r>
            <a:r>
              <a:rPr lang="zh-TW" altLang="en-US" sz="2800" b="1" dirty="0" smtClean="0">
                <a:latin typeface="Microsoft JhengHei" panose="020B0604030504040204" pitchFamily="34" charset="-120"/>
                <a:ea typeface="Microsoft JhengHei" panose="020B0604030504040204" pitchFamily="34" charset="-120"/>
              </a:rPr>
              <a:t>義</a:t>
            </a:r>
            <a:endParaRPr lang="en-US" altLang="zh-TW" sz="2800" b="1" dirty="0">
              <a:latin typeface="Microsoft JhengHei" panose="020B0604030504040204" pitchFamily="34" charset="-120"/>
              <a:ea typeface="Microsoft JhengHei" panose="020B0604030504040204" pitchFamily="34" charset="-120"/>
            </a:endParaRPr>
          </a:p>
          <a:p>
            <a:pPr marL="914400" lvl="1" indent="-4572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只</a:t>
            </a:r>
            <a:r>
              <a:rPr lang="zh-TW" altLang="en-US" sz="2400" b="1" dirty="0">
                <a:latin typeface="Microsoft JhengHei" panose="020B0604030504040204" pitchFamily="34" charset="-120"/>
                <a:ea typeface="Microsoft JhengHei" panose="020B0604030504040204" pitchFamily="34" charset="-120"/>
              </a:rPr>
              <a:t>接受物質世界，追求物質享受</a:t>
            </a:r>
            <a:r>
              <a:rPr lang="zh-TW" alt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自戀主</a:t>
            </a:r>
            <a:r>
              <a:rPr lang="zh-TW" altLang="en-US" sz="2800" b="1" dirty="0" smtClean="0">
                <a:latin typeface="Microsoft JhengHei" panose="020B0604030504040204" pitchFamily="34" charset="-120"/>
                <a:ea typeface="Microsoft JhengHei" panose="020B0604030504040204" pitchFamily="34" charset="-120"/>
              </a:rPr>
              <a:t>義</a:t>
            </a:r>
            <a:endParaRPr lang="en-US" altLang="zh-TW" sz="2800" b="1" dirty="0">
              <a:latin typeface="Microsoft JhengHei" panose="020B0604030504040204" pitchFamily="34" charset="-120"/>
              <a:ea typeface="Microsoft JhengHei" panose="020B0604030504040204" pitchFamily="34" charset="-120"/>
            </a:endParaRPr>
          </a:p>
          <a:p>
            <a:pPr marL="914400" lvl="1" indent="-4572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看</a:t>
            </a:r>
            <a:r>
              <a:rPr lang="zh-TW" altLang="en-US" sz="2400" b="1" dirty="0">
                <a:latin typeface="Microsoft JhengHei" panose="020B0604030504040204" pitchFamily="34" charset="-120"/>
                <a:ea typeface="Microsoft JhengHei" panose="020B0604030504040204" pitchFamily="34" charset="-120"/>
              </a:rPr>
              <a:t>好自己，自我中心，與新世紀掛鈎，最終以自己為神</a:t>
            </a:r>
            <a:r>
              <a:rPr lang="zh-TW" alt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相對主</a:t>
            </a:r>
            <a:r>
              <a:rPr lang="zh-TW" altLang="en-US" sz="2800" b="1" dirty="0" smtClean="0">
                <a:latin typeface="Microsoft JhengHei" panose="020B0604030504040204" pitchFamily="34" charset="-120"/>
                <a:ea typeface="Microsoft JhengHei" panose="020B0604030504040204" pitchFamily="34" charset="-120"/>
              </a:rPr>
              <a:t>義</a:t>
            </a:r>
            <a:endParaRPr lang="en-US" altLang="zh-TW" sz="2800" b="1" dirty="0">
              <a:latin typeface="Microsoft JhengHei" panose="020B0604030504040204" pitchFamily="34" charset="-120"/>
              <a:ea typeface="Microsoft JhengHei" panose="020B0604030504040204" pitchFamily="34" charset="-120"/>
            </a:endParaRPr>
          </a:p>
          <a:p>
            <a:pPr marL="914400" lvl="1" indent="-4572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認</a:t>
            </a:r>
            <a:r>
              <a:rPr lang="zh-TW" altLang="en-US" sz="2400" b="1" dirty="0">
                <a:latin typeface="Microsoft JhengHei" panose="020B0604030504040204" pitchFamily="34" charset="-120"/>
                <a:ea typeface="Microsoft JhengHei" panose="020B0604030504040204" pitchFamily="34" charset="-120"/>
              </a:rPr>
              <a:t>為所有道德標準都是相對的。特別在近代性的開放，婚姻關係。 </a:t>
            </a:r>
            <a:r>
              <a:rPr lang="zh-TW" altLang="en-US" sz="2400" b="1" dirty="0" smtClean="0">
                <a:latin typeface="Microsoft JhengHei" panose="020B0604030504040204" pitchFamily="34" charset="-120"/>
                <a:ea typeface="Microsoft JhengHei" panose="020B0604030504040204" pitchFamily="34" charset="-120"/>
              </a:rPr>
              <a:t>同居，</a:t>
            </a:r>
            <a:r>
              <a:rPr lang="zh-TW" altLang="en-US" sz="2400" b="1" dirty="0">
                <a:latin typeface="Microsoft JhengHei" panose="020B0604030504040204" pitchFamily="34" charset="-120"/>
                <a:ea typeface="Microsoft JhengHei" panose="020B0604030504040204" pitchFamily="34" charset="-120"/>
              </a:rPr>
              <a:t>離婚，同性戀，同性結婚</a:t>
            </a:r>
            <a:r>
              <a:rPr lang="zh-TW" alt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10</a:t>
            </a:fld>
            <a:endParaRPr lang="en-US" dirty="0"/>
          </a:p>
        </p:txBody>
      </p:sp>
    </p:spTree>
    <p:extLst>
      <p:ext uri="{BB962C8B-B14F-4D97-AF65-F5344CB8AC3E}">
        <p14:creationId xmlns:p14="http://schemas.microsoft.com/office/powerpoint/2010/main" val="8071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914400" y="1545003"/>
            <a:ext cx="4191000" cy="4847481"/>
          </a:xfrm>
          <a:prstGeom prst="rect">
            <a:avLst/>
          </a:prstGeom>
        </p:spPr>
        <p:txBody>
          <a:bodyPr wrap="square">
            <a:spAutoFit/>
          </a:bodyPr>
          <a:lstStyle/>
          <a:p>
            <a:pPr marL="285750" indent="-28575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貧</a:t>
            </a:r>
            <a:r>
              <a:rPr lang="zh-TW" altLang="en-US" sz="2800" b="1" dirty="0" smtClean="0">
                <a:latin typeface="Microsoft JhengHei" panose="020B0604030504040204" pitchFamily="34" charset="-120"/>
                <a:ea typeface="Microsoft JhengHei" panose="020B0604030504040204" pitchFamily="34" charset="-120"/>
              </a:rPr>
              <a:t>窮 </a:t>
            </a:r>
            <a:endParaRPr lang="en-US"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飢餓</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疾病 </a:t>
            </a:r>
            <a:r>
              <a:rPr lang="en-US" sz="2400" b="1" dirty="0" smtClean="0">
                <a:latin typeface="Microsoft JhengHei" panose="020B0604030504040204" pitchFamily="34" charset="-120"/>
                <a:ea typeface="Microsoft JhengHei" panose="020B0604030504040204" pitchFamily="34" charset="-120"/>
              </a:rPr>
              <a:t> </a:t>
            </a:r>
            <a:endParaRPr lang="en-US" dirty="0"/>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不公</a:t>
            </a:r>
            <a:r>
              <a:rPr lang="zh-TW" altLang="en-US" sz="2800" b="1" dirty="0" smtClean="0">
                <a:latin typeface="Microsoft JhengHei" panose="020B0604030504040204" pitchFamily="34" charset="-120"/>
                <a:ea typeface="Microsoft JhengHei" panose="020B0604030504040204" pitchFamily="34" charset="-120"/>
              </a:rPr>
              <a:t>義</a:t>
            </a:r>
            <a:endParaRPr lang="en-US" altLang="zh-TW" sz="2800" b="1" dirty="0" smtClean="0">
              <a:latin typeface="Microsoft JhengHei" panose="020B0604030504040204" pitchFamily="34" charset="-120"/>
              <a:ea typeface="Microsoft JhengHei" panose="020B0604030504040204" pitchFamily="34" charset="-120"/>
            </a:endParaRPr>
          </a:p>
          <a:p>
            <a:pPr marL="731520" lvl="1" indent="-27432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經</a:t>
            </a:r>
            <a:r>
              <a:rPr lang="zh-TW" altLang="en-US" sz="2400" b="1" dirty="0" smtClean="0">
                <a:latin typeface="Microsoft JhengHei" panose="020B0604030504040204" pitchFamily="34" charset="-120"/>
                <a:ea typeface="Microsoft JhengHei" panose="020B0604030504040204" pitchFamily="34" charset="-120"/>
              </a:rPr>
              <a:t>濟上</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法</a:t>
            </a:r>
            <a:r>
              <a:rPr lang="zh-TW" altLang="en-US" sz="2400" b="1" dirty="0">
                <a:latin typeface="Microsoft JhengHei" panose="020B0604030504040204" pitchFamily="34" charset="-120"/>
                <a:ea typeface="Microsoft JhengHei" panose="020B0604030504040204" pitchFamily="34" charset="-120"/>
              </a:rPr>
              <a:t>律上</a:t>
            </a:r>
            <a:r>
              <a:rPr lang="en-US" altLang="zh-TW" sz="2400" b="1" dirty="0" smtClean="0">
                <a:latin typeface="Microsoft JhengHei" panose="020B0604030504040204" pitchFamily="34" charset="-120"/>
                <a:ea typeface="Microsoft JhengHei" panose="020B0604030504040204" pitchFamily="34" charset="-120"/>
              </a:rPr>
              <a:t>,</a:t>
            </a:r>
          </a:p>
          <a:p>
            <a:pPr lvl="1">
              <a:spcBef>
                <a:spcPts val="600"/>
              </a:spcBef>
            </a:pPr>
            <a:r>
              <a:rPr lang="zh-TW" alt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政</a:t>
            </a:r>
            <a:r>
              <a:rPr lang="zh-TW" altLang="en-US" sz="2400" b="1" dirty="0">
                <a:latin typeface="Microsoft JhengHei" panose="020B0604030504040204" pitchFamily="34" charset="-120"/>
                <a:ea typeface="Microsoft JhengHei" panose="020B0604030504040204" pitchFamily="34" charset="-120"/>
              </a:rPr>
              <a:t>治</a:t>
            </a:r>
            <a:r>
              <a:rPr lang="zh-TW" altLang="en-US" sz="2400" b="1" dirty="0" smtClean="0">
                <a:latin typeface="Microsoft JhengHei" panose="020B0604030504040204" pitchFamily="34" charset="-120"/>
                <a:ea typeface="Microsoft JhengHei" panose="020B0604030504040204" pitchFamily="34" charset="-120"/>
              </a:rPr>
              <a:t>上</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 社會上</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戰爭</a:t>
            </a:r>
            <a:endParaRPr lang="en-US"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難民</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恐</a:t>
            </a:r>
            <a:r>
              <a:rPr lang="zh-TW" altLang="en-US" sz="2400" b="1" dirty="0">
                <a:latin typeface="Microsoft JhengHei" panose="020B0604030504040204" pitchFamily="34" charset="-120"/>
                <a:ea typeface="Microsoft JhengHei" panose="020B0604030504040204" pitchFamily="34" charset="-120"/>
              </a:rPr>
              <a:t>佈份子</a:t>
            </a:r>
            <a:endParaRPr lang="en-US" altLang="zh-TW" sz="2400" b="1" dirty="0" smtClean="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自然環</a:t>
            </a:r>
            <a:r>
              <a:rPr lang="zh-TW" altLang="en-US" sz="2800" b="1" dirty="0">
                <a:latin typeface="Microsoft JhengHei" panose="020B0604030504040204" pitchFamily="34" charset="-120"/>
                <a:ea typeface="Microsoft JhengHei" panose="020B0604030504040204" pitchFamily="34" charset="-120"/>
              </a:rPr>
              <a:t>境的破</a:t>
            </a:r>
            <a:r>
              <a:rPr lang="zh-TW" altLang="en-US" sz="2800" b="1" dirty="0" smtClean="0">
                <a:latin typeface="Microsoft JhengHei" panose="020B0604030504040204" pitchFamily="34" charset="-120"/>
                <a:ea typeface="Microsoft JhengHei" panose="020B0604030504040204" pitchFamily="34" charset="-120"/>
              </a:rPr>
              <a:t>壞</a:t>
            </a:r>
            <a:r>
              <a:rPr lang="en-US" dirty="0"/>
              <a:t/>
            </a:r>
            <a:br>
              <a:rPr lang="en-US" dirty="0"/>
            </a:br>
            <a:endParaRPr lang="en-US" dirty="0"/>
          </a:p>
        </p:txBody>
      </p:sp>
      <p:sp>
        <p:nvSpPr>
          <p:cNvPr id="3" name="Rectangle 2"/>
          <p:cNvSpPr/>
          <p:nvPr/>
        </p:nvSpPr>
        <p:spPr>
          <a:xfrm>
            <a:off x="0" y="1524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充滿問題</a:t>
            </a:r>
            <a:r>
              <a:rPr lang="zh-TW" altLang="en-US" sz="4000" b="1" dirty="0"/>
              <a:t>的世界</a:t>
            </a:r>
            <a:endParaRPr lang="en-US" sz="4000" dirty="0"/>
          </a:p>
        </p:txBody>
      </p:sp>
      <p:sp>
        <p:nvSpPr>
          <p:cNvPr id="6" name="Slide Number Placeholder 5"/>
          <p:cNvSpPr>
            <a:spLocks noGrp="1"/>
          </p:cNvSpPr>
          <p:nvPr>
            <p:ph type="sldNum" sz="quarter" idx="12"/>
          </p:nvPr>
        </p:nvSpPr>
        <p:spPr/>
        <p:txBody>
          <a:bodyPr/>
          <a:lstStyle/>
          <a:p>
            <a:fld id="{79AAA648-1FEE-4BC6-A74A-7F2F31D927FF}" type="slidenum">
              <a:rPr lang="en-US" smtClean="0"/>
              <a:t>11</a:t>
            </a:fld>
            <a:endParaRPr lang="en-US" dirty="0"/>
          </a:p>
        </p:txBody>
      </p:sp>
      <p:sp>
        <p:nvSpPr>
          <p:cNvPr id="9" name="Rectangle 8"/>
          <p:cNvSpPr/>
          <p:nvPr/>
        </p:nvSpPr>
        <p:spPr>
          <a:xfrm>
            <a:off x="4343400" y="1524000"/>
            <a:ext cx="4191000" cy="5493812"/>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人為</a:t>
            </a:r>
            <a:r>
              <a:rPr lang="zh-TW" altLang="en-US" sz="2800" b="1" dirty="0">
                <a:latin typeface="Microsoft JhengHei" panose="020B0604030504040204" pitchFamily="34" charset="-120"/>
                <a:ea typeface="Microsoft JhengHei" panose="020B0604030504040204" pitchFamily="34" charset="-120"/>
              </a:rPr>
              <a:t>的</a:t>
            </a:r>
            <a:r>
              <a:rPr lang="zh-TW" altLang="en-US" sz="2800" b="1" dirty="0" smtClean="0">
                <a:latin typeface="Microsoft JhengHei" panose="020B0604030504040204" pitchFamily="34" charset="-120"/>
                <a:ea typeface="Microsoft JhengHei" panose="020B0604030504040204" pitchFamily="34" charset="-120"/>
              </a:rPr>
              <a:t>苦難</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利用兒童</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販賣人口</a:t>
            </a:r>
            <a:endParaRPr lang="en-US"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毒品</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 。。</a:t>
            </a:r>
            <a:endParaRPr lang="en-US" altLang="zh-TW" sz="2400" b="1" dirty="0" smtClean="0">
              <a:latin typeface="Microsoft JhengHei" panose="020B0604030504040204" pitchFamily="34" charset="-120"/>
              <a:ea typeface="Microsoft JhengHei" panose="020B0604030504040204" pitchFamily="34" charset="-120"/>
            </a:endParaRPr>
          </a:p>
          <a:p>
            <a:pPr marL="342900" indent="-342900">
              <a:spcBef>
                <a:spcPts val="6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邪惡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不道德行為</a:t>
            </a:r>
            <a:r>
              <a:rPr lang="en-US" altLang="zh-TW" sz="2800" b="1" dirty="0" smtClean="0">
                <a:latin typeface="Microsoft JhengHei" panose="020B0604030504040204" pitchFamily="34" charset="-120"/>
                <a:ea typeface="Microsoft JhengHei" panose="020B0604030504040204" pitchFamily="34" charset="-120"/>
              </a:rPr>
              <a:t>)</a:t>
            </a:r>
          </a:p>
          <a:p>
            <a:pPr marL="800100" lvl="1" indent="-34290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色</a:t>
            </a:r>
            <a:r>
              <a:rPr lang="zh-TW" altLang="en-US" sz="2400" b="1" dirty="0" smtClean="0">
                <a:latin typeface="Microsoft JhengHei" panose="020B0604030504040204" pitchFamily="34" charset="-120"/>
                <a:ea typeface="Microsoft JhengHei" panose="020B0604030504040204" pitchFamily="34" charset="-120"/>
              </a:rPr>
              <a:t>情、婚外</a:t>
            </a:r>
            <a:r>
              <a:rPr lang="zh-TW" altLang="en-US" sz="2400" b="1" dirty="0">
                <a:latin typeface="Microsoft JhengHei" panose="020B0604030504040204" pitchFamily="34" charset="-120"/>
                <a:ea typeface="Microsoft JhengHei" panose="020B0604030504040204" pitchFamily="34" charset="-120"/>
              </a:rPr>
              <a:t>情、同性</a:t>
            </a:r>
            <a:r>
              <a:rPr lang="zh-TW" altLang="en-US" sz="2400" b="1" dirty="0" smtClean="0">
                <a:latin typeface="Microsoft JhengHei" panose="020B0604030504040204" pitchFamily="34" charset="-120"/>
                <a:ea typeface="Microsoft JhengHei" panose="020B0604030504040204" pitchFamily="34" charset="-120"/>
              </a:rPr>
              <a:t>戀</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貪污、詐騙</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岐</a:t>
            </a:r>
            <a:r>
              <a:rPr lang="zh-TW" altLang="en-US" sz="2400" b="1" dirty="0">
                <a:latin typeface="Microsoft JhengHei" panose="020B0604030504040204" pitchFamily="34" charset="-120"/>
                <a:ea typeface="Microsoft JhengHei" panose="020B0604030504040204" pitchFamily="34" charset="-120"/>
              </a:rPr>
              <a:t>視</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逼</a:t>
            </a:r>
            <a:r>
              <a:rPr lang="zh-TW" altLang="en-US" sz="2400" b="1" dirty="0" smtClean="0">
                <a:latin typeface="Microsoft JhengHei" panose="020B0604030504040204" pitchFamily="34" charset="-120"/>
                <a:ea typeface="Microsoft JhengHei" panose="020B0604030504040204" pitchFamily="34" charset="-120"/>
              </a:rPr>
              <a:t>迫、</a:t>
            </a:r>
            <a:r>
              <a:rPr lang="zh-TW" altLang="en-US" sz="2400" b="1" dirty="0">
                <a:latin typeface="Microsoft JhengHei" panose="020B0604030504040204" pitchFamily="34" charset="-120"/>
                <a:ea typeface="Microsoft JhengHei" panose="020B0604030504040204" pitchFamily="34" charset="-120"/>
              </a:rPr>
              <a:t>暴</a:t>
            </a:r>
            <a:r>
              <a:rPr lang="zh-TW" altLang="en-US" sz="2400" b="1" dirty="0" smtClean="0">
                <a:latin typeface="Microsoft JhengHei" panose="020B0604030504040204" pitchFamily="34" charset="-120"/>
                <a:ea typeface="Microsoft JhengHei" panose="020B0604030504040204" pitchFamily="34" charset="-120"/>
              </a:rPr>
              <a:t>力、殘殺</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恐佈攻擊</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墮胎</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a:t>
            </a:r>
            <a:endParaRPr lang="en-US" sz="24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9082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內容大剛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4093428"/>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介紹</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貧窮</a:t>
            </a:r>
            <a:r>
              <a:rPr lang="en-US" altLang="zh-TW" sz="3200" b="1" dirty="0">
                <a:latin typeface="Microsoft JhengHei" panose="020B0604030504040204" pitchFamily="34" charset="-120"/>
                <a:ea typeface="Microsoft JhengHei" panose="020B0604030504040204" pitchFamily="34" charset="-120"/>
              </a:rPr>
              <a:t> </a:t>
            </a:r>
            <a:r>
              <a:rPr lang="en-US" altLang="zh-TW" sz="3200" b="1" dirty="0" smtClean="0">
                <a:latin typeface="Microsoft JhengHei" panose="020B0604030504040204" pitchFamily="34" charset="-120"/>
                <a:ea typeface="Microsoft JhengHei" panose="020B0604030504040204" pitchFamily="34" charset="-120"/>
              </a:rPr>
              <a:t>(P</a:t>
            </a:r>
            <a:r>
              <a:rPr lang="en-US" sz="3200" b="1" dirty="0" smtClean="0">
                <a:latin typeface="Microsoft JhengHei" panose="020B0604030504040204" pitchFamily="34" charset="-120"/>
                <a:ea typeface="Microsoft JhengHei" panose="020B0604030504040204" pitchFamily="34" charset="-120"/>
              </a:rPr>
              <a:t>overty)</a:t>
            </a: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經濟上的</a:t>
            </a:r>
            <a:r>
              <a:rPr lang="zh-TW" altLang="en-US" sz="3200" b="1" dirty="0" smtClean="0">
                <a:latin typeface="Microsoft JhengHei" panose="020B0604030504040204" pitchFamily="34" charset="-120"/>
                <a:ea typeface="Microsoft JhengHei" panose="020B0604030504040204" pitchFamily="34" charset="-120"/>
              </a:rPr>
              <a:t>不</a:t>
            </a:r>
            <a:r>
              <a:rPr lang="zh-TW" altLang="en-US" sz="3200" b="1" dirty="0">
                <a:latin typeface="Microsoft JhengHei" panose="020B0604030504040204" pitchFamily="34" charset="-120"/>
                <a:ea typeface="Microsoft JhengHei" panose="020B0604030504040204" pitchFamily="34" charset="-120"/>
              </a:rPr>
              <a:t>公</a:t>
            </a:r>
            <a:r>
              <a:rPr lang="zh-TW" altLang="en-US" sz="3200" b="1" dirty="0" smtClean="0">
                <a:latin typeface="Microsoft JhengHei" panose="020B0604030504040204" pitchFamily="34" charset="-120"/>
                <a:ea typeface="Microsoft JhengHei" panose="020B0604030504040204" pitchFamily="34" charset="-120"/>
              </a:rPr>
              <a:t>義 </a:t>
            </a:r>
            <a:r>
              <a:rPr lang="en-US" altLang="zh-TW" sz="3200" b="1" dirty="0" smtClean="0">
                <a:latin typeface="Microsoft JhengHei" panose="020B0604030504040204" pitchFamily="34" charset="-120"/>
                <a:ea typeface="Microsoft JhengHei" panose="020B0604030504040204" pitchFamily="34" charset="-120"/>
              </a:rPr>
              <a:t>(Economic I</a:t>
            </a:r>
            <a:r>
              <a:rPr lang="en-US" sz="3200" b="1" dirty="0" smtClean="0">
                <a:latin typeface="Microsoft JhengHei" panose="020B0604030504040204" pitchFamily="34" charset="-120"/>
                <a:ea typeface="Microsoft JhengHei" panose="020B0604030504040204" pitchFamily="34" charset="-120"/>
              </a:rPr>
              <a:t>njustice)</a:t>
            </a: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戰爭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傳統</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非</a:t>
            </a:r>
            <a:r>
              <a:rPr lang="zh-TW" altLang="en-US" sz="3200" b="1" dirty="0">
                <a:latin typeface="Microsoft JhengHei" panose="020B0604030504040204" pitchFamily="34" charset="-120"/>
                <a:ea typeface="Microsoft JhengHei" panose="020B0604030504040204" pitchFamily="34" charset="-120"/>
              </a:rPr>
              <a:t>傳</a:t>
            </a:r>
            <a:r>
              <a:rPr lang="zh-TW" altLang="en-US" sz="3200" b="1" dirty="0" smtClean="0">
                <a:latin typeface="Microsoft JhengHei" panose="020B0604030504040204" pitchFamily="34" charset="-120"/>
                <a:ea typeface="Microsoft JhengHei" panose="020B0604030504040204" pitchFamily="34" charset="-120"/>
              </a:rPr>
              <a:t>統</a:t>
            </a:r>
            <a:r>
              <a:rPr lang="en-US" altLang="zh-TW" sz="3200" b="1" dirty="0" smtClean="0">
                <a:latin typeface="Microsoft JhengHei" panose="020B0604030504040204" pitchFamily="34" charset="-120"/>
                <a:ea typeface="Microsoft JhengHei" panose="020B0604030504040204" pitchFamily="34" charset="-120"/>
              </a:rPr>
              <a:t>) (War) </a:t>
            </a:r>
            <a:endParaRPr lang="en-US"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環境的</a:t>
            </a:r>
            <a:r>
              <a:rPr lang="zh-TW" altLang="en-US" sz="3200" b="1" dirty="0" smtClean="0">
                <a:latin typeface="Microsoft JhengHei" panose="020B0604030504040204" pitchFamily="34" charset="-120"/>
                <a:ea typeface="Microsoft JhengHei" panose="020B0604030504040204" pitchFamily="34" charset="-120"/>
              </a:rPr>
              <a:t>保育</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結語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2667000"/>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12</a:t>
            </a:fld>
            <a:endParaRPr lang="en-US" dirty="0"/>
          </a:p>
        </p:txBody>
      </p:sp>
    </p:spTree>
    <p:extLst>
      <p:ext uri="{BB962C8B-B14F-4D97-AF65-F5344CB8AC3E}">
        <p14:creationId xmlns:p14="http://schemas.microsoft.com/office/powerpoint/2010/main" val="156199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smtClean="0"/>
              <a:t>貧窮</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14400"/>
            <a:ext cx="7924800" cy="5943600"/>
          </a:xfrm>
          <a:prstGeom prst="rect">
            <a:avLst/>
          </a:prstGeom>
        </p:spPr>
      </p:pic>
      <p:sp>
        <p:nvSpPr>
          <p:cNvPr id="3" name="Slide Number Placeholder 2"/>
          <p:cNvSpPr>
            <a:spLocks noGrp="1"/>
          </p:cNvSpPr>
          <p:nvPr>
            <p:ph type="sldNum" sz="quarter" idx="12"/>
          </p:nvPr>
        </p:nvSpPr>
        <p:spPr/>
        <p:txBody>
          <a:bodyPr/>
          <a:lstStyle/>
          <a:p>
            <a:fld id="{79AAA648-1FEE-4BC6-A74A-7F2F31D927FF}" type="slidenum">
              <a:rPr lang="en-US" smtClean="0"/>
              <a:t>13</a:t>
            </a:fld>
            <a:endParaRPr lang="en-US" dirty="0"/>
          </a:p>
        </p:txBody>
      </p:sp>
    </p:spTree>
    <p:extLst>
      <p:ext uri="{BB962C8B-B14F-4D97-AF65-F5344CB8AC3E}">
        <p14:creationId xmlns:p14="http://schemas.microsoft.com/office/powerpoint/2010/main" val="191271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全球的貧困</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381001" y="1600200"/>
            <a:ext cx="3048000" cy="1800493"/>
          </a:xfrm>
          <a:prstGeom prst="rect">
            <a:avLst/>
          </a:prstGeom>
        </p:spPr>
        <p:txBody>
          <a:bodyPr wrap="square">
            <a:spAutoFit/>
          </a:bodyPr>
          <a:lstStyle/>
          <a:p>
            <a:pPr marL="342900" indent="-342900">
              <a:buFont typeface="Arial" panose="020B0604020202020204" pitchFamily="34" charset="0"/>
              <a:buChar char="•"/>
            </a:pPr>
            <a:r>
              <a:rPr lang="en-US" altLang="zh-TW" sz="2400" b="1" dirty="0" smtClean="0">
                <a:latin typeface="Microsoft JhengHei" panose="020B0604030504040204" pitchFamily="34" charset="-120"/>
                <a:ea typeface="Microsoft JhengHei" panose="020B0604030504040204" pitchFamily="34" charset="-120"/>
              </a:rPr>
              <a:t>11 </a:t>
            </a:r>
            <a:r>
              <a:rPr lang="zh-TW" altLang="en-US" sz="2400" b="1" dirty="0">
                <a:latin typeface="Microsoft JhengHei" panose="020B0604030504040204" pitchFamily="34" charset="-120"/>
                <a:ea typeface="Microsoft JhengHei" panose="020B0604030504040204" pitchFamily="34" charset="-120"/>
              </a:rPr>
              <a:t>億</a:t>
            </a:r>
            <a:r>
              <a:rPr lang="zh-TW" altLang="en-US" sz="2400" b="1" dirty="0" smtClean="0">
                <a:latin typeface="Microsoft JhengHei" panose="020B0604030504040204" pitchFamily="34" charset="-120"/>
                <a:ea typeface="Microsoft JhengHei" panose="020B0604030504040204" pitchFamily="34" charset="-120"/>
              </a:rPr>
              <a:t>人</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每</a:t>
            </a:r>
            <a:r>
              <a:rPr lang="zh-TW" altLang="en-US" sz="2400" b="1" dirty="0">
                <a:latin typeface="Microsoft JhengHei" panose="020B0604030504040204" pitchFamily="34" charset="-120"/>
                <a:ea typeface="Microsoft JhengHei" panose="020B0604030504040204" pitchFamily="34" charset="-120"/>
              </a:rPr>
              <a:t>日收入少於美金一</a:t>
            </a:r>
            <a:r>
              <a:rPr lang="zh-TW" altLang="en-US" sz="2400" b="1" dirty="0" smtClean="0">
                <a:latin typeface="Microsoft JhengHei" panose="020B0604030504040204" pitchFamily="34" charset="-120"/>
                <a:ea typeface="Microsoft JhengHei" panose="020B0604030504040204" pitchFamily="34" charset="-120"/>
              </a:rPr>
              <a:t>元</a:t>
            </a:r>
            <a:endParaRPr lang="en-US" altLang="zh-TW" sz="2400" b="1" dirty="0" smtClean="0">
              <a:latin typeface="Microsoft JhengHei" panose="020B0604030504040204" pitchFamily="34" charset="-120"/>
              <a:ea typeface="Microsoft JhengHei" panose="020B0604030504040204" pitchFamily="34" charset="-120"/>
            </a:endParaRPr>
          </a:p>
          <a:p>
            <a:pPr marL="342900" indent="-342900">
              <a:spcBef>
                <a:spcPts val="1800"/>
              </a:spcBef>
              <a:buFont typeface="Arial" panose="020B0604020202020204" pitchFamily="34" charset="0"/>
              <a:buChar char="•"/>
            </a:pPr>
            <a:r>
              <a:rPr lang="en-US" altLang="zh-TW" sz="2400" b="1" dirty="0" smtClean="0">
                <a:latin typeface="Microsoft JhengHei" panose="020B0604030504040204" pitchFamily="34" charset="-120"/>
                <a:ea typeface="Microsoft JhengHei" panose="020B0604030504040204" pitchFamily="34" charset="-120"/>
              </a:rPr>
              <a:t>28 </a:t>
            </a:r>
            <a:r>
              <a:rPr lang="zh-TW" altLang="en-US" sz="2400" b="1" dirty="0">
                <a:latin typeface="Microsoft JhengHei" panose="020B0604030504040204" pitchFamily="34" charset="-120"/>
                <a:ea typeface="Microsoft JhengHei" panose="020B0604030504040204" pitchFamily="34" charset="-120"/>
              </a:rPr>
              <a:t>億</a:t>
            </a:r>
            <a:r>
              <a:rPr lang="zh-TW" altLang="en-US" sz="2400" b="1" dirty="0" smtClean="0">
                <a:latin typeface="Microsoft JhengHei" panose="020B0604030504040204" pitchFamily="34" charset="-120"/>
                <a:ea typeface="Microsoft JhengHei" panose="020B0604030504040204" pitchFamily="34" charset="-120"/>
              </a:rPr>
              <a:t>人</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每</a:t>
            </a:r>
            <a:r>
              <a:rPr lang="zh-TW" altLang="en-US" sz="2400" b="1" dirty="0">
                <a:latin typeface="Microsoft JhengHei" panose="020B0604030504040204" pitchFamily="34" charset="-120"/>
                <a:ea typeface="Microsoft JhengHei" panose="020B0604030504040204" pitchFamily="34" charset="-120"/>
              </a:rPr>
              <a:t>天收入不到美金二</a:t>
            </a:r>
            <a:r>
              <a:rPr lang="zh-TW" altLang="en-US" sz="2400" b="1" dirty="0" smtClean="0">
                <a:latin typeface="Microsoft JhengHei" panose="020B0604030504040204" pitchFamily="34" charset="-120"/>
                <a:ea typeface="Microsoft JhengHei" panose="020B0604030504040204" pitchFamily="34" charset="-120"/>
              </a:rPr>
              <a:t>元</a:t>
            </a:r>
            <a:endParaRPr lang="en-US" sz="2400" b="1"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355600" y="4038199"/>
            <a:ext cx="3402004" cy="1762021"/>
          </a:xfrm>
          <a:prstGeom prst="rect">
            <a:avLst/>
          </a:prstGeom>
          <a:noFill/>
        </p:spPr>
        <p:txBody>
          <a:bodyPr wrap="square" rtlCol="0">
            <a:spAutoFit/>
          </a:bodyPr>
          <a:lstStyle/>
          <a:p>
            <a:pPr marL="342900" indent="-342900">
              <a:buFont typeface="Arial" panose="020B0604020202020204" pitchFamily="34" charset="0"/>
              <a:buChar char="•"/>
            </a:pPr>
            <a:r>
              <a:rPr lang="en-US" altLang="zh-TW" sz="2400" b="1" dirty="0">
                <a:latin typeface="Microsoft JhengHei" panose="020B0604030504040204" pitchFamily="34" charset="-120"/>
                <a:ea typeface="Microsoft JhengHei" panose="020B0604030504040204" pitchFamily="34" charset="-120"/>
              </a:rPr>
              <a:t>3 </a:t>
            </a:r>
            <a:r>
              <a:rPr lang="zh-TW" altLang="en-US" sz="2400" b="1" dirty="0">
                <a:latin typeface="Microsoft JhengHei" panose="020B0604030504040204" pitchFamily="34" charset="-120"/>
                <a:ea typeface="Microsoft JhengHei" panose="020B0604030504040204" pitchFamily="34" charset="-120"/>
              </a:rPr>
              <a:t>億</a:t>
            </a:r>
            <a:r>
              <a:rPr lang="en-US" altLang="zh-TW" sz="2400" b="1" dirty="0" smtClean="0">
                <a:latin typeface="Microsoft JhengHei" panose="020B0604030504040204" pitchFamily="34" charset="-120"/>
                <a:ea typeface="Microsoft JhengHei" panose="020B0604030504040204" pitchFamily="34" charset="-120"/>
              </a:rPr>
              <a:t>- 4</a:t>
            </a:r>
            <a:r>
              <a:rPr lang="zh-TW" altLang="en-US" sz="2400" b="1" dirty="0">
                <a:latin typeface="Microsoft JhengHei" panose="020B0604030504040204" pitchFamily="34" charset="-120"/>
                <a:ea typeface="Microsoft JhengHei" panose="020B0604030504040204" pitchFamily="34" charset="-120"/>
              </a:rPr>
              <a:t>億人口陷於慢性貧</a:t>
            </a:r>
            <a:r>
              <a:rPr lang="zh-TW" altLang="en-US" sz="2400" b="1" dirty="0" smtClean="0">
                <a:latin typeface="Microsoft JhengHei" panose="020B0604030504040204" pitchFamily="34" charset="-120"/>
                <a:ea typeface="Microsoft JhengHei" panose="020B0604030504040204" pitchFamily="34" charset="-120"/>
              </a:rPr>
              <a:t>窮</a:t>
            </a:r>
            <a:endParaRPr lang="en-US" altLang="zh-TW" sz="2400" b="1" dirty="0" smtClean="0">
              <a:latin typeface="Microsoft JhengHei" panose="020B0604030504040204" pitchFamily="34" charset="-120"/>
              <a:ea typeface="Microsoft JhengHei" panose="020B0604030504040204" pitchFamily="34" charset="-120"/>
            </a:endParaRPr>
          </a:p>
          <a:p>
            <a:pPr>
              <a:spcBef>
                <a:spcPts val="1200"/>
              </a:spcBef>
            </a:pPr>
            <a:r>
              <a:rPr lang="zh-TW" altLang="en-US" sz="2400" b="1" dirty="0" smtClean="0">
                <a:latin typeface="Microsoft JhengHei" panose="020B0604030504040204" pitchFamily="34" charset="-120"/>
                <a:ea typeface="Microsoft JhengHei" panose="020B0604030504040204" pitchFamily="34" charset="-120"/>
              </a:rPr>
              <a:t>     飢</a:t>
            </a:r>
            <a:r>
              <a:rPr lang="zh-TW" altLang="en-US" sz="2400" b="1" dirty="0">
                <a:latin typeface="Microsoft JhengHei" panose="020B0604030504040204" pitchFamily="34" charset="-120"/>
                <a:ea typeface="Microsoft JhengHei" panose="020B0604030504040204" pitchFamily="34" charset="-120"/>
              </a:rPr>
              <a:t>餓、營養不良</a:t>
            </a:r>
            <a:r>
              <a:rPr lang="zh-TW" altLang="en-US" sz="2400" b="1" dirty="0" smtClean="0">
                <a:latin typeface="Microsoft JhengHei" panose="020B0604030504040204" pitchFamily="34" charset="-120"/>
                <a:ea typeface="Microsoft JhengHei" panose="020B0604030504040204" pitchFamily="34" charset="-120"/>
              </a:rPr>
              <a:t>、</a:t>
            </a:r>
            <a:endParaRPr lang="en-US" altLang="zh-TW" sz="2400" b="1" dirty="0" smtClean="0">
              <a:latin typeface="Microsoft JhengHei" panose="020B0604030504040204" pitchFamily="34" charset="-120"/>
              <a:ea typeface="Microsoft JhengHei" panose="020B0604030504040204" pitchFamily="34" charset="-120"/>
            </a:endParaRPr>
          </a:p>
          <a:p>
            <a:pPr>
              <a:spcBef>
                <a:spcPts val="300"/>
              </a:spcBef>
            </a:pPr>
            <a:r>
              <a:rPr lang="en-US" altLang="zh-TW" sz="2400" b="1" dirty="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飲</a:t>
            </a:r>
            <a:r>
              <a:rPr lang="zh-TW" altLang="en-US" sz="2400" b="1" dirty="0">
                <a:latin typeface="Microsoft JhengHei" panose="020B0604030504040204" pitchFamily="34" charset="-120"/>
                <a:ea typeface="Microsoft JhengHei" panose="020B0604030504040204" pitchFamily="34" charset="-120"/>
              </a:rPr>
              <a:t>用水不潔、文盲</a:t>
            </a:r>
            <a:r>
              <a:rPr lang="zh-TW" alt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3585247" y="1478415"/>
            <a:ext cx="5002672" cy="4152219"/>
            <a:chOff x="56243" y="1867581"/>
            <a:chExt cx="5002672" cy="4152219"/>
          </a:xfrm>
        </p:grpSpPr>
        <p:sp>
          <p:nvSpPr>
            <p:cNvPr id="7" name="TextBox 6"/>
            <p:cNvSpPr txBox="1"/>
            <p:nvPr/>
          </p:nvSpPr>
          <p:spPr>
            <a:xfrm>
              <a:off x="2286000" y="2895602"/>
              <a:ext cx="184731" cy="369332"/>
            </a:xfrm>
            <a:prstGeom prst="rect">
              <a:avLst/>
            </a:prstGeom>
            <a:noFill/>
          </p:spPr>
          <p:txBody>
            <a:bodyPr wrap="none" rtlCol="0">
              <a:spAutoFit/>
            </a:bodyPr>
            <a:lstStyle/>
            <a:p>
              <a:endParaRPr lang="en-US" dirty="0"/>
            </a:p>
          </p:txBody>
        </p:sp>
        <p:pic>
          <p:nvPicPr>
            <p:cNvPr id="8" name="Picture 2" descr="http://cdn1.globalissues.org/i/poverty/wdi-2008/2005-poverty-levels-b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3" y="1867581"/>
              <a:ext cx="5002672" cy="41522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775" y="2438402"/>
              <a:ext cx="184666"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21091" y="3487450"/>
              <a:ext cx="1524000" cy="369332"/>
            </a:xfrm>
            <a:prstGeom prst="rect">
              <a:avLst/>
            </a:prstGeom>
            <a:noFill/>
          </p:spPr>
          <p:txBody>
            <a:bodyPr wrap="square" rtlCol="0">
              <a:spAutoFit/>
            </a:bodyPr>
            <a:lstStyle/>
            <a:p>
              <a:r>
                <a:rPr lang="zh-TW" altLang="en-US" b="1" dirty="0">
                  <a:latin typeface="Microsoft JhengHei" panose="020B0604030504040204" pitchFamily="34" charset="-120"/>
                  <a:ea typeface="Microsoft JhengHei" panose="020B0604030504040204" pitchFamily="34" charset="-120"/>
                </a:rPr>
                <a:t>世</a:t>
              </a:r>
              <a:r>
                <a:rPr lang="zh-TW" altLang="en-US" b="1" dirty="0" smtClean="0">
                  <a:latin typeface="Microsoft JhengHei" panose="020B0604030504040204" pitchFamily="34" charset="-120"/>
                  <a:ea typeface="Microsoft JhengHei" panose="020B0604030504040204" pitchFamily="34" charset="-120"/>
                </a:rPr>
                <a:t>界人口 </a:t>
              </a:r>
              <a:r>
                <a:rPr lang="en-US" altLang="zh-TW" b="1" dirty="0" smtClean="0">
                  <a:latin typeface="Microsoft JhengHei" panose="020B0604030504040204" pitchFamily="34" charset="-120"/>
                  <a:ea typeface="Microsoft JhengHei" panose="020B0604030504040204" pitchFamily="34" charset="-120"/>
                </a:rPr>
                <a:t>%</a:t>
              </a:r>
              <a:endParaRPr lang="en-US" dirty="0"/>
            </a:p>
          </p:txBody>
        </p:sp>
        <p:sp>
          <p:nvSpPr>
            <p:cNvPr id="12" name="Rectangle 11"/>
            <p:cNvSpPr/>
            <p:nvPr/>
          </p:nvSpPr>
          <p:spPr>
            <a:xfrm>
              <a:off x="1143000" y="5105402"/>
              <a:ext cx="3124200" cy="49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52600" y="5221071"/>
              <a:ext cx="1752600" cy="400110"/>
            </a:xfrm>
            <a:prstGeom prst="rect">
              <a:avLst/>
            </a:prstGeom>
            <a:noFill/>
          </p:spPr>
          <p:txBody>
            <a:bodyPr wrap="square" rtlCol="0">
              <a:spAutoFit/>
            </a:bodyPr>
            <a:lstStyle/>
            <a:p>
              <a:r>
                <a:rPr lang="zh-TW" altLang="en-US" sz="2000" b="1" dirty="0" smtClean="0">
                  <a:latin typeface="Microsoft JhengHei" panose="020B0604030504040204" pitchFamily="34" charset="-120"/>
                  <a:ea typeface="Microsoft JhengHei" panose="020B0604030504040204" pitchFamily="34" charset="-120"/>
                </a:rPr>
                <a:t>平均每天收入</a:t>
              </a:r>
              <a:endParaRPr lang="en-US" sz="2000" b="1" dirty="0">
                <a:latin typeface="Microsoft JhengHei" panose="020B0604030504040204" pitchFamily="34" charset="-120"/>
                <a:ea typeface="Microsoft JhengHei" panose="020B0604030504040204" pitchFamily="34" charset="-120"/>
              </a:endParaRPr>
            </a:p>
          </p:txBody>
        </p:sp>
        <p:sp>
          <p:nvSpPr>
            <p:cNvPr id="14" name="Rectangle 13"/>
            <p:cNvSpPr/>
            <p:nvPr/>
          </p:nvSpPr>
          <p:spPr>
            <a:xfrm>
              <a:off x="800100" y="4953002"/>
              <a:ext cx="495300" cy="11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2842" y="4841299"/>
              <a:ext cx="685800" cy="338554"/>
            </a:xfrm>
            <a:prstGeom prst="rect">
              <a:avLst/>
            </a:prstGeom>
            <a:noFill/>
          </p:spPr>
          <p:txBody>
            <a:bodyPr wrap="square" rtlCol="0">
              <a:spAutoFit/>
            </a:bodyPr>
            <a:lstStyle/>
            <a:p>
              <a:r>
                <a:rPr lang="en-US" sz="1600" b="1" dirty="0" smtClean="0">
                  <a:latin typeface="Microsoft JhengHei" panose="020B0604030504040204" pitchFamily="34" charset="-120"/>
                  <a:ea typeface="Microsoft JhengHei" panose="020B0604030504040204" pitchFamily="34" charset="-120"/>
                </a:rPr>
                <a:t>$1.0</a:t>
              </a:r>
              <a:endParaRPr lang="en-US" sz="1600" b="1" dirty="0">
                <a:latin typeface="Microsoft JhengHei" panose="020B0604030504040204" pitchFamily="34" charset="-120"/>
                <a:ea typeface="Microsoft JhengHei" panose="020B0604030504040204" pitchFamily="34" charset="-120"/>
              </a:endParaRPr>
            </a:p>
          </p:txBody>
        </p:sp>
        <p:sp>
          <p:nvSpPr>
            <p:cNvPr id="16" name="Rectangle 15"/>
            <p:cNvSpPr/>
            <p:nvPr/>
          </p:nvSpPr>
          <p:spPr>
            <a:xfrm>
              <a:off x="2706913" y="4953002"/>
              <a:ext cx="495300" cy="11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63998" y="4953002"/>
              <a:ext cx="495300" cy="11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05100" y="4851739"/>
              <a:ext cx="685800" cy="338554"/>
            </a:xfrm>
            <a:prstGeom prst="rect">
              <a:avLst/>
            </a:prstGeom>
            <a:noFill/>
          </p:spPr>
          <p:txBody>
            <a:bodyPr wrap="square" rtlCol="0">
              <a:spAutoFit/>
            </a:bodyPr>
            <a:lstStyle/>
            <a:p>
              <a:r>
                <a:rPr lang="en-US" sz="1600" b="1" dirty="0" smtClean="0">
                  <a:latin typeface="Microsoft JhengHei" panose="020B0604030504040204" pitchFamily="34" charset="-120"/>
                  <a:ea typeface="Microsoft JhengHei" panose="020B0604030504040204" pitchFamily="34" charset="-120"/>
                </a:rPr>
                <a:t>$2.0</a:t>
              </a:r>
              <a:endParaRPr lang="en-US" sz="1600" b="1" dirty="0">
                <a:latin typeface="Microsoft JhengHei" panose="020B0604030504040204" pitchFamily="34" charset="-120"/>
                <a:ea typeface="Microsoft JhengHei" panose="020B0604030504040204" pitchFamily="34" charset="-120"/>
              </a:endParaRPr>
            </a:p>
          </p:txBody>
        </p:sp>
        <p:sp>
          <p:nvSpPr>
            <p:cNvPr id="19" name="TextBox 18"/>
            <p:cNvSpPr txBox="1"/>
            <p:nvPr/>
          </p:nvSpPr>
          <p:spPr>
            <a:xfrm>
              <a:off x="3966028" y="4824801"/>
              <a:ext cx="830943" cy="369332"/>
            </a:xfrm>
            <a:prstGeom prst="rect">
              <a:avLst/>
            </a:prstGeom>
            <a:noFill/>
          </p:spPr>
          <p:txBody>
            <a:bodyPr wrap="square" rtlCol="0">
              <a:spAutoFit/>
            </a:bodyPr>
            <a:lstStyle/>
            <a:p>
              <a:r>
                <a:rPr lang="en-US" b="1" dirty="0" smtClean="0">
                  <a:latin typeface="Microsoft JhengHei" panose="020B0604030504040204" pitchFamily="34" charset="-120"/>
                  <a:ea typeface="Microsoft JhengHei" panose="020B0604030504040204" pitchFamily="34" charset="-120"/>
                </a:rPr>
                <a:t>$</a:t>
              </a:r>
              <a:r>
                <a:rPr lang="en-US" sz="1600" b="1" dirty="0" smtClean="0">
                  <a:latin typeface="Microsoft JhengHei" panose="020B0604030504040204" pitchFamily="34" charset="-120"/>
                  <a:ea typeface="Microsoft JhengHei" panose="020B0604030504040204" pitchFamily="34" charset="-120"/>
                </a:rPr>
                <a:t>10.0</a:t>
              </a:r>
              <a:endParaRPr lang="en-US" sz="1600" b="1" dirty="0">
                <a:latin typeface="Microsoft JhengHei" panose="020B0604030504040204" pitchFamily="34" charset="-120"/>
                <a:ea typeface="Microsoft JhengHei" panose="020B0604030504040204" pitchFamily="34" charset="-120"/>
              </a:endParaRPr>
            </a:p>
          </p:txBody>
        </p:sp>
        <p:sp>
          <p:nvSpPr>
            <p:cNvPr id="20" name="Rectangle 19"/>
            <p:cNvSpPr/>
            <p:nvPr/>
          </p:nvSpPr>
          <p:spPr>
            <a:xfrm>
              <a:off x="792842" y="1909467"/>
              <a:ext cx="3588658" cy="52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4229" y="1968643"/>
              <a:ext cx="3501571" cy="461665"/>
            </a:xfrm>
            <a:prstGeom prst="rect">
              <a:avLst/>
            </a:prstGeom>
            <a:noFill/>
          </p:spPr>
          <p:txBody>
            <a:bodyPr wrap="square" rtlCol="0">
              <a:spAutoFit/>
            </a:bodyPr>
            <a:lstStyle/>
            <a:p>
              <a:r>
                <a:rPr lang="zh-TW" altLang="en-US" sz="2400" b="1" dirty="0">
                  <a:latin typeface="Microsoft JhengHei" panose="020B0604030504040204" pitchFamily="34" charset="-120"/>
                  <a:ea typeface="Microsoft JhengHei" panose="020B0604030504040204" pitchFamily="34" charset="-120"/>
                </a:rPr>
                <a:t>世界貧</a:t>
              </a:r>
              <a:r>
                <a:rPr lang="zh-TW" altLang="en-US" sz="2400" b="1" dirty="0" smtClean="0">
                  <a:latin typeface="Microsoft JhengHei" panose="020B0604030504040204" pitchFamily="34" charset="-120"/>
                  <a:ea typeface="Microsoft JhengHei" panose="020B0604030504040204" pitchFamily="34" charset="-120"/>
                </a:rPr>
                <a:t>富</a:t>
              </a:r>
              <a:r>
                <a:rPr lang="zh-TW" altLang="en-US" sz="2400" b="1" dirty="0">
                  <a:latin typeface="Microsoft JhengHei" panose="020B0604030504040204" pitchFamily="34" charset="-120"/>
                  <a:ea typeface="Microsoft JhengHei" panose="020B0604030504040204" pitchFamily="34" charset="-120"/>
                </a:rPr>
                <a:t>人口 </a:t>
              </a:r>
              <a:r>
                <a:rPr lang="en-US" altLang="zh-TW" sz="2400" b="1" dirty="0" smtClean="0">
                  <a:latin typeface="Microsoft JhengHei" panose="020B0604030504040204" pitchFamily="34" charset="-120"/>
                  <a:ea typeface="Microsoft JhengHei" panose="020B0604030504040204" pitchFamily="34" charset="-120"/>
                </a:rPr>
                <a:t>%, 2005</a:t>
              </a:r>
              <a:endParaRPr lang="en-US" sz="2400" dirty="0"/>
            </a:p>
          </p:txBody>
        </p:sp>
        <p:sp>
          <p:nvSpPr>
            <p:cNvPr id="22" name="Rectangle 21"/>
            <p:cNvSpPr/>
            <p:nvPr/>
          </p:nvSpPr>
          <p:spPr>
            <a:xfrm>
              <a:off x="425575" y="2438402"/>
              <a:ext cx="367267" cy="20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4733" y="4724400"/>
              <a:ext cx="367267" cy="20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5184" y="3581400"/>
              <a:ext cx="367267" cy="20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28600" y="2404646"/>
              <a:ext cx="661378" cy="2621264"/>
              <a:chOff x="253022" y="2404646"/>
              <a:chExt cx="661378" cy="2621264"/>
            </a:xfrm>
          </p:grpSpPr>
          <p:sp>
            <p:nvSpPr>
              <p:cNvPr id="32" name="TextBox 31"/>
              <p:cNvSpPr txBox="1"/>
              <p:nvPr/>
            </p:nvSpPr>
            <p:spPr>
              <a:xfrm>
                <a:off x="304800" y="2404646"/>
                <a:ext cx="547078" cy="338554"/>
              </a:xfrm>
              <a:prstGeom prst="rect">
                <a:avLst/>
              </a:prstGeom>
              <a:noFill/>
            </p:spPr>
            <p:txBody>
              <a:bodyPr wrap="square" rtlCol="0">
                <a:spAutoFit/>
              </a:bodyPr>
              <a:lstStyle/>
              <a:p>
                <a:r>
                  <a:rPr lang="en-US" sz="1600" b="1" dirty="0" smtClean="0">
                    <a:latin typeface="Microsoft JhengHei" panose="020B0604030504040204" pitchFamily="34" charset="-120"/>
                    <a:ea typeface="Microsoft JhengHei" panose="020B0604030504040204" pitchFamily="34" charset="-120"/>
                  </a:rPr>
                  <a:t>100</a:t>
                </a:r>
                <a:endParaRPr lang="en-US" sz="1600" b="1" dirty="0">
                  <a:latin typeface="Microsoft JhengHei" panose="020B0604030504040204" pitchFamily="34" charset="-120"/>
                  <a:ea typeface="Microsoft JhengHei" panose="020B0604030504040204" pitchFamily="34" charset="-120"/>
                </a:endParaRPr>
              </a:p>
            </p:txBody>
          </p:sp>
          <p:sp>
            <p:nvSpPr>
              <p:cNvPr id="33" name="TextBox 32"/>
              <p:cNvSpPr txBox="1"/>
              <p:nvPr/>
            </p:nvSpPr>
            <p:spPr>
              <a:xfrm>
                <a:off x="253022" y="4687356"/>
                <a:ext cx="547078" cy="338554"/>
              </a:xfrm>
              <a:prstGeom prst="rect">
                <a:avLst/>
              </a:prstGeom>
              <a:noFill/>
            </p:spPr>
            <p:txBody>
              <a:bodyPr wrap="square" rtlCol="0">
                <a:spAutoFit/>
              </a:bodyPr>
              <a:lstStyle/>
              <a:p>
                <a:r>
                  <a:rPr lang="en-US" sz="1600" b="1" dirty="0"/>
                  <a:t> </a:t>
                </a:r>
                <a:r>
                  <a:rPr lang="en-US" sz="1600" b="1" dirty="0" smtClean="0"/>
                  <a:t>   </a:t>
                </a:r>
                <a:r>
                  <a:rPr lang="en-US" sz="1600" b="1" dirty="0" smtClean="0">
                    <a:latin typeface="Microsoft JhengHei" panose="020B0604030504040204" pitchFamily="34" charset="-120"/>
                    <a:ea typeface="Microsoft JhengHei" panose="020B0604030504040204" pitchFamily="34" charset="-120"/>
                  </a:rPr>
                  <a:t>0</a:t>
                </a:r>
                <a:endParaRPr lang="en-US" sz="1600" b="1" dirty="0">
                  <a:latin typeface="Microsoft JhengHei" panose="020B0604030504040204" pitchFamily="34" charset="-120"/>
                  <a:ea typeface="Microsoft JhengHei" panose="020B0604030504040204" pitchFamily="34" charset="-120"/>
                </a:endParaRPr>
              </a:p>
            </p:txBody>
          </p:sp>
          <p:sp>
            <p:nvSpPr>
              <p:cNvPr id="34" name="TextBox 33"/>
              <p:cNvSpPr txBox="1"/>
              <p:nvPr/>
            </p:nvSpPr>
            <p:spPr>
              <a:xfrm>
                <a:off x="367322" y="3547646"/>
                <a:ext cx="547078" cy="338554"/>
              </a:xfrm>
              <a:prstGeom prst="rect">
                <a:avLst/>
              </a:prstGeom>
              <a:noFill/>
            </p:spPr>
            <p:txBody>
              <a:bodyPr wrap="square" rtlCol="0">
                <a:spAutoFit/>
              </a:bodyPr>
              <a:lstStyle/>
              <a:p>
                <a:r>
                  <a:rPr lang="en-US" sz="1600" b="1" dirty="0"/>
                  <a:t> </a:t>
                </a:r>
                <a:r>
                  <a:rPr lang="en-US" sz="1600" b="1" dirty="0" smtClean="0">
                    <a:latin typeface="Microsoft JhengHei" panose="020B0604030504040204" pitchFamily="34" charset="-120"/>
                    <a:ea typeface="Microsoft JhengHei" panose="020B0604030504040204" pitchFamily="34" charset="-120"/>
                  </a:rPr>
                  <a:t>50</a:t>
                </a:r>
                <a:endParaRPr lang="en-US" sz="1600" b="1" dirty="0">
                  <a:latin typeface="Microsoft JhengHei" panose="020B0604030504040204" pitchFamily="34" charset="-120"/>
                  <a:ea typeface="Microsoft JhengHei" panose="020B0604030504040204" pitchFamily="34" charset="-120"/>
                </a:endParaRPr>
              </a:p>
            </p:txBody>
          </p:sp>
        </p:grpSp>
        <p:sp>
          <p:nvSpPr>
            <p:cNvPr id="26" name="Rectangle 25"/>
            <p:cNvSpPr/>
            <p:nvPr/>
          </p:nvSpPr>
          <p:spPr>
            <a:xfrm>
              <a:off x="914400" y="2573923"/>
              <a:ext cx="381000" cy="1998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4000" y="2512502"/>
              <a:ext cx="381000" cy="1830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9800" y="2546162"/>
              <a:ext cx="381000" cy="172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19400" y="2546162"/>
              <a:ext cx="381000" cy="1416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429000" y="2512502"/>
              <a:ext cx="381000" cy="120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14800" y="2512503"/>
              <a:ext cx="381000" cy="53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85800" y="5791200"/>
            <a:ext cx="6173886" cy="461665"/>
          </a:xfrm>
          <a:prstGeom prst="rect">
            <a:avLst/>
          </a:prstGeom>
          <a:noFill/>
        </p:spPr>
        <p:txBody>
          <a:bodyPr wrap="square" rtlCol="0">
            <a:spAutoFit/>
          </a:bodyPr>
          <a:lstStyle/>
          <a:p>
            <a:r>
              <a:rPr lang="zh-TW" altLang="en-US" sz="2400" b="1" dirty="0">
                <a:latin typeface="Microsoft JhengHei" panose="020B0604030504040204" pitchFamily="34" charset="-120"/>
                <a:ea typeface="Microsoft JhengHei" panose="020B0604030504040204" pitchFamily="34" charset="-120"/>
              </a:rPr>
              <a:t>沒有醫療設備、與文明社會隔離、遭剝</a:t>
            </a:r>
            <a:r>
              <a:rPr lang="zh-TW" altLang="en-US" sz="2400" b="1" dirty="0" smtClean="0">
                <a:latin typeface="Microsoft JhengHei" panose="020B0604030504040204" pitchFamily="34" charset="-120"/>
                <a:ea typeface="Microsoft JhengHei" panose="020B0604030504040204" pitchFamily="34" charset="-120"/>
              </a:rPr>
              <a:t>削</a:t>
            </a:r>
            <a:endParaRPr lang="en-US" sz="2400" dirty="0"/>
          </a:p>
        </p:txBody>
      </p:sp>
      <p:sp>
        <p:nvSpPr>
          <p:cNvPr id="35" name="TextBox 34"/>
          <p:cNvSpPr txBox="1"/>
          <p:nvPr/>
        </p:nvSpPr>
        <p:spPr>
          <a:xfrm>
            <a:off x="3872522" y="4081046"/>
            <a:ext cx="547078" cy="338554"/>
          </a:xfrm>
          <a:prstGeom prst="rect">
            <a:avLst/>
          </a:prstGeom>
          <a:noFill/>
        </p:spPr>
        <p:txBody>
          <a:bodyPr wrap="square" rtlCol="0">
            <a:spAutoFit/>
          </a:bodyPr>
          <a:lstStyle/>
          <a:p>
            <a:r>
              <a:rPr lang="en-US" sz="1600" b="1" dirty="0"/>
              <a:t> </a:t>
            </a:r>
            <a:r>
              <a:rPr lang="en-US" sz="1600" b="1" dirty="0">
                <a:latin typeface="Microsoft JhengHei" panose="020B0604030504040204" pitchFamily="34" charset="-120"/>
                <a:ea typeface="Microsoft JhengHei" panose="020B0604030504040204" pitchFamily="34" charset="-120"/>
              </a:rPr>
              <a:t>1</a:t>
            </a:r>
            <a:r>
              <a:rPr lang="en-US" sz="1600" b="1" dirty="0" smtClean="0">
                <a:latin typeface="Microsoft JhengHei" panose="020B0604030504040204" pitchFamily="34" charset="-120"/>
                <a:ea typeface="Microsoft JhengHei" panose="020B0604030504040204" pitchFamily="34" charset="-120"/>
              </a:rPr>
              <a:t>0</a:t>
            </a:r>
            <a:endParaRPr lang="en-US" sz="1600" b="1" dirty="0">
              <a:latin typeface="Microsoft JhengHei" panose="020B0604030504040204" pitchFamily="34" charset="-120"/>
              <a:ea typeface="Microsoft JhengHei" panose="020B0604030504040204" pitchFamily="34" charset="-120"/>
            </a:endParaRPr>
          </a:p>
        </p:txBody>
      </p:sp>
      <p:sp>
        <p:nvSpPr>
          <p:cNvPr id="36" name="TextBox 35"/>
          <p:cNvSpPr txBox="1"/>
          <p:nvPr/>
        </p:nvSpPr>
        <p:spPr>
          <a:xfrm>
            <a:off x="3886200" y="3623846"/>
            <a:ext cx="547078" cy="338554"/>
          </a:xfrm>
          <a:prstGeom prst="rect">
            <a:avLst/>
          </a:prstGeom>
          <a:noFill/>
        </p:spPr>
        <p:txBody>
          <a:bodyPr wrap="square" rtlCol="0">
            <a:spAutoFit/>
          </a:bodyPr>
          <a:lstStyle/>
          <a:p>
            <a:r>
              <a:rPr lang="en-US" sz="1600" b="1" dirty="0"/>
              <a:t> </a:t>
            </a:r>
            <a:r>
              <a:rPr lang="en-US" sz="1600" b="1" dirty="0">
                <a:latin typeface="Microsoft JhengHei" panose="020B0604030504040204" pitchFamily="34" charset="-120"/>
                <a:ea typeface="Microsoft JhengHei" panose="020B0604030504040204" pitchFamily="34" charset="-120"/>
              </a:rPr>
              <a:t>3</a:t>
            </a:r>
            <a:r>
              <a:rPr lang="en-US" sz="1600" b="1" dirty="0" smtClean="0">
                <a:latin typeface="Microsoft JhengHei" panose="020B0604030504040204" pitchFamily="34" charset="-120"/>
                <a:ea typeface="Microsoft JhengHei" panose="020B0604030504040204" pitchFamily="34" charset="-120"/>
              </a:rPr>
              <a:t>0</a:t>
            </a:r>
            <a:endParaRPr lang="en-US" sz="1600" b="1" dirty="0">
              <a:latin typeface="Microsoft JhengHei" panose="020B0604030504040204" pitchFamily="34" charset="-120"/>
              <a:ea typeface="Microsoft JhengHei" panose="020B0604030504040204" pitchFamily="34" charset="-120"/>
            </a:endParaRPr>
          </a:p>
        </p:txBody>
      </p:sp>
      <p:sp>
        <p:nvSpPr>
          <p:cNvPr id="37" name="TextBox 36"/>
          <p:cNvSpPr txBox="1"/>
          <p:nvPr/>
        </p:nvSpPr>
        <p:spPr>
          <a:xfrm>
            <a:off x="3886200" y="2480846"/>
            <a:ext cx="547078" cy="338554"/>
          </a:xfrm>
          <a:prstGeom prst="rect">
            <a:avLst/>
          </a:prstGeom>
          <a:noFill/>
        </p:spPr>
        <p:txBody>
          <a:bodyPr wrap="square" rtlCol="0">
            <a:spAutoFit/>
          </a:bodyPr>
          <a:lstStyle/>
          <a:p>
            <a:r>
              <a:rPr lang="en-US" sz="1600" b="1" dirty="0"/>
              <a:t> </a:t>
            </a:r>
            <a:r>
              <a:rPr lang="en-US" sz="1600" b="1" dirty="0">
                <a:latin typeface="Microsoft JhengHei" panose="020B0604030504040204" pitchFamily="34" charset="-120"/>
                <a:ea typeface="Microsoft JhengHei" panose="020B0604030504040204" pitchFamily="34" charset="-120"/>
              </a:rPr>
              <a:t>8</a:t>
            </a:r>
            <a:r>
              <a:rPr lang="en-US" sz="1600" b="1" dirty="0" smtClean="0">
                <a:latin typeface="Microsoft JhengHei" panose="020B0604030504040204" pitchFamily="34" charset="-120"/>
                <a:ea typeface="Microsoft JhengHei" panose="020B0604030504040204" pitchFamily="34" charset="-120"/>
              </a:rPr>
              <a:t>0</a:t>
            </a:r>
            <a:endParaRPr lang="en-US" sz="1600" b="1" dirty="0">
              <a:latin typeface="Microsoft JhengHei" panose="020B0604030504040204" pitchFamily="34" charset="-120"/>
              <a:ea typeface="Microsoft JhengHei" panose="020B0604030504040204" pitchFamily="34" charset="-120"/>
            </a:endParaRPr>
          </a:p>
        </p:txBody>
      </p:sp>
      <p:sp>
        <p:nvSpPr>
          <p:cNvPr id="38" name="Slide Number Placeholder 37"/>
          <p:cNvSpPr>
            <a:spLocks noGrp="1"/>
          </p:cNvSpPr>
          <p:nvPr>
            <p:ph type="sldNum" sz="quarter" idx="12"/>
          </p:nvPr>
        </p:nvSpPr>
        <p:spPr/>
        <p:txBody>
          <a:bodyPr/>
          <a:lstStyle/>
          <a:p>
            <a:fld id="{79AAA648-1FEE-4BC6-A74A-7F2F31D927FF}" type="slidenum">
              <a:rPr lang="en-US" smtClean="0"/>
              <a:t>14</a:t>
            </a:fld>
            <a:endParaRPr lang="en-US" dirty="0"/>
          </a:p>
        </p:txBody>
      </p:sp>
    </p:spTree>
    <p:extLst>
      <p:ext uri="{BB962C8B-B14F-4D97-AF65-F5344CB8AC3E}">
        <p14:creationId xmlns:p14="http://schemas.microsoft.com/office/powerpoint/2010/main" val="393629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838200"/>
          </a:xfrm>
        </p:spPr>
        <p:txBody>
          <a:bodyPr>
            <a:normAutofit/>
          </a:bodyPr>
          <a:lstStyle/>
          <a:p>
            <a:r>
              <a:rPr lang="zh-TW" altLang="en-US" sz="4000" b="1" dirty="0"/>
              <a:t>宏都拉</a:t>
            </a:r>
            <a:r>
              <a:rPr lang="zh-TW" altLang="en-US" sz="4000" b="1" dirty="0" smtClean="0"/>
              <a:t>斯</a:t>
            </a:r>
            <a:r>
              <a:rPr lang="zh-TW" altLang="en-US" sz="4000" b="1" dirty="0"/>
              <a:t>的經濟現</a:t>
            </a:r>
            <a:r>
              <a:rPr lang="zh-TW" altLang="en-US" sz="4000" b="1" dirty="0" smtClean="0"/>
              <a:t>況</a:t>
            </a:r>
            <a:endParaRPr lang="en-US"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0957" y="1600200"/>
            <a:ext cx="7848600" cy="40010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TW" altLang="en-US" sz="2800" b="1" dirty="0" smtClean="0">
                <a:latin typeface="+mn-ea"/>
              </a:rPr>
              <a:t>人</a:t>
            </a:r>
            <a:r>
              <a:rPr lang="zh-TW" altLang="en-US" sz="2800" b="1" dirty="0">
                <a:latin typeface="+mn-ea"/>
              </a:rPr>
              <a:t>口：大約八百</a:t>
            </a:r>
            <a:r>
              <a:rPr lang="zh-TW" altLang="en-US" sz="2800" b="1" dirty="0" smtClean="0">
                <a:latin typeface="+mn-ea"/>
              </a:rPr>
              <a:t>萬</a:t>
            </a:r>
            <a:endParaRPr lang="en-US" altLang="zh-TW" sz="2800" b="1" dirty="0" smtClean="0">
              <a:latin typeface="+mn-ea"/>
            </a:endParaRPr>
          </a:p>
          <a:p>
            <a:pPr marL="285750" indent="-285750">
              <a:spcBef>
                <a:spcPts val="600"/>
              </a:spcBef>
              <a:buFont typeface="Arial" panose="020B0604020202020204" pitchFamily="34" charset="0"/>
              <a:buChar char="•"/>
            </a:pPr>
            <a:r>
              <a:rPr lang="zh-TW" altLang="en-US" sz="2800" b="1" dirty="0" smtClean="0">
                <a:latin typeface="+mn-ea"/>
              </a:rPr>
              <a:t>主</a:t>
            </a:r>
            <a:r>
              <a:rPr lang="zh-TW" altLang="en-US" sz="2800" b="1" dirty="0">
                <a:latin typeface="+mn-ea"/>
              </a:rPr>
              <a:t>要經濟活動：農</a:t>
            </a:r>
            <a:r>
              <a:rPr lang="zh-TW" altLang="en-US" sz="2800" b="1" dirty="0" smtClean="0">
                <a:latin typeface="+mn-ea"/>
              </a:rPr>
              <a:t>業</a:t>
            </a:r>
            <a:endParaRPr lang="en-US" sz="2800" b="1" dirty="0" smtClean="0">
              <a:latin typeface="+mn-ea"/>
              <a:cs typeface="Times New Roman" panose="02020603050405020304" pitchFamily="18" charset="0"/>
            </a:endParaRPr>
          </a:p>
          <a:p>
            <a:pPr marL="285750" indent="-285750">
              <a:spcBef>
                <a:spcPts val="600"/>
              </a:spcBef>
              <a:buFont typeface="Arial" panose="020B0604020202020204" pitchFamily="34" charset="0"/>
              <a:buChar char="•"/>
            </a:pPr>
            <a:r>
              <a:rPr lang="zh-TW" altLang="en-US" sz="2800" b="1" dirty="0" smtClean="0">
                <a:latin typeface="+mn-ea"/>
              </a:rPr>
              <a:t>主</a:t>
            </a:r>
            <a:r>
              <a:rPr lang="zh-TW" altLang="en-US" sz="2800" b="1" dirty="0">
                <a:latin typeface="+mn-ea"/>
              </a:rPr>
              <a:t>要出口：咖啡，香蕉，糖，養殖</a:t>
            </a:r>
            <a:r>
              <a:rPr lang="zh-TW" altLang="en-US" sz="2800" b="1" dirty="0" smtClean="0">
                <a:latin typeface="+mn-ea"/>
              </a:rPr>
              <a:t>蝦</a:t>
            </a:r>
            <a:endParaRPr lang="en-US" sz="2800" b="1" dirty="0" smtClean="0">
              <a:latin typeface="+mn-ea"/>
              <a:cs typeface="Times New Roman" panose="02020603050405020304" pitchFamily="18" charset="0"/>
            </a:endParaRPr>
          </a:p>
          <a:p>
            <a:pPr marL="285750" indent="-285750">
              <a:spcBef>
                <a:spcPts val="600"/>
              </a:spcBef>
              <a:buFont typeface="Arial" panose="020B0604020202020204" pitchFamily="34" charset="0"/>
              <a:buChar char="•"/>
            </a:pPr>
            <a:r>
              <a:rPr lang="zh-TW" altLang="en-US" sz="2800" b="1" dirty="0">
                <a:solidFill>
                  <a:srgbClr val="FF0000"/>
                </a:solidFill>
                <a:latin typeface="+mn-ea"/>
              </a:rPr>
              <a:t>每人口 </a:t>
            </a:r>
            <a:r>
              <a:rPr lang="en-US" altLang="zh-TW" sz="2800" b="1" dirty="0" smtClean="0">
                <a:solidFill>
                  <a:srgbClr val="FF0000"/>
                </a:solidFill>
                <a:latin typeface="+mn-ea"/>
              </a:rPr>
              <a:t>GDP </a:t>
            </a:r>
            <a:r>
              <a:rPr lang="en-US" sz="2800" b="1" dirty="0" smtClean="0">
                <a:solidFill>
                  <a:srgbClr val="FF0000"/>
                </a:solidFill>
                <a:latin typeface="+mn-ea"/>
                <a:cs typeface="Times New Roman" panose="02020603050405020304" pitchFamily="18" charset="0"/>
                <a:sym typeface="Wingdings" panose="05000000000000000000" pitchFamily="2" charset="2"/>
              </a:rPr>
              <a:t>: $1,577 (</a:t>
            </a:r>
            <a:r>
              <a:rPr lang="zh-TW" altLang="en-US" sz="2800" b="1" dirty="0" smtClean="0">
                <a:solidFill>
                  <a:srgbClr val="FF0000"/>
                </a:solidFill>
                <a:latin typeface="+mn-ea"/>
              </a:rPr>
              <a:t>美國</a:t>
            </a:r>
            <a:r>
              <a:rPr lang="en-US" altLang="zh-TW" sz="2800" b="1" dirty="0">
                <a:solidFill>
                  <a:srgbClr val="FF0000"/>
                </a:solidFill>
                <a:latin typeface="+mn-ea"/>
              </a:rPr>
              <a:t>:</a:t>
            </a:r>
            <a:r>
              <a:rPr lang="zh-TW" altLang="en-US" sz="2800" b="1" dirty="0" smtClean="0">
                <a:solidFill>
                  <a:srgbClr val="FF0000"/>
                </a:solidFill>
                <a:latin typeface="+mn-ea"/>
              </a:rPr>
              <a:t> </a:t>
            </a:r>
            <a:r>
              <a:rPr lang="en-US" sz="2800" b="1" dirty="0" smtClean="0">
                <a:solidFill>
                  <a:srgbClr val="FF0000"/>
                </a:solidFill>
                <a:latin typeface="+mn-ea"/>
                <a:cs typeface="Times New Roman" panose="02020603050405020304" pitchFamily="18" charset="0"/>
                <a:sym typeface="Wingdings" panose="05000000000000000000" pitchFamily="2" charset="2"/>
              </a:rPr>
              <a:t>$45,863 )</a:t>
            </a:r>
          </a:p>
          <a:p>
            <a:pPr marL="285750" indent="-285750">
              <a:spcBef>
                <a:spcPts val="600"/>
              </a:spcBef>
              <a:buFont typeface="Arial" panose="020B0604020202020204" pitchFamily="34" charset="0"/>
              <a:buChar char="•"/>
            </a:pPr>
            <a:r>
              <a:rPr lang="zh-TW" altLang="en-US" sz="2800" b="1" dirty="0">
                <a:latin typeface="+mn-ea"/>
              </a:rPr>
              <a:t>每人</a:t>
            </a:r>
            <a:r>
              <a:rPr lang="zh-TW" altLang="en-US" sz="2800" b="1" dirty="0" smtClean="0">
                <a:latin typeface="+mn-ea"/>
              </a:rPr>
              <a:t>每年平均收入 </a:t>
            </a:r>
            <a:r>
              <a:rPr lang="en-US" altLang="zh-TW" sz="2800" b="1" dirty="0" smtClean="0">
                <a:latin typeface="+mn-ea"/>
              </a:rPr>
              <a:t>(PCI)</a:t>
            </a:r>
            <a:r>
              <a:rPr lang="zh-TW" altLang="en-US" sz="2800" b="1" dirty="0" smtClean="0">
                <a:latin typeface="+mn-ea"/>
              </a:rPr>
              <a:t>： </a:t>
            </a:r>
            <a:r>
              <a:rPr lang="en-US" sz="2800" b="1" dirty="0" smtClean="0">
                <a:latin typeface="+mn-ea"/>
                <a:cs typeface="Times New Roman" panose="02020603050405020304" pitchFamily="18" charset="0"/>
                <a:sym typeface="Wingdings" panose="05000000000000000000" pitchFamily="2" charset="2"/>
              </a:rPr>
              <a:t>~ $2,000</a:t>
            </a:r>
          </a:p>
          <a:p>
            <a:pPr marL="285750" indent="-285750">
              <a:spcBef>
                <a:spcPts val="600"/>
              </a:spcBef>
              <a:buFont typeface="Arial" panose="020B0604020202020204" pitchFamily="34" charset="0"/>
              <a:buChar char="•"/>
            </a:pPr>
            <a:r>
              <a:rPr lang="zh-TW" altLang="en-US" sz="2800" b="1" dirty="0">
                <a:solidFill>
                  <a:srgbClr val="FF0000"/>
                </a:solidFill>
                <a:latin typeface="+mn-ea"/>
              </a:rPr>
              <a:t>低於聯合國貧窮標</a:t>
            </a:r>
            <a:r>
              <a:rPr lang="zh-TW" altLang="en-US" sz="2800" b="1" dirty="0" smtClean="0">
                <a:solidFill>
                  <a:srgbClr val="FF0000"/>
                </a:solidFill>
                <a:latin typeface="+mn-ea"/>
              </a:rPr>
              <a:t>準 </a:t>
            </a:r>
            <a:r>
              <a:rPr lang="en-US" sz="2800" b="1" dirty="0" smtClean="0">
                <a:solidFill>
                  <a:srgbClr val="FF0000"/>
                </a:solidFill>
                <a:latin typeface="+mn-ea"/>
                <a:cs typeface="Times New Roman" panose="02020603050405020304" pitchFamily="18" charset="0"/>
                <a:sym typeface="Wingdings" panose="05000000000000000000" pitchFamily="2" charset="2"/>
              </a:rPr>
              <a:t>($</a:t>
            </a:r>
            <a:r>
              <a:rPr lang="en-US" sz="2800" b="1" dirty="0">
                <a:solidFill>
                  <a:srgbClr val="FF0000"/>
                </a:solidFill>
                <a:latin typeface="+mn-ea"/>
                <a:cs typeface="Times New Roman" panose="02020603050405020304" pitchFamily="18" charset="0"/>
                <a:sym typeface="Wingdings" panose="05000000000000000000" pitchFamily="2" charset="2"/>
              </a:rPr>
              <a:t>1.25  </a:t>
            </a:r>
            <a:r>
              <a:rPr lang="zh-TW" altLang="en-US" sz="2800" b="1" dirty="0" smtClean="0">
                <a:solidFill>
                  <a:srgbClr val="FF0000"/>
                </a:solidFill>
                <a:latin typeface="+mn-ea"/>
                <a:cs typeface="Times New Roman" panose="02020603050405020304" pitchFamily="18" charset="0"/>
                <a:sym typeface="Wingdings" panose="05000000000000000000" pitchFamily="2" charset="2"/>
              </a:rPr>
              <a:t>每天</a:t>
            </a:r>
            <a:r>
              <a:rPr lang="en-US" sz="2800" b="1" dirty="0" smtClean="0">
                <a:solidFill>
                  <a:srgbClr val="FF0000"/>
                </a:solidFill>
                <a:latin typeface="+mn-ea"/>
                <a:cs typeface="Times New Roman" panose="02020603050405020304" pitchFamily="18" charset="0"/>
                <a:sym typeface="Wingdings" panose="05000000000000000000" pitchFamily="2" charset="2"/>
              </a:rPr>
              <a:t>) </a:t>
            </a:r>
            <a:r>
              <a:rPr lang="zh-TW" altLang="en-US" sz="2800" b="1" dirty="0" smtClean="0">
                <a:solidFill>
                  <a:srgbClr val="FF0000"/>
                </a:solidFill>
                <a:latin typeface="+mn-ea"/>
              </a:rPr>
              <a:t>的</a:t>
            </a:r>
            <a:r>
              <a:rPr lang="zh-TW" altLang="en-US" sz="2800" b="1" dirty="0">
                <a:solidFill>
                  <a:srgbClr val="FF0000"/>
                </a:solidFill>
                <a:latin typeface="+mn-ea"/>
              </a:rPr>
              <a:t>人口百</a:t>
            </a:r>
            <a:r>
              <a:rPr lang="zh-TW" altLang="en-US" sz="2800" b="1" dirty="0" smtClean="0">
                <a:solidFill>
                  <a:srgbClr val="FF0000"/>
                </a:solidFill>
                <a:latin typeface="+mn-ea"/>
              </a:rPr>
              <a:t>分比</a:t>
            </a:r>
            <a:r>
              <a:rPr lang="en-US" altLang="zh-TW" sz="2800" b="1" dirty="0">
                <a:solidFill>
                  <a:srgbClr val="FF0000"/>
                </a:solidFill>
                <a:latin typeface="+mn-ea"/>
                <a:cs typeface="Times New Roman" panose="02020603050405020304" pitchFamily="18" charset="0"/>
                <a:sym typeface="Wingdings" panose="05000000000000000000" pitchFamily="2" charset="2"/>
              </a:rPr>
              <a:t> </a:t>
            </a:r>
            <a:r>
              <a:rPr lang="en-US" sz="2800" b="1" dirty="0" smtClean="0">
                <a:solidFill>
                  <a:srgbClr val="FF0000"/>
                </a:solidFill>
                <a:latin typeface="+mn-ea"/>
                <a:cs typeface="Times New Roman" panose="02020603050405020304" pitchFamily="18" charset="0"/>
                <a:sym typeface="Wingdings" panose="05000000000000000000" pitchFamily="2" charset="2"/>
              </a:rPr>
              <a:t>: 60%</a:t>
            </a:r>
          </a:p>
          <a:p>
            <a:pPr marL="285750" indent="-285750">
              <a:spcBef>
                <a:spcPts val="600"/>
              </a:spcBef>
              <a:buFont typeface="Arial" panose="020B0604020202020204" pitchFamily="34" charset="0"/>
              <a:buChar char="•"/>
            </a:pPr>
            <a:r>
              <a:rPr lang="zh-TW" altLang="en-US" sz="2800" b="1" dirty="0">
                <a:latin typeface="+mn-ea"/>
              </a:rPr>
              <a:t>失業</a:t>
            </a:r>
            <a:r>
              <a:rPr lang="zh-TW" altLang="en-US" sz="2800" b="1" dirty="0" smtClean="0">
                <a:latin typeface="+mn-ea"/>
              </a:rPr>
              <a:t>率</a:t>
            </a:r>
            <a:r>
              <a:rPr lang="en-US" sz="2800" b="1" dirty="0" smtClean="0">
                <a:latin typeface="+mn-ea"/>
                <a:cs typeface="Times New Roman" panose="02020603050405020304" pitchFamily="18" charset="0"/>
              </a:rPr>
              <a:t>: 28%</a:t>
            </a:r>
          </a:p>
        </p:txBody>
      </p:sp>
      <p:sp>
        <p:nvSpPr>
          <p:cNvPr id="3" name="TextBox 2"/>
          <p:cNvSpPr txBox="1"/>
          <p:nvPr/>
        </p:nvSpPr>
        <p:spPr>
          <a:xfrm>
            <a:off x="1295400" y="5867399"/>
            <a:ext cx="6781800" cy="584775"/>
          </a:xfrm>
          <a:prstGeom prst="rect">
            <a:avLst/>
          </a:prstGeom>
          <a:noFill/>
          <a:ln w="12700">
            <a:solidFill>
              <a:schemeClr val="accent1"/>
            </a:solidFill>
          </a:ln>
        </p:spPr>
        <p:txBody>
          <a:bodyPr wrap="square" rtlCol="0">
            <a:spAutoFit/>
          </a:bodyPr>
          <a:lstStyle/>
          <a:p>
            <a:pPr marL="342900" indent="-342900" algn="ctr">
              <a:buFont typeface="Arial" panose="020B0604020202020204" pitchFamily="34" charset="0"/>
              <a:buChar char="•"/>
            </a:pPr>
            <a:r>
              <a:rPr lang="zh-TW" altLang="en-US" sz="3200" b="1" dirty="0" smtClean="0">
                <a:solidFill>
                  <a:srgbClr val="0070C0"/>
                </a:solidFill>
              </a:rPr>
              <a:t>宏</a:t>
            </a:r>
            <a:r>
              <a:rPr lang="zh-TW" altLang="en-US" sz="3200" b="1" dirty="0">
                <a:solidFill>
                  <a:srgbClr val="0070C0"/>
                </a:solidFill>
              </a:rPr>
              <a:t>都拉斯是西半球第四貧窮的國</a:t>
            </a:r>
            <a:r>
              <a:rPr lang="zh-TW" altLang="en-US" sz="3200" b="1" dirty="0" smtClean="0">
                <a:solidFill>
                  <a:srgbClr val="0070C0"/>
                </a:solidFill>
              </a:rPr>
              <a:t>家</a:t>
            </a:r>
            <a:endParaRPr lang="en-US" sz="3200" b="1" dirty="0" smtClean="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600200"/>
            <a:ext cx="1857375" cy="1238250"/>
          </a:xfrm>
          <a:prstGeom prst="rect">
            <a:avLst/>
          </a:prstGeom>
        </p:spPr>
      </p:pic>
    </p:spTree>
    <p:extLst>
      <p:ext uri="{BB962C8B-B14F-4D97-AF65-F5344CB8AC3E}">
        <p14:creationId xmlns:p14="http://schemas.microsoft.com/office/powerpoint/2010/main" val="398047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07886"/>
          </a:xfrm>
          <a:prstGeom prst="rect">
            <a:avLst/>
          </a:prstGeom>
          <a:noFill/>
        </p:spPr>
        <p:txBody>
          <a:bodyPr wrap="square" rtlCol="0">
            <a:spAutoFit/>
          </a:bodyPr>
          <a:lstStyle/>
          <a:p>
            <a:pPr algn="ctr"/>
            <a:r>
              <a:rPr lang="zh-TW" altLang="en-US" sz="4000" b="1" dirty="0" smtClean="0"/>
              <a:t>貧</a:t>
            </a:r>
            <a:r>
              <a:rPr lang="zh-TW" altLang="en-US" sz="4000" b="1" dirty="0"/>
              <a:t>窮的因</a:t>
            </a:r>
            <a:r>
              <a:rPr lang="zh-TW" altLang="en-US" sz="4000" b="1" dirty="0" smtClean="0"/>
              <a:t>果</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52400" y="1371600"/>
            <a:ext cx="3581400" cy="5401479"/>
          </a:xfrm>
          <a:prstGeom prst="rect">
            <a:avLst/>
          </a:prstGeom>
        </p:spPr>
        <p:txBody>
          <a:bodyPr wrap="square">
            <a:spAutoFit/>
          </a:bodyPr>
          <a:lstStyle/>
          <a:p>
            <a:pPr marL="285750" indent="-285750">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造</a:t>
            </a:r>
            <a:r>
              <a:rPr lang="zh-TW" altLang="en-US" sz="2400" b="1" dirty="0">
                <a:latin typeface="Microsoft JhengHei" panose="020B0604030504040204" pitchFamily="34" charset="-120"/>
                <a:ea typeface="Microsoft JhengHei" panose="020B0604030504040204" pitchFamily="34" charset="-120"/>
              </a:rPr>
              <a:t>成貧窮的原因</a:t>
            </a:r>
            <a:r>
              <a:rPr lang="zh-TW" altLang="en-US" sz="2400" b="1" dirty="0" smtClean="0">
                <a:latin typeface="Microsoft JhengHei" panose="020B0604030504040204" pitchFamily="34" charset="-120"/>
                <a:ea typeface="Microsoft JhengHei" panose="020B0604030504040204" pitchFamily="34" charset="-120"/>
              </a:rPr>
              <a:t>複</a:t>
            </a:r>
            <a:r>
              <a:rPr lang="zh-TW" altLang="en-US" sz="2400" b="1" dirty="0">
                <a:latin typeface="Microsoft JhengHei" panose="020B0604030504040204" pitchFamily="34" charset="-120"/>
                <a:ea typeface="Microsoft JhengHei" panose="020B0604030504040204" pitchFamily="34" charset="-120"/>
              </a:rPr>
              <a:t>雜</a:t>
            </a:r>
            <a:r>
              <a:rPr lang="en-US" sz="2400" b="1" dirty="0">
                <a:latin typeface="Microsoft JhengHei" panose="020B0604030504040204" pitchFamily="34" charset="-120"/>
                <a:ea typeface="Microsoft JhengHei" panose="020B0604030504040204" pitchFamily="34" charset="-120"/>
              </a:rPr>
              <a:t> </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沒</a:t>
            </a:r>
            <a:r>
              <a:rPr lang="zh-TW" altLang="en-US" sz="2400" b="1" dirty="0">
                <a:latin typeface="Microsoft JhengHei" panose="020B0604030504040204" pitchFamily="34" charset="-120"/>
                <a:ea typeface="Microsoft JhengHei" panose="020B0604030504040204" pitchFamily="34" charset="-120"/>
              </a:rPr>
              <a:t>有簡單解決辦</a:t>
            </a:r>
            <a:r>
              <a:rPr lang="zh-TW" altLang="en-US" sz="2400" b="1" dirty="0" smtClean="0">
                <a:latin typeface="Microsoft JhengHei" panose="020B0604030504040204" pitchFamily="34" charset="-120"/>
                <a:ea typeface="Microsoft JhengHei" panose="020B0604030504040204" pitchFamily="34" charset="-120"/>
              </a:rPr>
              <a:t>法</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000" b="1" dirty="0">
                <a:latin typeface="Microsoft JhengHei" panose="020B0604030504040204" pitchFamily="34" charset="-120"/>
                <a:ea typeface="Microsoft JhengHei" panose="020B0604030504040204" pitchFamily="34" charset="-120"/>
              </a:rPr>
              <a:t>單</a:t>
            </a:r>
            <a:r>
              <a:rPr lang="zh-TW" altLang="en-US" sz="2000" b="1" dirty="0" smtClean="0">
                <a:latin typeface="Microsoft JhengHei" panose="020B0604030504040204" pitchFamily="34" charset="-120"/>
                <a:ea typeface="Microsoft JhengHei" panose="020B0604030504040204" pitchFamily="34" charset="-120"/>
              </a:rPr>
              <a:t>靠靈</a:t>
            </a:r>
            <a:r>
              <a:rPr lang="zh-TW" altLang="en-US" sz="2000" b="1" dirty="0">
                <a:latin typeface="Microsoft JhengHei" panose="020B0604030504040204" pitchFamily="34" charset="-120"/>
                <a:ea typeface="Microsoft JhengHei" panose="020B0604030504040204" pitchFamily="34" charset="-120"/>
              </a:rPr>
              <a:t>魂得救，不能解決</a:t>
            </a:r>
            <a:r>
              <a:rPr lang="zh-TW" altLang="en-US" sz="2000" b="1" dirty="0" smtClean="0">
                <a:latin typeface="Microsoft JhengHei" panose="020B0604030504040204" pitchFamily="34" charset="-120"/>
                <a:ea typeface="Microsoft JhengHei" panose="020B0604030504040204" pitchFamily="34" charset="-120"/>
              </a:rPr>
              <a:t>生活問題</a:t>
            </a:r>
            <a:endParaRPr lang="en-US" altLang="zh-TW" dirty="0" smtClean="0"/>
          </a:p>
          <a:p>
            <a:pPr marL="285750" indent="-285750">
              <a:spcBef>
                <a:spcPts val="1200"/>
              </a:spcBef>
              <a:buFont typeface="Arial" panose="020B0604020202020204" pitchFamily="34" charset="0"/>
              <a:buChar char="•"/>
            </a:pPr>
            <a:r>
              <a:rPr lang="zh-TW" altLang="en-US" sz="2000" b="1" dirty="0" smtClean="0">
                <a:latin typeface="Microsoft JhengHei" panose="020B0604030504040204" pitchFamily="34" charset="-120"/>
                <a:ea typeface="Microsoft JhengHei" panose="020B0604030504040204" pitchFamily="34" charset="-120"/>
              </a:rPr>
              <a:t>飢餓</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貧窮</a:t>
            </a:r>
            <a:r>
              <a:rPr lang="zh-TW" altLang="en-US" sz="2000" b="1" dirty="0" smtClean="0">
                <a:latin typeface="Microsoft JhengHei" panose="020B0604030504040204" pitchFamily="34" charset="-120"/>
                <a:ea typeface="Microsoft JhengHei" panose="020B0604030504040204" pitchFamily="34" charset="-120"/>
              </a:rPr>
              <a:t>引起的嚴重問題</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在發展中國家裏，每四個兒童有一個體重不足</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a:latin typeface="Microsoft JhengHei" panose="020B0604030504040204" pitchFamily="34" charset="-120"/>
                <a:ea typeface="Microsoft JhengHei" panose="020B0604030504040204" pitchFamily="34" charset="-120"/>
              </a:rPr>
              <a:t>全</a:t>
            </a:r>
            <a:r>
              <a:rPr lang="zh-TW" altLang="en-US" sz="2000" b="1" dirty="0" smtClean="0">
                <a:latin typeface="Microsoft JhengHei" panose="020B0604030504040204" pitchFamily="34" charset="-120"/>
                <a:ea typeface="Microsoft JhengHei" panose="020B0604030504040204" pitchFamily="34" charset="-120"/>
              </a:rPr>
              <a:t>球裏，每七個人有</a:t>
            </a:r>
            <a:r>
              <a:rPr lang="zh-TW" altLang="en-US" sz="2000" b="1" dirty="0">
                <a:latin typeface="Microsoft JhengHei" panose="020B0604030504040204" pitchFamily="34" charset="-120"/>
                <a:ea typeface="Microsoft JhengHei" panose="020B0604030504040204" pitchFamily="34" charset="-120"/>
              </a:rPr>
              <a:t>一</a:t>
            </a:r>
            <a:r>
              <a:rPr lang="zh-TW" altLang="en-US" sz="2000" b="1" dirty="0" smtClean="0">
                <a:latin typeface="Microsoft JhengHei" panose="020B0604030504040204" pitchFamily="34" charset="-120"/>
                <a:ea typeface="Microsoft JhengHei" panose="020B0604030504040204" pitchFamily="34" charset="-120"/>
              </a:rPr>
              <a:t>個</a:t>
            </a:r>
            <a:r>
              <a:rPr lang="zh-TW" altLang="en-US" sz="2000" b="1" dirty="0">
                <a:latin typeface="Microsoft JhengHei" panose="020B0604030504040204" pitchFamily="34" charset="-120"/>
                <a:ea typeface="Microsoft JhengHei" panose="020B0604030504040204" pitchFamily="34" charset="-120"/>
              </a:rPr>
              <a:t>沒有</a:t>
            </a:r>
            <a:r>
              <a:rPr lang="zh-TW" altLang="en-US" sz="2000" b="1" dirty="0" smtClean="0">
                <a:latin typeface="Microsoft JhengHei" panose="020B0604030504040204" pitchFamily="34" charset="-120"/>
                <a:ea typeface="Microsoft JhengHei" panose="020B0604030504040204" pitchFamily="34" charset="-120"/>
              </a:rPr>
              <a:t>足夠</a:t>
            </a:r>
            <a:r>
              <a:rPr lang="zh-TW" altLang="en-US" sz="2000" b="1" dirty="0">
                <a:latin typeface="Microsoft JhengHei" panose="020B0604030504040204" pitchFamily="34" charset="-120"/>
                <a:ea typeface="Microsoft JhengHei" panose="020B0604030504040204" pitchFamily="34" charset="-120"/>
              </a:rPr>
              <a:t>的</a:t>
            </a:r>
            <a:r>
              <a:rPr lang="zh-TW" altLang="en-US" sz="2000" b="1" dirty="0" smtClean="0">
                <a:latin typeface="Microsoft JhengHei" panose="020B0604030504040204" pitchFamily="34" charset="-120"/>
                <a:ea typeface="Microsoft JhengHei" panose="020B0604030504040204" pitchFamily="34" charset="-120"/>
              </a:rPr>
              <a:t>食物吃</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每天約有二萬五千人</a:t>
            </a:r>
            <a:r>
              <a:rPr lang="zh-TW" altLang="en-US" sz="2000" b="1" dirty="0">
                <a:latin typeface="Microsoft JhengHei" panose="020B0604030504040204" pitchFamily="34" charset="-120"/>
                <a:ea typeface="Microsoft JhengHei" panose="020B0604030504040204" pitchFamily="34" charset="-120"/>
              </a:rPr>
              <a:t>死於飢餓</a:t>
            </a:r>
            <a:endParaRPr lang="en-US" altLang="zh-TW" sz="20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長</a:t>
            </a:r>
            <a:r>
              <a:rPr lang="zh-TW" altLang="en-US" sz="2400" b="1" dirty="0">
                <a:latin typeface="Microsoft JhengHei" panose="020B0604030504040204" pitchFamily="34" charset="-120"/>
                <a:ea typeface="Microsoft JhengHei" panose="020B0604030504040204" pitchFamily="34" charset="-120"/>
              </a:rPr>
              <a:t>期物質上的貧窮</a:t>
            </a:r>
            <a:r>
              <a:rPr lang="en-US" sz="2400" b="1" dirty="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精神上的貧窮</a:t>
            </a:r>
            <a:r>
              <a:rPr lang="en-US" sz="2400" b="1" dirty="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失去人生的盼望</a:t>
            </a:r>
            <a:endParaRPr lang="en-US" sz="24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265331" y="5299886"/>
            <a:ext cx="4572000" cy="646331"/>
          </a:xfrm>
          <a:prstGeom prst="rect">
            <a:avLst/>
          </a:prstGeom>
        </p:spPr>
        <p:txBody>
          <a:bodyPr>
            <a:spAutoFit/>
          </a:bodyPr>
          <a:lstStyle/>
          <a:p>
            <a:r>
              <a:rPr lang="en-US" dirty="0"/>
              <a:t/>
            </a:r>
            <a:br>
              <a:rPr lang="en-US" dirty="0"/>
            </a:br>
            <a:endParaRPr lang="en-US" dirty="0"/>
          </a:p>
        </p:txBody>
      </p:sp>
      <p:grpSp>
        <p:nvGrpSpPr>
          <p:cNvPr id="14" name="Group 13"/>
          <p:cNvGrpSpPr/>
          <p:nvPr/>
        </p:nvGrpSpPr>
        <p:grpSpPr>
          <a:xfrm>
            <a:off x="3771900" y="1791394"/>
            <a:ext cx="5067300" cy="4555561"/>
            <a:chOff x="4076700" y="1066800"/>
            <a:chExt cx="5067300" cy="4555561"/>
          </a:xfrm>
        </p:grpSpPr>
        <p:pic>
          <p:nvPicPr>
            <p:cNvPr id="1026" name="Picture 2" descr="Home / 2012 / October / Spider’s Web of Fun! / spider-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924" y="1531379"/>
              <a:ext cx="3767562" cy="3538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1066800"/>
              <a:ext cx="838200" cy="461665"/>
            </a:xfrm>
            <a:prstGeom prst="rect">
              <a:avLst/>
            </a:prstGeom>
            <a:noFill/>
          </p:spPr>
          <p:txBody>
            <a:bodyPr wrap="square" rtlCol="0">
              <a:spAutoFit/>
            </a:bodyPr>
            <a:lstStyle/>
            <a:p>
              <a:r>
                <a:rPr lang="zh-TW" altLang="en-US" sz="2400" b="1" dirty="0"/>
                <a:t>戰爭</a:t>
              </a:r>
              <a:endParaRPr lang="en-US" sz="2400" b="1" dirty="0"/>
            </a:p>
          </p:txBody>
        </p:sp>
        <p:sp>
          <p:nvSpPr>
            <p:cNvPr id="6" name="TextBox 5"/>
            <p:cNvSpPr txBox="1"/>
            <p:nvPr/>
          </p:nvSpPr>
          <p:spPr>
            <a:xfrm>
              <a:off x="8034762" y="2104234"/>
              <a:ext cx="880638" cy="461665"/>
            </a:xfrm>
            <a:prstGeom prst="rect">
              <a:avLst/>
            </a:prstGeom>
            <a:noFill/>
          </p:spPr>
          <p:txBody>
            <a:bodyPr wrap="square" rtlCol="0">
              <a:spAutoFit/>
            </a:bodyPr>
            <a:lstStyle/>
            <a:p>
              <a:r>
                <a:rPr lang="zh-TW" altLang="en-US" sz="2400" b="1" dirty="0"/>
                <a:t>疾病</a:t>
              </a:r>
              <a:endParaRPr lang="en-US" sz="2400" b="1" dirty="0"/>
            </a:p>
          </p:txBody>
        </p:sp>
        <p:sp>
          <p:nvSpPr>
            <p:cNvPr id="7" name="TextBox 6"/>
            <p:cNvSpPr txBox="1"/>
            <p:nvPr/>
          </p:nvSpPr>
          <p:spPr>
            <a:xfrm>
              <a:off x="7882362" y="3028684"/>
              <a:ext cx="1185438" cy="461665"/>
            </a:xfrm>
            <a:prstGeom prst="rect">
              <a:avLst/>
            </a:prstGeom>
            <a:noFill/>
          </p:spPr>
          <p:txBody>
            <a:bodyPr wrap="square" rtlCol="0">
              <a:spAutoFit/>
            </a:bodyPr>
            <a:lstStyle/>
            <a:p>
              <a:r>
                <a:rPr lang="zh-TW" altLang="en-US" sz="2400" b="1" dirty="0"/>
                <a:t>無知識</a:t>
              </a:r>
              <a:endParaRPr lang="en-US" sz="2400" b="1" dirty="0"/>
            </a:p>
          </p:txBody>
        </p:sp>
        <p:sp>
          <p:nvSpPr>
            <p:cNvPr id="8" name="TextBox 7"/>
            <p:cNvSpPr txBox="1"/>
            <p:nvPr/>
          </p:nvSpPr>
          <p:spPr>
            <a:xfrm>
              <a:off x="7620000" y="3962400"/>
              <a:ext cx="1524000" cy="830997"/>
            </a:xfrm>
            <a:prstGeom prst="rect">
              <a:avLst/>
            </a:prstGeom>
            <a:noFill/>
          </p:spPr>
          <p:txBody>
            <a:bodyPr wrap="square" rtlCol="0">
              <a:spAutoFit/>
            </a:bodyPr>
            <a:lstStyle/>
            <a:p>
              <a:r>
                <a:rPr lang="zh-TW" altLang="en-US" sz="2400" b="1" dirty="0"/>
                <a:t>謀生技能的不</a:t>
              </a:r>
              <a:r>
                <a:rPr lang="zh-TW" altLang="en-US" sz="2400" b="1" dirty="0" smtClean="0"/>
                <a:t>足</a:t>
              </a:r>
              <a:endParaRPr lang="en-US" sz="2400" b="1" dirty="0"/>
            </a:p>
          </p:txBody>
        </p:sp>
        <p:sp>
          <p:nvSpPr>
            <p:cNvPr id="9" name="TextBox 8"/>
            <p:cNvSpPr txBox="1"/>
            <p:nvPr/>
          </p:nvSpPr>
          <p:spPr>
            <a:xfrm>
              <a:off x="6934200" y="4791364"/>
              <a:ext cx="838200" cy="830997"/>
            </a:xfrm>
            <a:prstGeom prst="rect">
              <a:avLst/>
            </a:prstGeom>
            <a:noFill/>
          </p:spPr>
          <p:txBody>
            <a:bodyPr wrap="square" rtlCol="0">
              <a:spAutoFit/>
            </a:bodyPr>
            <a:lstStyle/>
            <a:p>
              <a:r>
                <a:rPr lang="zh-TW" altLang="en-US" sz="2400" b="1" dirty="0"/>
                <a:t>自然患難</a:t>
              </a:r>
              <a:endParaRPr lang="en-US" sz="2400" b="1" dirty="0"/>
            </a:p>
          </p:txBody>
        </p:sp>
        <p:sp>
          <p:nvSpPr>
            <p:cNvPr id="11" name="TextBox 10"/>
            <p:cNvSpPr txBox="1"/>
            <p:nvPr/>
          </p:nvSpPr>
          <p:spPr>
            <a:xfrm>
              <a:off x="5341809" y="4976031"/>
              <a:ext cx="887895" cy="461665"/>
            </a:xfrm>
            <a:prstGeom prst="rect">
              <a:avLst/>
            </a:prstGeom>
            <a:noFill/>
          </p:spPr>
          <p:txBody>
            <a:bodyPr wrap="square" rtlCol="0">
              <a:spAutoFit/>
            </a:bodyPr>
            <a:lstStyle/>
            <a:p>
              <a:r>
                <a:rPr lang="zh-TW" altLang="en-US" sz="2400" b="1" dirty="0"/>
                <a:t>剝削</a:t>
              </a:r>
              <a:endParaRPr lang="en-US" sz="2400" b="1" dirty="0"/>
            </a:p>
          </p:txBody>
        </p:sp>
        <p:sp>
          <p:nvSpPr>
            <p:cNvPr id="12" name="Rectangle 11"/>
            <p:cNvSpPr/>
            <p:nvPr/>
          </p:nvSpPr>
          <p:spPr>
            <a:xfrm>
              <a:off x="4076700" y="1273237"/>
              <a:ext cx="1578981" cy="830997"/>
            </a:xfrm>
            <a:prstGeom prst="rect">
              <a:avLst/>
            </a:prstGeom>
          </p:spPr>
          <p:txBody>
            <a:bodyPr wrap="square">
              <a:spAutoFit/>
            </a:bodyPr>
            <a:lstStyle/>
            <a:p>
              <a:r>
                <a:rPr lang="zh-TW" altLang="en-US" sz="2400" b="1" dirty="0"/>
                <a:t>不公義的大環境</a:t>
              </a:r>
              <a:endParaRPr lang="en-US" sz="2400" b="1" dirty="0"/>
            </a:p>
          </p:txBody>
        </p:sp>
        <p:sp>
          <p:nvSpPr>
            <p:cNvPr id="13" name="Rectangle 12"/>
            <p:cNvSpPr/>
            <p:nvPr/>
          </p:nvSpPr>
          <p:spPr>
            <a:xfrm>
              <a:off x="4191000" y="4068074"/>
              <a:ext cx="800219" cy="461665"/>
            </a:xfrm>
            <a:prstGeom prst="rect">
              <a:avLst/>
            </a:prstGeom>
          </p:spPr>
          <p:txBody>
            <a:bodyPr wrap="none">
              <a:spAutoFit/>
            </a:bodyPr>
            <a:lstStyle/>
            <a:p>
              <a:r>
                <a:rPr lang="zh-TW" altLang="en-US" sz="2400" b="1" dirty="0"/>
                <a:t>欺壓</a:t>
              </a:r>
              <a:endParaRPr lang="en-US" sz="2400" b="1" dirty="0"/>
            </a:p>
          </p:txBody>
        </p:sp>
      </p:grpSp>
      <p:sp>
        <p:nvSpPr>
          <p:cNvPr id="15" name="Slide Number Placeholder 14"/>
          <p:cNvSpPr>
            <a:spLocks noGrp="1"/>
          </p:cNvSpPr>
          <p:nvPr>
            <p:ph type="sldNum" sz="quarter" idx="12"/>
          </p:nvPr>
        </p:nvSpPr>
        <p:spPr/>
        <p:txBody>
          <a:bodyPr/>
          <a:lstStyle/>
          <a:p>
            <a:fld id="{79AAA648-1FEE-4BC6-A74A-7F2F31D927FF}" type="slidenum">
              <a:rPr lang="en-US" smtClean="0"/>
              <a:t>16</a:t>
            </a:fld>
            <a:endParaRPr lang="en-US" dirty="0"/>
          </a:p>
        </p:txBody>
      </p:sp>
      <p:sp>
        <p:nvSpPr>
          <p:cNvPr id="16" name="Rectangle 15"/>
          <p:cNvSpPr/>
          <p:nvPr/>
        </p:nvSpPr>
        <p:spPr>
          <a:xfrm>
            <a:off x="3771900" y="1600200"/>
            <a:ext cx="4991100" cy="487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56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07886"/>
          </a:xfrm>
          <a:prstGeom prst="rect">
            <a:avLst/>
          </a:prstGeom>
          <a:noFill/>
        </p:spPr>
        <p:txBody>
          <a:bodyPr wrap="square" rtlCol="0">
            <a:spAutoFit/>
          </a:bodyPr>
          <a:lstStyle/>
          <a:p>
            <a:pPr algn="ctr"/>
            <a:r>
              <a:rPr lang="zh-TW" altLang="en-US" sz="4000" b="1" dirty="0"/>
              <a:t>基督徒當如</a:t>
            </a:r>
            <a:r>
              <a:rPr lang="zh-TW" altLang="en-US" sz="4000" b="1" dirty="0" smtClean="0"/>
              <a:t>何回應</a:t>
            </a:r>
            <a:r>
              <a:rPr lang="zh-TW" altLang="en-US" sz="4000" b="1" dirty="0" smtClean="0">
                <a:latin typeface="Microsoft JhengHei" panose="020B0604030504040204" pitchFamily="34" charset="-120"/>
                <a:ea typeface="Microsoft JhengHei" panose="020B0604030504040204" pitchFamily="34" charset="-120"/>
              </a:rPr>
              <a:t>貧窮</a:t>
            </a:r>
            <a:r>
              <a:rPr lang="en-US" altLang="zh-TW" sz="4000" b="1" dirty="0" smtClean="0">
                <a:latin typeface="Microsoft JhengHei" panose="020B0604030504040204" pitchFamily="34" charset="-120"/>
                <a:ea typeface="Microsoft JhengHei" panose="020B0604030504040204" pitchFamily="34" charset="-120"/>
              </a:rPr>
              <a:t>?</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TextBox 2"/>
          <p:cNvSpPr txBox="1"/>
          <p:nvPr/>
        </p:nvSpPr>
        <p:spPr>
          <a:xfrm>
            <a:off x="651591" y="1524000"/>
            <a:ext cx="7483666" cy="156966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zh-TW" altLang="en-US" sz="2400" b="1" dirty="0"/>
              <a:t>基督徒個人的責任</a:t>
            </a:r>
            <a:br>
              <a:rPr lang="zh-TW" altLang="en-US" sz="2400" b="1" dirty="0"/>
            </a:br>
            <a:r>
              <a:rPr lang="zh-TW" altLang="en-US" sz="2400" b="1" dirty="0"/>
              <a:t>    財主與拉撒路的故事。財</a:t>
            </a:r>
            <a:r>
              <a:rPr lang="zh-TW" altLang="en-US" sz="2400" b="1" dirty="0" smtClean="0"/>
              <a:t>主犯了</a:t>
            </a:r>
            <a:r>
              <a:rPr lang="zh-TW" altLang="en-US" sz="2400" b="1" dirty="0"/>
              <a:t>什麼罪呢？忽視到門前求乞的乞丐，沒有解解除他的困境，利用他的多餘來供應窮人的需要</a:t>
            </a:r>
            <a:r>
              <a:rPr lang="zh-TW" altLang="en-US" sz="2400" b="1" dirty="0" smtClean="0"/>
              <a:t>。</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686" y="3636921"/>
            <a:ext cx="3141066" cy="2450554"/>
          </a:xfrm>
          <a:prstGeom prst="rect">
            <a:avLst/>
          </a:prstGeom>
        </p:spPr>
      </p:pic>
      <p:sp>
        <p:nvSpPr>
          <p:cNvPr id="2" name="Slide Number Placeholder 1"/>
          <p:cNvSpPr>
            <a:spLocks noGrp="1"/>
          </p:cNvSpPr>
          <p:nvPr>
            <p:ph type="sldNum" sz="quarter" idx="12"/>
          </p:nvPr>
        </p:nvSpPr>
        <p:spPr/>
        <p:txBody>
          <a:bodyPr/>
          <a:lstStyle/>
          <a:p>
            <a:fld id="{79AAA648-1FEE-4BC6-A74A-7F2F31D927FF}" type="slidenum">
              <a:rPr lang="en-US" smtClean="0"/>
              <a:t>17</a:t>
            </a:fld>
            <a:endParaRPr lang="en-US" dirty="0"/>
          </a:p>
        </p:txBody>
      </p:sp>
      <p:sp>
        <p:nvSpPr>
          <p:cNvPr id="7" name="TextBox 6"/>
          <p:cNvSpPr txBox="1"/>
          <p:nvPr/>
        </p:nvSpPr>
        <p:spPr>
          <a:xfrm>
            <a:off x="651591" y="3166884"/>
            <a:ext cx="5065586" cy="3323987"/>
          </a:xfrm>
          <a:prstGeom prst="rect">
            <a:avLst/>
          </a:prstGeom>
          <a:noFill/>
        </p:spPr>
        <p:txBody>
          <a:bodyPr wrap="square" rtlCol="0">
            <a:spAutoFit/>
          </a:bodyPr>
          <a:lstStyle/>
          <a:p>
            <a:pPr marL="285750" indent="-285750">
              <a:buFont typeface="Arial" panose="020B0604020202020204" pitchFamily="34" charset="0"/>
              <a:buChar char="•"/>
            </a:pP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塞耳不聽窮人哀求的，他將來呼籲也不蒙應允。</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箴</a:t>
            </a:r>
            <a:r>
              <a:rPr lang="en-US" sz="2400" b="1" dirty="0" smtClean="0">
                <a:latin typeface="Microsoft JhengHei" panose="020B0604030504040204" pitchFamily="34" charset="-120"/>
                <a:ea typeface="Microsoft JhengHei" panose="020B0604030504040204" pitchFamily="34" charset="-120"/>
              </a:rPr>
              <a:t> </a:t>
            </a:r>
            <a:r>
              <a:rPr lang="en-US" sz="2400" b="1" dirty="0">
                <a:latin typeface="Microsoft JhengHei" panose="020B0604030504040204" pitchFamily="34" charset="-120"/>
                <a:ea typeface="Microsoft JhengHei" panose="020B0604030504040204" pitchFamily="34" charset="-120"/>
              </a:rPr>
              <a:t>21:13</a:t>
            </a:r>
            <a:r>
              <a:rPr lang="en-US" altLang="zh-TW" sz="2400" b="1" dirty="0" smtClean="0">
                <a:latin typeface="Microsoft JhengHei" panose="020B0604030504040204" pitchFamily="34" charset="-120"/>
                <a:ea typeface="Microsoft JhengHei" panose="020B0604030504040204" pitchFamily="34" charset="-120"/>
              </a:rPr>
              <a:t>)</a:t>
            </a:r>
          </a:p>
          <a:p>
            <a:pPr marL="285750"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對</a:t>
            </a:r>
            <a:r>
              <a:rPr lang="zh-TW" altLang="en-US" sz="2400" b="1" dirty="0">
                <a:latin typeface="Microsoft JhengHei" panose="020B0604030504040204" pitchFamily="34" charset="-120"/>
                <a:ea typeface="Microsoft JhengHei" panose="020B0604030504040204" pitchFamily="34" charset="-120"/>
              </a:rPr>
              <a:t>全球人類的困苦產生同情，因此採取行</a:t>
            </a:r>
            <a:r>
              <a:rPr lang="zh-TW" altLang="en-US" sz="2400" b="1" dirty="0" smtClean="0">
                <a:latin typeface="Microsoft JhengHei" panose="020B0604030504040204" pitchFamily="34" charset="-120"/>
                <a:ea typeface="Microsoft JhengHei" panose="020B0604030504040204" pitchFamily="34" charset="-120"/>
              </a:rPr>
              <a:t>動</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記</a:t>
            </a:r>
            <a:r>
              <a:rPr lang="zh-TW" altLang="en-US" sz="2000" b="1" dirty="0">
                <a:latin typeface="Microsoft JhengHei" panose="020B0604030504040204" pitchFamily="34" charset="-120"/>
                <a:ea typeface="Microsoft JhengHei" panose="020B0604030504040204" pitchFamily="34" charset="-120"/>
              </a:rPr>
              <a:t>住聖經</a:t>
            </a:r>
            <a:r>
              <a:rPr lang="zh-TW" altLang="en-US" sz="2000" b="1" dirty="0" smtClean="0">
                <a:latin typeface="Microsoft JhengHei" panose="020B0604030504040204" pitchFamily="34" charset="-120"/>
                <a:ea typeface="Microsoft JhengHei" panose="020B0604030504040204" pitchFamily="34" charset="-120"/>
              </a:rPr>
              <a:t>中</a:t>
            </a:r>
            <a:r>
              <a:rPr lang="zh-TW" altLang="en-US" sz="2000" b="1" dirty="0"/>
              <a:t>合</a:t>
            </a:r>
            <a:r>
              <a:rPr lang="zh-TW" altLang="en-US" sz="2000" b="1" dirty="0" smtClean="0"/>
              <a:t>一</a:t>
            </a:r>
            <a:r>
              <a:rPr lang="zh-TW" altLang="en-US" sz="2000" b="1" dirty="0" smtClean="0">
                <a:latin typeface="Microsoft JhengHei" panose="020B0604030504040204" pitchFamily="34" charset="-120"/>
                <a:ea typeface="Microsoft JhengHei" panose="020B0604030504040204" pitchFamily="34" charset="-120"/>
              </a:rPr>
              <a:t>和</a:t>
            </a:r>
            <a:r>
              <a:rPr lang="zh-TW" altLang="en-US" sz="2000" b="1" dirty="0">
                <a:latin typeface="Microsoft JhengHei" panose="020B0604030504040204" pitchFamily="34" charset="-120"/>
                <a:ea typeface="Microsoft JhengHei" panose="020B0604030504040204" pitchFamily="34" charset="-120"/>
              </a:rPr>
              <a:t>均平的原則，慷慨解</a:t>
            </a:r>
            <a:r>
              <a:rPr lang="zh-TW" altLang="en-US" sz="2000" b="1" dirty="0" smtClean="0">
                <a:latin typeface="Microsoft JhengHei" panose="020B0604030504040204" pitchFamily="34" charset="-120"/>
                <a:ea typeface="Microsoft JhengHei" panose="020B0604030504040204" pitchFamily="34" charset="-120"/>
              </a:rPr>
              <a:t>囊</a:t>
            </a:r>
            <a:endParaRPr lang="en-US" altLang="zh-TW" sz="2000" b="1" dirty="0" smtClean="0">
              <a:latin typeface="Microsoft JhengHei" panose="020B0604030504040204" pitchFamily="34" charset="-120"/>
              <a:ea typeface="Microsoft JhengHei" panose="020B0604030504040204" pitchFamily="34" charset="-120"/>
            </a:endParaRPr>
          </a:p>
          <a:p>
            <a:pPr marL="285750" lvl="1"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參與</a:t>
            </a:r>
            <a:r>
              <a:rPr lang="zh-TW" altLang="en-US" sz="2400" b="1" dirty="0">
                <a:latin typeface="Microsoft JhengHei" panose="020B0604030504040204" pitchFamily="34" charset="-120"/>
                <a:ea typeface="Microsoft JhengHei" panose="020B0604030504040204" pitchFamily="34" charset="-120"/>
              </a:rPr>
              <a:t>幫助個</a:t>
            </a:r>
            <a:r>
              <a:rPr lang="zh-TW" altLang="en-US" sz="2400" b="1" dirty="0" smtClean="0">
                <a:latin typeface="Microsoft JhengHei" panose="020B0604030504040204" pitchFamily="34" charset="-120"/>
                <a:ea typeface="Microsoft JhengHei" panose="020B0604030504040204" pitchFamily="34" charset="-120"/>
              </a:rPr>
              <a:t>人和社區整體的計劃</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分享</a:t>
            </a:r>
            <a:r>
              <a:rPr lang="zh-TW" altLang="en-US" sz="2000" b="1" dirty="0">
                <a:latin typeface="Microsoft JhengHei" panose="020B0604030504040204" pitchFamily="34" charset="-120"/>
                <a:ea typeface="Microsoft JhengHei" panose="020B0604030504040204" pitchFamily="34" charset="-120"/>
              </a:rPr>
              <a:t>盼</a:t>
            </a:r>
            <a:r>
              <a:rPr lang="zh-TW" altLang="en-US" sz="2000" b="1" dirty="0" smtClean="0">
                <a:latin typeface="Microsoft JhengHei" panose="020B0604030504040204" pitchFamily="34" charset="-120"/>
                <a:ea typeface="Microsoft JhengHei" panose="020B0604030504040204" pitchFamily="34" charset="-120"/>
              </a:rPr>
              <a:t>望，夢想，生命</a:t>
            </a:r>
            <a:endParaRPr lang="en-US" altLang="zh-TW" sz="2000" b="1" dirty="0" smtClean="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3203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a:t>聖</a:t>
            </a:r>
            <a:r>
              <a:rPr lang="zh-TW" altLang="en-US" sz="4000" b="1" dirty="0" smtClean="0"/>
              <a:t>經裏合</a:t>
            </a:r>
            <a:r>
              <a:rPr lang="zh-TW" altLang="en-US" sz="4000" b="1" dirty="0"/>
              <a:t>一</a:t>
            </a:r>
            <a:r>
              <a:rPr lang="zh-TW" altLang="en-US" sz="4000" b="1" dirty="0" smtClean="0">
                <a:latin typeface="Microsoft JhengHei" panose="020B0604030504040204" pitchFamily="34" charset="-120"/>
                <a:ea typeface="Microsoft JhengHei" panose="020B0604030504040204" pitchFamily="34" charset="-120"/>
              </a:rPr>
              <a:t>和</a:t>
            </a:r>
            <a:r>
              <a:rPr lang="zh-TW" altLang="en-US" sz="4000" b="1" dirty="0">
                <a:latin typeface="Microsoft JhengHei" panose="020B0604030504040204" pitchFamily="34" charset="-120"/>
                <a:ea typeface="Microsoft JhengHei" panose="020B0604030504040204" pitchFamily="34" charset="-120"/>
              </a:rPr>
              <a:t>均平的原</a:t>
            </a:r>
            <a:r>
              <a:rPr lang="zh-TW" altLang="en-US" sz="4000" b="1" dirty="0" smtClean="0">
                <a:latin typeface="Microsoft JhengHei" panose="020B0604030504040204" pitchFamily="34" charset="-120"/>
                <a:ea typeface="Microsoft JhengHei" panose="020B0604030504040204" pitchFamily="34" charset="-120"/>
              </a:rPr>
              <a:t>則</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228600" y="1334899"/>
            <a:ext cx="8915400" cy="5432256"/>
          </a:xfrm>
          <a:prstGeom prst="rect">
            <a:avLst/>
          </a:prstGeom>
        </p:spPr>
        <p:txBody>
          <a:bodyPr wrap="square">
            <a:spAutoFit/>
          </a:bodyPr>
          <a:lstStyle/>
          <a:p>
            <a:pPr marL="342900" indent="-342900">
              <a:buFont typeface="Arial" panose="020B0604020202020204" pitchFamily="34" charset="0"/>
              <a:buChar char="•"/>
            </a:pPr>
            <a:r>
              <a:rPr lang="zh-TW" altLang="en-US" sz="2400" b="1" dirty="0" smtClean="0"/>
              <a:t>合</a:t>
            </a:r>
            <a:r>
              <a:rPr lang="zh-TW" altLang="en-US" sz="2400" b="1" dirty="0"/>
              <a:t>一的原</a:t>
            </a:r>
            <a:r>
              <a:rPr lang="zh-TW" altLang="en-US" sz="2400" b="1" dirty="0" smtClean="0"/>
              <a:t>則</a:t>
            </a:r>
            <a:endParaRPr lang="en-US" altLang="zh-TW" dirty="0"/>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地和其中所充滿</a:t>
            </a:r>
            <a:r>
              <a:rPr lang="zh-TW" altLang="en-US" sz="2000" b="1" dirty="0" smtClean="0">
                <a:latin typeface="Microsoft JhengHei" panose="020B0604030504040204" pitchFamily="34" charset="-120"/>
                <a:ea typeface="Microsoft JhengHei" panose="020B0604030504040204" pitchFamily="34" charset="-120"/>
              </a:rPr>
              <a:t>的</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世</a:t>
            </a:r>
            <a:r>
              <a:rPr lang="zh-TW" altLang="en-US" sz="2000" b="1" dirty="0">
                <a:latin typeface="Microsoft JhengHei" panose="020B0604030504040204" pitchFamily="34" charset="-120"/>
                <a:ea typeface="Microsoft JhengHei" panose="020B0604030504040204" pitchFamily="34" charset="-120"/>
              </a:rPr>
              <a:t>界和住在其間</a:t>
            </a:r>
            <a:r>
              <a:rPr lang="zh-TW" altLang="en-US" sz="2000" b="1" dirty="0" smtClean="0">
                <a:latin typeface="Microsoft JhengHei" panose="020B0604030504040204" pitchFamily="34" charset="-120"/>
                <a:ea typeface="Microsoft JhengHei" panose="020B0604030504040204" pitchFamily="34" charset="-120"/>
              </a:rPr>
              <a:t>的</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都</a:t>
            </a:r>
            <a:r>
              <a:rPr lang="zh-TW" altLang="en-US" sz="2000" b="1" dirty="0">
                <a:latin typeface="Microsoft JhengHei" panose="020B0604030504040204" pitchFamily="34" charset="-120"/>
                <a:ea typeface="Microsoft JhengHei" panose="020B0604030504040204" pitchFamily="34" charset="-120"/>
              </a:rPr>
              <a:t>屬耶和</a:t>
            </a:r>
            <a:r>
              <a:rPr lang="zh-TW" altLang="en-US" sz="2000" b="1" dirty="0" smtClean="0">
                <a:latin typeface="Microsoft JhengHei" panose="020B0604030504040204" pitchFamily="34" charset="-120"/>
                <a:ea typeface="Microsoft JhengHei" panose="020B0604030504040204" pitchFamily="34" charset="-120"/>
              </a:rPr>
              <a:t>華</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詩</a:t>
            </a:r>
            <a:r>
              <a:rPr lang="en-US" altLang="zh-TW" sz="2000" b="1" dirty="0" smtClean="0">
                <a:latin typeface="Microsoft JhengHei" panose="020B0604030504040204" pitchFamily="34" charset="-120"/>
                <a:ea typeface="Microsoft JhengHei" panose="020B0604030504040204" pitchFamily="34" charset="-120"/>
              </a:rPr>
              <a:t>24:1</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t>一</a:t>
            </a:r>
            <a:r>
              <a:rPr lang="zh-TW" altLang="en-US" sz="2000" b="1" dirty="0"/>
              <a:t>個地球，一個族</a:t>
            </a:r>
            <a:r>
              <a:rPr lang="zh-TW" altLang="en-US" sz="2000" b="1" dirty="0" smtClean="0"/>
              <a:t>類</a:t>
            </a:r>
            <a:endParaRPr lang="en-US" altLang="zh-TW" b="1" dirty="0"/>
          </a:p>
          <a:p>
            <a:pPr lvl="2">
              <a:spcBef>
                <a:spcPts val="600"/>
              </a:spcBef>
            </a:pPr>
            <a:r>
              <a:rPr lang="zh-TW" altLang="en-US" b="1" dirty="0" smtClean="0"/>
              <a:t> </a:t>
            </a:r>
            <a:r>
              <a:rPr lang="zh-TW" altLang="en-US" sz="2000" b="1" dirty="0" smtClean="0">
                <a:latin typeface="Microsoft JhengHei" panose="020B0604030504040204" pitchFamily="34" charset="-120"/>
                <a:ea typeface="Microsoft JhengHei" panose="020B0604030504040204" pitchFamily="34" charset="-120"/>
              </a:rPr>
              <a:t>神</a:t>
            </a:r>
            <a:r>
              <a:rPr lang="zh-TW" altLang="en-US" sz="2000" b="1" dirty="0">
                <a:latin typeface="Microsoft JhengHei" panose="020B0604030504040204" pitchFamily="34" charset="-120"/>
                <a:ea typeface="Microsoft JhengHei" panose="020B0604030504040204" pitchFamily="34" charset="-120"/>
              </a:rPr>
              <a:t>應許透過亞伯拉罕的子</a:t>
            </a:r>
            <a:r>
              <a:rPr lang="zh-TW" altLang="en-US" sz="2000" b="1" dirty="0" smtClean="0">
                <a:latin typeface="Microsoft JhengHei" panose="020B0604030504040204" pitchFamily="34" charset="-120"/>
                <a:ea typeface="Microsoft JhengHei" panose="020B0604030504040204" pitchFamily="34" charset="-120"/>
              </a:rPr>
              <a:t>孫</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使</a:t>
            </a:r>
            <a:r>
              <a:rPr lang="zh-TW" altLang="en-US" sz="2000" b="1" dirty="0">
                <a:latin typeface="Microsoft JhengHei" panose="020B0604030504040204" pitchFamily="34" charset="-120"/>
                <a:ea typeface="Microsoft JhengHei" panose="020B0604030504040204" pitchFamily="34" charset="-120"/>
              </a:rPr>
              <a:t>地上萬族䝉</a:t>
            </a:r>
            <a:r>
              <a:rPr lang="zh-TW" altLang="en-US" sz="2000" b="1" dirty="0" smtClean="0">
                <a:latin typeface="Microsoft JhengHei" panose="020B0604030504040204" pitchFamily="34" charset="-120"/>
                <a:ea typeface="Microsoft JhengHei" panose="020B0604030504040204" pitchFamily="34" charset="-120"/>
              </a:rPr>
              <a:t>福</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耶</a:t>
            </a:r>
            <a:r>
              <a:rPr lang="zh-TW" altLang="en-US" sz="2000" b="1" dirty="0">
                <a:latin typeface="Microsoft JhengHei" panose="020B0604030504040204" pitchFamily="34" charset="-120"/>
                <a:ea typeface="Microsoft JhengHei" panose="020B0604030504040204" pitchFamily="34" charset="-120"/>
              </a:rPr>
              <a:t>穌復活後告訴</a:t>
            </a:r>
            <a:r>
              <a:rPr lang="zh-TW" altLang="en-US" sz="2000" b="1" dirty="0" smtClean="0">
                <a:latin typeface="Microsoft JhengHei" panose="020B0604030504040204" pitchFamily="34" charset="-120"/>
                <a:ea typeface="Microsoft JhengHei" panose="020B0604030504040204" pitchFamily="34" charset="-120"/>
              </a:rPr>
              <a:t>門 徒要</a:t>
            </a:r>
            <a:endParaRPr lang="en-US" altLang="zh-TW" sz="2000" b="1" dirty="0" smtClean="0">
              <a:latin typeface="Microsoft JhengHei" panose="020B0604030504040204" pitchFamily="34" charset="-120"/>
              <a:ea typeface="Microsoft JhengHei" panose="020B0604030504040204" pitchFamily="34" charset="-120"/>
            </a:endParaRPr>
          </a:p>
          <a:p>
            <a:pPr lvl="2">
              <a:spcBef>
                <a:spcPts val="600"/>
              </a:spcBef>
            </a:pPr>
            <a:r>
              <a:rPr lang="en-US" altLang="zh-TW" sz="2000" b="1" dirty="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去</a:t>
            </a:r>
            <a:r>
              <a:rPr lang="zh-TW" altLang="en-US" sz="2000" b="1" dirty="0" smtClean="0">
                <a:latin typeface="Microsoft JhengHei" panose="020B0604030504040204" pitchFamily="34" charset="-120"/>
                <a:ea typeface="Microsoft JhengHei" panose="020B0604030504040204" pitchFamily="34" charset="-120"/>
              </a:rPr>
              <a:t>使 </a:t>
            </a:r>
            <a:r>
              <a:rPr lang="zh-TW" altLang="en-US" sz="2000" b="1" dirty="0" smtClean="0">
                <a:latin typeface="Microsoft JhengHei" panose="020B0604030504040204" pitchFamily="34" charset="-120"/>
                <a:ea typeface="Microsoft JhengHei" panose="020B0604030504040204" pitchFamily="34" charset="-120"/>
              </a:rPr>
              <a:t>萬</a:t>
            </a:r>
            <a:r>
              <a:rPr lang="zh-TW" altLang="en-US" sz="2000" b="1" dirty="0">
                <a:latin typeface="Microsoft JhengHei" panose="020B0604030504040204" pitchFamily="34" charset="-120"/>
                <a:ea typeface="Microsoft JhengHei" panose="020B0604030504040204" pitchFamily="34" charset="-120"/>
              </a:rPr>
              <a:t>民作祂的門</a:t>
            </a:r>
            <a:r>
              <a:rPr lang="zh-TW" altLang="en-US" sz="2000" b="1" dirty="0" smtClean="0">
                <a:latin typeface="Microsoft JhengHei" panose="020B0604030504040204" pitchFamily="34" charset="-120"/>
                <a:ea typeface="Microsoft JhengHei" panose="020B0604030504040204" pitchFamily="34" charset="-120"/>
              </a:rPr>
              <a:t>徒</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住</a:t>
            </a:r>
            <a:r>
              <a:rPr lang="zh-TW" altLang="en-US" sz="2000" b="1" dirty="0">
                <a:latin typeface="Microsoft JhengHei" panose="020B0604030504040204" pitchFamily="34" charset="-120"/>
                <a:ea typeface="Microsoft JhengHei" panose="020B0604030504040204" pitchFamily="34" charset="-120"/>
              </a:rPr>
              <a:t>神寶座前得贖群</a:t>
            </a:r>
            <a:r>
              <a:rPr lang="zh-TW" altLang="en-US" sz="2000" b="1" dirty="0" smtClean="0">
                <a:latin typeface="Microsoft JhengHei" panose="020B0604030504040204" pitchFamily="34" charset="-120"/>
                <a:ea typeface="Microsoft JhengHei" panose="020B0604030504040204" pitchFamily="34" charset="-120"/>
              </a:rPr>
              <a:t>眾</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來</a:t>
            </a:r>
            <a:r>
              <a:rPr lang="zh-TW" altLang="en-US" sz="2000" b="1" dirty="0">
                <a:latin typeface="Microsoft JhengHei" panose="020B0604030504040204" pitchFamily="34" charset="-120"/>
                <a:ea typeface="Microsoft JhengHei" panose="020B0604030504040204" pitchFamily="34" charset="-120"/>
              </a:rPr>
              <a:t>自各國各族各民各</a:t>
            </a:r>
            <a:r>
              <a:rPr lang="zh-TW" altLang="en-US" sz="2000" b="1" dirty="0" smtClean="0">
                <a:latin typeface="Microsoft JhengHei" panose="020B0604030504040204" pitchFamily="34" charset="-120"/>
                <a:ea typeface="Microsoft JhengHei" panose="020B0604030504040204" pitchFamily="34" charset="-120"/>
              </a:rPr>
              <a:t>方</a:t>
            </a:r>
            <a:endParaRPr lang="en-US" altLang="zh-TW" sz="2000" b="1" dirty="0" smtClean="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400" b="1" dirty="0" smtClean="0"/>
              <a:t>均</a:t>
            </a:r>
            <a:r>
              <a:rPr lang="zh-TW" altLang="en-US" sz="2400" b="1" dirty="0"/>
              <a:t>平的原</a:t>
            </a:r>
            <a:r>
              <a:rPr lang="zh-TW" altLang="en-US" sz="2400" b="1" dirty="0" smtClean="0"/>
              <a:t>則</a:t>
            </a:r>
            <a:endParaRPr lang="en-US" altLang="zh-TW" dirty="0"/>
          </a:p>
          <a:p>
            <a:pPr marL="800100" lvl="1" indent="-34290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就是要你們的富</a:t>
            </a:r>
            <a:r>
              <a:rPr lang="zh-TW" altLang="en-US" sz="2000" b="1" dirty="0" smtClean="0">
                <a:latin typeface="Microsoft JhengHei" panose="020B0604030504040204" pitchFamily="34" charset="-120"/>
                <a:ea typeface="Microsoft JhengHei" panose="020B0604030504040204" pitchFamily="34" charset="-120"/>
              </a:rPr>
              <a:t>餘</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現</a:t>
            </a:r>
            <a:r>
              <a:rPr lang="zh-TW" altLang="en-US" sz="2000" b="1" dirty="0">
                <a:latin typeface="Microsoft JhengHei" panose="020B0604030504040204" pitchFamily="34" charset="-120"/>
                <a:ea typeface="Microsoft JhengHei" panose="020B0604030504040204" pitchFamily="34" charset="-120"/>
              </a:rPr>
              <a:t>在可以補他們的不</a:t>
            </a:r>
            <a:r>
              <a:rPr lang="zh-TW" altLang="en-US" sz="2000" b="1" dirty="0" smtClean="0">
                <a:latin typeface="Microsoft JhengHei" panose="020B0604030504040204" pitchFamily="34" charset="-120"/>
                <a:ea typeface="Microsoft JhengHei" panose="020B0604030504040204" pitchFamily="34" charset="-120"/>
              </a:rPr>
              <a:t>足</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使</a:t>
            </a:r>
            <a:r>
              <a:rPr lang="zh-TW" altLang="en-US" sz="2000" b="1" dirty="0">
                <a:latin typeface="Microsoft JhengHei" panose="020B0604030504040204" pitchFamily="34" charset="-120"/>
                <a:ea typeface="Microsoft JhengHei" panose="020B0604030504040204" pitchFamily="34" charset="-120"/>
              </a:rPr>
              <a:t>他們的富</a:t>
            </a:r>
            <a:r>
              <a:rPr lang="zh-TW" altLang="en-US" sz="2000" b="1" dirty="0" smtClean="0">
                <a:latin typeface="Microsoft JhengHei" panose="020B0604030504040204" pitchFamily="34" charset="-120"/>
                <a:ea typeface="Microsoft JhengHei" panose="020B0604030504040204" pitchFamily="34" charset="-120"/>
              </a:rPr>
              <a:t>餘</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將</a:t>
            </a:r>
            <a:r>
              <a:rPr lang="zh-TW" altLang="en-US" sz="2000" b="1" dirty="0">
                <a:latin typeface="Microsoft JhengHei" panose="020B0604030504040204" pitchFamily="34" charset="-120"/>
                <a:ea typeface="Microsoft JhengHei" panose="020B0604030504040204" pitchFamily="34" charset="-120"/>
              </a:rPr>
              <a:t>來也可以補你們的不</a:t>
            </a:r>
            <a:r>
              <a:rPr lang="zh-TW" altLang="en-US" sz="2000" b="1" dirty="0" smtClean="0">
                <a:latin typeface="Microsoft JhengHei" panose="020B0604030504040204" pitchFamily="34" charset="-120"/>
                <a:ea typeface="Microsoft JhengHei" panose="020B0604030504040204" pitchFamily="34" charset="-120"/>
              </a:rPr>
              <a:t>足</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這</a:t>
            </a:r>
            <a:r>
              <a:rPr lang="zh-TW" altLang="en-US" sz="2000" b="1" dirty="0">
                <a:latin typeface="Microsoft JhengHei" panose="020B0604030504040204" pitchFamily="34" charset="-120"/>
                <a:ea typeface="Microsoft JhengHei" panose="020B0604030504040204" pitchFamily="34" charset="-120"/>
              </a:rPr>
              <a:t>就均平</a:t>
            </a:r>
            <a:r>
              <a:rPr lang="zh-TW" altLang="en-US" sz="2000" b="1" dirty="0" smtClean="0">
                <a:latin typeface="Microsoft JhengHei" panose="020B0604030504040204" pitchFamily="34" charset="-120"/>
                <a:ea typeface="Microsoft JhengHei" panose="020B0604030504040204" pitchFamily="34" charset="-120"/>
              </a:rPr>
              <a:t>了</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哥後</a:t>
            </a:r>
            <a:r>
              <a:rPr lang="en-US" altLang="zh-TW" sz="2000" b="1" dirty="0">
                <a:latin typeface="Microsoft JhengHei" panose="020B0604030504040204" pitchFamily="34" charset="-120"/>
                <a:ea typeface="Microsoft JhengHei" panose="020B0604030504040204" pitchFamily="34" charset="-120"/>
              </a:rPr>
              <a:t>8:14</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耶</a:t>
            </a:r>
            <a:r>
              <a:rPr lang="zh-TW" altLang="en-US" sz="2000" b="1" dirty="0">
                <a:latin typeface="Microsoft JhengHei" panose="020B0604030504040204" pitchFamily="34" charset="-120"/>
                <a:ea typeface="Microsoft JhengHei" panose="020B0604030504040204" pitchFamily="34" charset="-120"/>
              </a:rPr>
              <a:t>穌基督雖富</a:t>
            </a:r>
            <a:r>
              <a:rPr lang="zh-TW" altLang="en-US" sz="2000" b="1" dirty="0" smtClean="0">
                <a:latin typeface="Microsoft JhengHei" panose="020B0604030504040204" pitchFamily="34" charset="-120"/>
                <a:ea typeface="Microsoft JhengHei" panose="020B0604030504040204" pitchFamily="34" charset="-120"/>
              </a:rPr>
              <a:t>有</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卻</a:t>
            </a:r>
            <a:r>
              <a:rPr lang="zh-TW" altLang="en-US" sz="2000" b="1" dirty="0">
                <a:latin typeface="Microsoft JhengHei" panose="020B0604030504040204" pitchFamily="34" charset="-120"/>
                <a:ea typeface="Microsoft JhengHei" panose="020B0604030504040204" pitchFamily="34" charset="-120"/>
              </a:rPr>
              <a:t>成為貧</a:t>
            </a:r>
            <a:r>
              <a:rPr lang="zh-TW" altLang="en-US" sz="2000" b="1" dirty="0" smtClean="0">
                <a:latin typeface="Microsoft JhengHei" panose="020B0604030504040204" pitchFamily="34" charset="-120"/>
                <a:ea typeface="Microsoft JhengHei" panose="020B0604030504040204" pitchFamily="34" charset="-120"/>
              </a:rPr>
              <a:t>窮</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以</a:t>
            </a:r>
            <a:r>
              <a:rPr lang="zh-TW" altLang="en-US" sz="2000" b="1" dirty="0">
                <a:latin typeface="Microsoft JhengHei" panose="020B0604030504040204" pitchFamily="34" charset="-120"/>
                <a:ea typeface="Microsoft JhengHei" panose="020B0604030504040204" pitchFamily="34" charset="-120"/>
              </a:rPr>
              <a:t>致因祂的貧</a:t>
            </a:r>
            <a:r>
              <a:rPr lang="zh-TW" altLang="en-US" sz="2000" b="1" dirty="0" smtClean="0">
                <a:latin typeface="Microsoft JhengHei" panose="020B0604030504040204" pitchFamily="34" charset="-120"/>
                <a:ea typeface="Microsoft JhengHei" panose="020B0604030504040204" pitchFamily="34" charset="-120"/>
              </a:rPr>
              <a:t>窮</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我</a:t>
            </a:r>
            <a:r>
              <a:rPr lang="zh-TW" altLang="en-US" sz="2000" b="1" dirty="0">
                <a:latin typeface="Microsoft JhengHei" panose="020B0604030504040204" pitchFamily="34" charset="-120"/>
                <a:ea typeface="Microsoft JhengHei" panose="020B0604030504040204" pitchFamily="34" charset="-120"/>
              </a:rPr>
              <a:t>們可以成為富足。（哥後</a:t>
            </a:r>
            <a:r>
              <a:rPr lang="en-US" altLang="zh-TW" sz="2000" b="1" dirty="0" smtClean="0">
                <a:latin typeface="Microsoft JhengHei" panose="020B0604030504040204" pitchFamily="34" charset="-120"/>
                <a:ea typeface="Microsoft JhengHei" panose="020B0604030504040204" pitchFamily="34" charset="-120"/>
              </a:rPr>
              <a:t>8:9</a:t>
            </a:r>
            <a:r>
              <a:rPr lang="en-US" altLang="zh-TW" sz="2000" b="1" dirty="0" smtClean="0">
                <a:latin typeface="Microsoft JhengHei" panose="020B0604030504040204" pitchFamily="34" charset="-120"/>
                <a:ea typeface="Microsoft JhengHei" panose="020B0604030504040204" pitchFamily="34" charset="-120"/>
              </a:rPr>
              <a:t>)</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我</a:t>
            </a:r>
            <a:r>
              <a:rPr lang="zh-TW" altLang="en-US" sz="2000" b="1" dirty="0">
                <a:latin typeface="Microsoft JhengHei" panose="020B0604030504040204" pitchFamily="34" charset="-120"/>
                <a:ea typeface="Microsoft JhengHei" panose="020B0604030504040204" pitchFamily="34" charset="-120"/>
              </a:rPr>
              <a:t>們應當效法祂的榜</a:t>
            </a:r>
            <a:r>
              <a:rPr lang="zh-TW" altLang="en-US" sz="2000" b="1" dirty="0" smtClean="0">
                <a:latin typeface="Microsoft JhengHei" panose="020B0604030504040204" pitchFamily="34" charset="-120"/>
                <a:ea typeface="Microsoft JhengHei" panose="020B0604030504040204" pitchFamily="34" charset="-120"/>
              </a:rPr>
              <a:t>樣</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在</a:t>
            </a:r>
            <a:r>
              <a:rPr lang="zh-TW" altLang="en-US" sz="2000" b="1" dirty="0">
                <a:latin typeface="Microsoft JhengHei" panose="020B0604030504040204" pitchFamily="34" charset="-120"/>
                <a:ea typeface="Microsoft JhengHei" panose="020B0604030504040204" pitchFamily="34" charset="-120"/>
              </a:rPr>
              <a:t>愛𥚃慷慨給</a:t>
            </a:r>
            <a:r>
              <a:rPr lang="zh-TW" altLang="en-US" sz="2000" b="1" dirty="0" smtClean="0">
                <a:latin typeface="Microsoft JhengHei" panose="020B0604030504040204" pitchFamily="34" charset="-120"/>
                <a:ea typeface="Microsoft JhengHei" panose="020B0604030504040204" pitchFamily="34" charset="-120"/>
              </a:rPr>
              <a:t>予</a:t>
            </a:r>
            <a:endParaRPr lang="en-US" altLang="zh-TW" sz="2000" b="1" dirty="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撒</a:t>
            </a:r>
            <a:r>
              <a:rPr lang="zh-TW" altLang="en-US" sz="2400" b="1" dirty="0">
                <a:latin typeface="Microsoft JhengHei" panose="020B0604030504040204" pitchFamily="34" charset="-120"/>
                <a:ea typeface="Microsoft JhengHei" panose="020B0604030504040204" pitchFamily="34" charset="-120"/>
              </a:rPr>
              <a:t>馬利亞的原</a:t>
            </a:r>
            <a:r>
              <a:rPr lang="zh-TW" altLang="en-US" sz="2400" b="1" dirty="0" smtClean="0">
                <a:latin typeface="Microsoft JhengHei" panose="020B0604030504040204" pitchFamily="34" charset="-120"/>
                <a:ea typeface="Microsoft JhengHei" panose="020B0604030504040204" pitchFamily="34" charset="-120"/>
              </a:rPr>
              <a:t>則</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buFont typeface="Times New Roman" panose="02020603050405020304" pitchFamily="18" charset="0"/>
              <a:buChar char="−"/>
            </a:pPr>
            <a:r>
              <a:rPr lang="zh-TW" altLang="en-US" sz="2000" b="1" dirty="0" smtClean="0"/>
              <a:t>鄰</a:t>
            </a:r>
            <a:r>
              <a:rPr lang="zh-TW" altLang="en-US" sz="2000" b="1" dirty="0"/>
              <a:t>舍之愛應破除種族與國家的障</a:t>
            </a:r>
            <a:r>
              <a:rPr lang="zh-TW" altLang="en-US" sz="2000" b="1" dirty="0" smtClean="0"/>
              <a:t>礙</a:t>
            </a:r>
            <a:endParaRPr lang="en-US" altLang="zh-TW" dirty="0"/>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富</a:t>
            </a:r>
            <a:r>
              <a:rPr lang="zh-TW" altLang="en-US" sz="2000" b="1" dirty="0">
                <a:latin typeface="Microsoft JhengHei" panose="020B0604030504040204" pitchFamily="34" charset="-120"/>
                <a:ea typeface="Microsoft JhengHei" panose="020B0604030504040204" pitchFamily="34" charset="-120"/>
              </a:rPr>
              <a:t>有國家的責</a:t>
            </a:r>
            <a:r>
              <a:rPr lang="zh-TW" altLang="en-US" sz="2000" b="1" dirty="0" smtClean="0">
                <a:latin typeface="Microsoft JhengHei" panose="020B0604030504040204" pitchFamily="34" charset="-120"/>
                <a:ea typeface="Microsoft JhengHei" panose="020B0604030504040204" pitchFamily="34" charset="-120"/>
              </a:rPr>
              <a:t>任</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 援助、</a:t>
            </a:r>
            <a:r>
              <a:rPr lang="zh-TW" altLang="en-US" sz="2000" b="1" dirty="0">
                <a:latin typeface="Microsoft JhengHei" panose="020B0604030504040204" pitchFamily="34" charset="-120"/>
                <a:ea typeface="Microsoft JhengHei" panose="020B0604030504040204" pitchFamily="34" charset="-120"/>
              </a:rPr>
              <a:t>聲討不公平的貿</a:t>
            </a:r>
            <a:r>
              <a:rPr lang="zh-TW" altLang="en-US" sz="2000" b="1" dirty="0" smtClean="0">
                <a:latin typeface="Microsoft JhengHei" panose="020B0604030504040204" pitchFamily="34" charset="-120"/>
                <a:ea typeface="Microsoft JhengHei" panose="020B0604030504040204" pitchFamily="34" charset="-120"/>
              </a:rPr>
              <a:t>易</a:t>
            </a:r>
            <a:r>
              <a:rPr lang="zh-TW" altLang="en-US" sz="2000" b="1" dirty="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豁</a:t>
            </a:r>
            <a:r>
              <a:rPr lang="zh-TW" altLang="en-US" sz="2000" b="1" dirty="0">
                <a:latin typeface="Microsoft JhengHei" panose="020B0604030504040204" pitchFamily="34" charset="-120"/>
                <a:ea typeface="Microsoft JhengHei" panose="020B0604030504040204" pitchFamily="34" charset="-120"/>
              </a:rPr>
              <a:t>免債</a:t>
            </a:r>
            <a:r>
              <a:rPr lang="zh-TW" altLang="en-US" sz="2000" b="1" dirty="0" smtClean="0">
                <a:latin typeface="Microsoft JhengHei" panose="020B0604030504040204" pitchFamily="34" charset="-120"/>
                <a:ea typeface="Microsoft JhengHei" panose="020B0604030504040204" pitchFamily="34" charset="-120"/>
              </a:rPr>
              <a:t>務</a:t>
            </a:r>
            <a:endParaRPr lang="en-US" altLang="zh-TW" sz="20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個</a:t>
            </a:r>
            <a:r>
              <a:rPr lang="zh-TW" altLang="en-US" sz="2000" b="1" dirty="0">
                <a:latin typeface="Microsoft JhengHei" panose="020B0604030504040204" pitchFamily="34" charset="-120"/>
                <a:ea typeface="Microsoft JhengHei" panose="020B0604030504040204" pitchFamily="34" charset="-120"/>
              </a:rPr>
              <a:t>人的責</a:t>
            </a:r>
            <a:r>
              <a:rPr lang="zh-TW" altLang="en-US" sz="2000" b="1" dirty="0" smtClean="0">
                <a:latin typeface="Microsoft JhengHei" panose="020B0604030504040204" pitchFamily="34" charset="-120"/>
                <a:ea typeface="Microsoft JhengHei" panose="020B0604030504040204" pitchFamily="34" charset="-120"/>
              </a:rPr>
              <a:t>任</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 緊</a:t>
            </a:r>
            <a:r>
              <a:rPr lang="zh-TW" altLang="en-US" sz="2000" b="1" dirty="0">
                <a:latin typeface="Microsoft JhengHei" panose="020B0604030504040204" pitchFamily="34" charset="-120"/>
                <a:ea typeface="Microsoft JhengHei" panose="020B0604030504040204" pitchFamily="34" charset="-120"/>
              </a:rPr>
              <a:t>急災難援</a:t>
            </a:r>
            <a:r>
              <a:rPr lang="zh-TW" altLang="en-US" sz="2000" b="1" dirty="0" smtClean="0">
                <a:latin typeface="Microsoft JhengHei" panose="020B0604030504040204" pitchFamily="34" charset="-120"/>
                <a:ea typeface="Microsoft JhengHei" panose="020B0604030504040204" pitchFamily="34" charset="-120"/>
              </a:rPr>
              <a:t>助</a:t>
            </a:r>
            <a:endParaRPr lang="en-US" dirty="0"/>
          </a:p>
        </p:txBody>
      </p:sp>
      <p:sp>
        <p:nvSpPr>
          <p:cNvPr id="3" name="Slide Number Placeholder 2"/>
          <p:cNvSpPr>
            <a:spLocks noGrp="1"/>
          </p:cNvSpPr>
          <p:nvPr>
            <p:ph type="sldNum" sz="quarter" idx="12"/>
          </p:nvPr>
        </p:nvSpPr>
        <p:spPr/>
        <p:txBody>
          <a:bodyPr/>
          <a:lstStyle/>
          <a:p>
            <a:fld id="{79AAA648-1FEE-4BC6-A74A-7F2F31D927FF}" type="slidenum">
              <a:rPr lang="en-US" smtClean="0"/>
              <a:t>18</a:t>
            </a:fld>
            <a:endParaRPr lang="en-US" dirty="0"/>
          </a:p>
        </p:txBody>
      </p:sp>
    </p:spTree>
    <p:extLst>
      <p:ext uri="{BB962C8B-B14F-4D97-AF65-F5344CB8AC3E}">
        <p14:creationId xmlns:p14="http://schemas.microsoft.com/office/powerpoint/2010/main" val="239287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內容大剛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4093428"/>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介紹</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貧窮</a:t>
            </a:r>
            <a:r>
              <a:rPr lang="en-US" altLang="zh-TW" sz="3200" b="1" dirty="0">
                <a:latin typeface="Microsoft JhengHei" panose="020B0604030504040204" pitchFamily="34" charset="-120"/>
                <a:ea typeface="Microsoft JhengHei" panose="020B0604030504040204" pitchFamily="34" charset="-120"/>
              </a:rPr>
              <a:t> </a:t>
            </a:r>
            <a:r>
              <a:rPr lang="en-US" altLang="zh-TW" sz="3200" b="1" dirty="0" smtClean="0">
                <a:latin typeface="Microsoft JhengHei" panose="020B0604030504040204" pitchFamily="34" charset="-120"/>
                <a:ea typeface="Microsoft JhengHei" panose="020B0604030504040204" pitchFamily="34" charset="-120"/>
              </a:rPr>
              <a:t>(P</a:t>
            </a:r>
            <a:r>
              <a:rPr lang="en-US" sz="3200" b="1" dirty="0" smtClean="0">
                <a:latin typeface="Microsoft JhengHei" panose="020B0604030504040204" pitchFamily="34" charset="-120"/>
                <a:ea typeface="Microsoft JhengHei" panose="020B0604030504040204" pitchFamily="34" charset="-120"/>
              </a:rPr>
              <a:t>overty)</a:t>
            </a: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經濟上的</a:t>
            </a:r>
            <a:r>
              <a:rPr lang="zh-TW" altLang="en-US" sz="3200" b="1" dirty="0" smtClean="0">
                <a:latin typeface="Microsoft JhengHei" panose="020B0604030504040204" pitchFamily="34" charset="-120"/>
                <a:ea typeface="Microsoft JhengHei" panose="020B0604030504040204" pitchFamily="34" charset="-120"/>
              </a:rPr>
              <a:t>不</a:t>
            </a:r>
            <a:r>
              <a:rPr lang="zh-TW" altLang="en-US" sz="3200" b="1" dirty="0">
                <a:latin typeface="Microsoft JhengHei" panose="020B0604030504040204" pitchFamily="34" charset="-120"/>
                <a:ea typeface="Microsoft JhengHei" panose="020B0604030504040204" pitchFamily="34" charset="-120"/>
              </a:rPr>
              <a:t>公</a:t>
            </a:r>
            <a:r>
              <a:rPr lang="zh-TW" altLang="en-US" sz="3200" b="1" dirty="0" smtClean="0">
                <a:latin typeface="Microsoft JhengHei" panose="020B0604030504040204" pitchFamily="34" charset="-120"/>
                <a:ea typeface="Microsoft JhengHei" panose="020B0604030504040204" pitchFamily="34" charset="-120"/>
              </a:rPr>
              <a:t>義 </a:t>
            </a:r>
            <a:r>
              <a:rPr lang="en-US" altLang="zh-TW" sz="3200" b="1" dirty="0" smtClean="0">
                <a:latin typeface="Microsoft JhengHei" panose="020B0604030504040204" pitchFamily="34" charset="-120"/>
                <a:ea typeface="Microsoft JhengHei" panose="020B0604030504040204" pitchFamily="34" charset="-120"/>
              </a:rPr>
              <a:t>(Economic I</a:t>
            </a:r>
            <a:r>
              <a:rPr lang="en-US" sz="3200" b="1" dirty="0" smtClean="0">
                <a:latin typeface="Microsoft JhengHei" panose="020B0604030504040204" pitchFamily="34" charset="-120"/>
                <a:ea typeface="Microsoft JhengHei" panose="020B0604030504040204" pitchFamily="34" charset="-120"/>
              </a:rPr>
              <a:t>njustice)</a:t>
            </a: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戰爭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傳統</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非</a:t>
            </a:r>
            <a:r>
              <a:rPr lang="zh-TW" altLang="en-US" sz="3200" b="1" dirty="0">
                <a:latin typeface="Microsoft JhengHei" panose="020B0604030504040204" pitchFamily="34" charset="-120"/>
                <a:ea typeface="Microsoft JhengHei" panose="020B0604030504040204" pitchFamily="34" charset="-120"/>
              </a:rPr>
              <a:t>傳</a:t>
            </a:r>
            <a:r>
              <a:rPr lang="zh-TW" altLang="en-US" sz="3200" b="1" dirty="0" smtClean="0">
                <a:latin typeface="Microsoft JhengHei" panose="020B0604030504040204" pitchFamily="34" charset="-120"/>
                <a:ea typeface="Microsoft JhengHei" panose="020B0604030504040204" pitchFamily="34" charset="-120"/>
              </a:rPr>
              <a:t>統</a:t>
            </a:r>
            <a:r>
              <a:rPr lang="en-US" altLang="zh-TW" sz="3200" b="1" dirty="0" smtClean="0">
                <a:latin typeface="Microsoft JhengHei" panose="020B0604030504040204" pitchFamily="34" charset="-120"/>
                <a:ea typeface="Microsoft JhengHei" panose="020B0604030504040204" pitchFamily="34" charset="-120"/>
              </a:rPr>
              <a:t>) (War) </a:t>
            </a:r>
            <a:endParaRPr lang="en-US"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環境的</a:t>
            </a:r>
            <a:r>
              <a:rPr lang="zh-TW" altLang="en-US" sz="3200" b="1" dirty="0" smtClean="0">
                <a:latin typeface="Microsoft JhengHei" panose="020B0604030504040204" pitchFamily="34" charset="-120"/>
                <a:ea typeface="Microsoft JhengHei" panose="020B0604030504040204" pitchFamily="34" charset="-120"/>
              </a:rPr>
              <a:t>保育</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結語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3296945"/>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19</a:t>
            </a:fld>
            <a:endParaRPr lang="en-US" dirty="0"/>
          </a:p>
        </p:txBody>
      </p:sp>
    </p:spTree>
    <p:extLst>
      <p:ext uri="{BB962C8B-B14F-4D97-AF65-F5344CB8AC3E}">
        <p14:creationId xmlns:p14="http://schemas.microsoft.com/office/powerpoint/2010/main" val="156199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zonu.com/images/0X0/2009-09-18-7012/World-political-map-19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9256"/>
            <a:ext cx="9144000" cy="4908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2083" y="381000"/>
            <a:ext cx="7852229" cy="6063198"/>
          </a:xfrm>
          <a:prstGeom prst="rect">
            <a:avLst/>
          </a:prstGeom>
          <a:noFill/>
        </p:spPr>
        <p:txBody>
          <a:bodyPr wrap="square" rtlCol="0">
            <a:spAutoFit/>
          </a:bodyPr>
          <a:lstStyle/>
          <a:p>
            <a:pPr algn="ctr"/>
            <a:r>
              <a:rPr lang="en-US" sz="4400" b="1" dirty="0">
                <a:latin typeface="Microsoft JhengHei" panose="020B0604030504040204" pitchFamily="34" charset="-120"/>
                <a:ea typeface="Microsoft JhengHei" panose="020B0604030504040204" pitchFamily="34" charset="-120"/>
              </a:rPr>
              <a:t>What is the W</a:t>
            </a:r>
            <a:r>
              <a:rPr lang="en-US" sz="4400" b="1" dirty="0" smtClean="0">
                <a:latin typeface="Microsoft JhengHei" panose="020B0604030504040204" pitchFamily="34" charset="-120"/>
                <a:ea typeface="Microsoft JhengHei" panose="020B0604030504040204" pitchFamily="34" charset="-120"/>
              </a:rPr>
              <a:t>orld </a:t>
            </a:r>
            <a:r>
              <a:rPr lang="en-US" sz="4400" b="1" dirty="0">
                <a:latin typeface="Microsoft JhengHei" panose="020B0604030504040204" pitchFamily="34" charset="-120"/>
                <a:ea typeface="Microsoft JhengHei" panose="020B0604030504040204" pitchFamily="34" charset="-120"/>
              </a:rPr>
              <a:t>W</a:t>
            </a:r>
            <a:r>
              <a:rPr lang="en-US" sz="4400" b="1" dirty="0" smtClean="0">
                <a:latin typeface="Microsoft JhengHei" panose="020B0604030504040204" pitchFamily="34" charset="-120"/>
                <a:ea typeface="Microsoft JhengHei" panose="020B0604030504040204" pitchFamily="34" charset="-120"/>
              </a:rPr>
              <a:t>e </a:t>
            </a:r>
            <a:r>
              <a:rPr lang="en-US" sz="4400" b="1" dirty="0">
                <a:latin typeface="Microsoft JhengHei" panose="020B0604030504040204" pitchFamily="34" charset="-120"/>
                <a:ea typeface="Microsoft JhengHei" panose="020B0604030504040204" pitchFamily="34" charset="-120"/>
              </a:rPr>
              <a:t>L</a:t>
            </a:r>
            <a:r>
              <a:rPr lang="en-US" sz="4400" b="1" dirty="0" smtClean="0">
                <a:latin typeface="Microsoft JhengHei" panose="020B0604030504040204" pitchFamily="34" charset="-120"/>
                <a:ea typeface="Microsoft JhengHei" panose="020B0604030504040204" pitchFamily="34" charset="-120"/>
              </a:rPr>
              <a:t>ive </a:t>
            </a:r>
            <a:r>
              <a:rPr lang="en-US" sz="4400" b="1" dirty="0">
                <a:latin typeface="Microsoft JhengHei" panose="020B0604030504040204" pitchFamily="34" charset="-120"/>
                <a:ea typeface="Microsoft JhengHei" panose="020B0604030504040204" pitchFamily="34" charset="-120"/>
              </a:rPr>
              <a:t>in </a:t>
            </a:r>
            <a:r>
              <a:rPr lang="en-US" sz="4400" b="1" dirty="0" smtClean="0">
                <a:latin typeface="Microsoft JhengHei" panose="020B0604030504040204" pitchFamily="34" charset="-120"/>
                <a:ea typeface="Microsoft JhengHei" panose="020B0604030504040204" pitchFamily="34" charset="-120"/>
              </a:rPr>
              <a:t>Today</a:t>
            </a:r>
            <a:r>
              <a:rPr lang="en-US" sz="4400" b="1" smtClean="0">
                <a:latin typeface="Microsoft JhengHei" panose="020B0604030504040204" pitchFamily="34" charset="-120"/>
                <a:ea typeface="Microsoft JhengHei" panose="020B0604030504040204" pitchFamily="34" charset="-120"/>
              </a:rPr>
              <a:t>? </a:t>
            </a:r>
            <a:endParaRPr lang="en-US" sz="4400" b="1" dirty="0" smtClean="0">
              <a:latin typeface="Microsoft JhengHei" panose="020B0604030504040204" pitchFamily="34" charset="-120"/>
              <a:ea typeface="Microsoft JhengHei" panose="020B0604030504040204" pitchFamily="34" charset="-120"/>
            </a:endParaRPr>
          </a:p>
          <a:p>
            <a:pPr algn="ctr"/>
            <a:endParaRPr lang="en-US" sz="4400" b="1" dirty="0" smtClean="0">
              <a:latin typeface="Microsoft JhengHei" panose="020B0604030504040204" pitchFamily="34" charset="-120"/>
              <a:ea typeface="Microsoft JhengHei" panose="020B0604030504040204" pitchFamily="34" charset="-120"/>
            </a:endParaRPr>
          </a:p>
          <a:p>
            <a:pPr algn="ctr"/>
            <a:r>
              <a:rPr lang="zh-TW" altLang="en-US" sz="4400" b="1" dirty="0" smtClean="0">
                <a:latin typeface="Microsoft JhengHei" panose="020B0604030504040204" pitchFamily="34" charset="-120"/>
                <a:ea typeface="Microsoft JhengHei" panose="020B0604030504040204" pitchFamily="34" charset="-120"/>
              </a:rPr>
              <a:t>今天我們活在怎樣的世界裏</a:t>
            </a:r>
            <a:r>
              <a:rPr lang="en-US" altLang="zh-TW" sz="4400" b="1" dirty="0" smtClean="0">
                <a:latin typeface="Microsoft JhengHei" panose="020B0604030504040204" pitchFamily="34" charset="-120"/>
                <a:ea typeface="Microsoft JhengHei" panose="020B0604030504040204" pitchFamily="34" charset="-120"/>
              </a:rPr>
              <a:t>?</a:t>
            </a:r>
            <a:endParaRPr lang="en-US" sz="4400" b="1" dirty="0">
              <a:latin typeface="Microsoft JhengHei" panose="020B0604030504040204" pitchFamily="34" charset="-120"/>
              <a:ea typeface="Microsoft JhengHei" panose="020B0604030504040204" pitchFamily="34" charset="-120"/>
            </a:endParaRPr>
          </a:p>
          <a:p>
            <a:pPr algn="ctr"/>
            <a:endParaRPr lang="en-US" sz="3600" b="1" dirty="0" smtClean="0">
              <a:solidFill>
                <a:srgbClr val="0070C0"/>
              </a:solidFill>
              <a:latin typeface="Times New Roman" panose="02020603050405020304" pitchFamily="18" charset="0"/>
              <a:cs typeface="Times New Roman" panose="02020603050405020304" pitchFamily="18" charset="0"/>
            </a:endParaRPr>
          </a:p>
          <a:p>
            <a:pPr algn="ctr"/>
            <a:endParaRPr lang="en-US" sz="3600" b="1" dirty="0" smtClean="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r>
              <a:rPr lang="en-US" sz="3600" b="1" dirty="0" smtClean="0">
                <a:latin typeface="Microsoft JhengHei" panose="020B0604030504040204" pitchFamily="34" charset="-120"/>
                <a:ea typeface="Microsoft JhengHei" panose="020B0604030504040204" pitchFamily="34" charset="-120"/>
                <a:cs typeface="Times New Roman" panose="02020603050405020304" pitchFamily="18" charset="0"/>
              </a:rPr>
              <a:t>3 July 2016</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7391400" y="8347076"/>
            <a:ext cx="9144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9AAA648-1FEE-4BC6-A74A-7F2F31D927FF}" type="slidenum">
              <a:rPr lang="en-US" smtClean="0"/>
              <a:t>2</a:t>
            </a:fld>
            <a:endParaRPr lang="en-US" dirty="0"/>
          </a:p>
        </p:txBody>
      </p:sp>
    </p:spTree>
    <p:extLst>
      <p:ext uri="{BB962C8B-B14F-4D97-AF65-F5344CB8AC3E}">
        <p14:creationId xmlns:p14="http://schemas.microsoft.com/office/powerpoint/2010/main" val="137347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世界貧富情況</a:t>
            </a:r>
            <a:endParaRPr lang="en-US" sz="4000" b="1" dirty="0">
              <a:latin typeface="Microsoft JhengHei" panose="020B0604030504040204" pitchFamily="34" charset="-120"/>
              <a:ea typeface="Microsoft JhengHei" panose="020B0604030504040204" pitchFamily="34" charset="-120"/>
            </a:endParaRPr>
          </a:p>
        </p:txBody>
      </p:sp>
      <p:grpSp>
        <p:nvGrpSpPr>
          <p:cNvPr id="3" name="Group 2"/>
          <p:cNvGrpSpPr/>
          <p:nvPr/>
        </p:nvGrpSpPr>
        <p:grpSpPr>
          <a:xfrm>
            <a:off x="1919772" y="1377199"/>
            <a:ext cx="5304456" cy="4515416"/>
            <a:chOff x="4100284" y="1578431"/>
            <a:chExt cx="5304456" cy="4515416"/>
          </a:xfrm>
        </p:grpSpPr>
        <p:pic>
          <p:nvPicPr>
            <p:cNvPr id="1028" name="Picture 4" descr="http://cdn1.globalissues.org/i/poverty/wdi-2008/consumption-inequality-2005-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84" y="2221593"/>
              <a:ext cx="5304456" cy="387225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55330" y="1578431"/>
              <a:ext cx="3501571" cy="461665"/>
            </a:xfrm>
            <a:prstGeom prst="rect">
              <a:avLst/>
            </a:prstGeom>
            <a:noFill/>
          </p:spPr>
          <p:txBody>
            <a:bodyPr wrap="square" rtlCol="0">
              <a:spAutoFit/>
            </a:bodyPr>
            <a:lstStyle/>
            <a:p>
              <a:r>
                <a:rPr lang="zh-TW" altLang="en-US" sz="2400" b="1" dirty="0">
                  <a:latin typeface="Microsoft JhengHei" panose="020B0604030504040204" pitchFamily="34" charset="-120"/>
                  <a:ea typeface="Microsoft JhengHei" panose="020B0604030504040204" pitchFamily="34" charset="-120"/>
                </a:rPr>
                <a:t>世</a:t>
              </a:r>
              <a:r>
                <a:rPr lang="zh-TW" altLang="en-US" sz="2400" b="1" dirty="0" smtClean="0">
                  <a:latin typeface="Microsoft JhengHei" panose="020B0604030504040204" pitchFamily="34" charset="-120"/>
                  <a:ea typeface="Microsoft JhengHei" panose="020B0604030504040204" pitchFamily="34" charset="-120"/>
                </a:rPr>
                <a:t>界個人消費比例</a:t>
              </a:r>
              <a:r>
                <a:rPr lang="en-US" altLang="zh-TW" sz="2400" b="1" dirty="0" smtClean="0">
                  <a:latin typeface="Microsoft JhengHei" panose="020B0604030504040204" pitchFamily="34" charset="-120"/>
                  <a:ea typeface="Microsoft JhengHei" panose="020B0604030504040204" pitchFamily="34" charset="-120"/>
                </a:rPr>
                <a:t>, 2005</a:t>
              </a:r>
              <a:endParaRPr lang="en-US" sz="2400" dirty="0"/>
            </a:p>
          </p:txBody>
        </p:sp>
        <p:sp>
          <p:nvSpPr>
            <p:cNvPr id="2" name="Rectangle 1"/>
            <p:cNvSpPr/>
            <p:nvPr/>
          </p:nvSpPr>
          <p:spPr>
            <a:xfrm>
              <a:off x="5058915" y="2129403"/>
              <a:ext cx="4085085" cy="76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391400" y="2895602"/>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2910116"/>
              <a:ext cx="762000" cy="35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66172" y="2057402"/>
              <a:ext cx="3494314" cy="1169551"/>
            </a:xfrm>
            <a:prstGeom prst="rect">
              <a:avLst/>
            </a:prstGeom>
            <a:noFill/>
          </p:spPr>
          <p:txBody>
            <a:bodyPr wrap="square" rtlCol="0">
              <a:spAutoFit/>
            </a:bodyPr>
            <a:lstStyle/>
            <a:p>
              <a:pPr marL="182880" indent="-182880">
                <a:spcBef>
                  <a:spcPts val="600"/>
                </a:spcBef>
                <a:buFont typeface="Arial" panose="020B0604020202020204" pitchFamily="34" charset="0"/>
                <a:buChar char="•"/>
              </a:pPr>
              <a:r>
                <a:rPr lang="zh-TW" altLang="en-US" sz="2000" b="1" dirty="0">
                  <a:solidFill>
                    <a:schemeClr val="tx2"/>
                  </a:solidFill>
                  <a:latin typeface="Microsoft JhengHei" panose="020B0604030504040204" pitchFamily="34" charset="-120"/>
                  <a:ea typeface="Microsoft JhengHei" panose="020B0604030504040204" pitchFamily="34" charset="-120"/>
                </a:rPr>
                <a:t>最富有</a:t>
              </a:r>
              <a:r>
                <a:rPr lang="zh-TW" altLang="en-US" sz="2000" b="1" dirty="0" smtClean="0">
                  <a:solidFill>
                    <a:schemeClr val="tx2"/>
                  </a:solidFill>
                  <a:latin typeface="Microsoft JhengHei" panose="020B0604030504040204" pitchFamily="34" charset="-120"/>
                  <a:ea typeface="Microsoft JhengHei" panose="020B0604030504040204" pitchFamily="34" charset="-120"/>
                </a:rPr>
                <a:t>的 </a:t>
              </a:r>
              <a:r>
                <a:rPr lang="en-US" altLang="zh-TW" sz="2000" b="1" dirty="0" smtClean="0">
                  <a:solidFill>
                    <a:schemeClr val="tx2"/>
                  </a:solidFill>
                  <a:latin typeface="Microsoft JhengHei" panose="020B0604030504040204" pitchFamily="34" charset="-120"/>
                  <a:ea typeface="Microsoft JhengHei" panose="020B0604030504040204" pitchFamily="34" charset="-120"/>
                </a:rPr>
                <a:t>20% </a:t>
              </a:r>
              <a:r>
                <a:rPr lang="zh-TW" altLang="en-US" sz="2000" b="1" dirty="0" smtClean="0">
                  <a:solidFill>
                    <a:schemeClr val="tx2"/>
                  </a:solidFill>
                  <a:latin typeface="Microsoft JhengHei" panose="020B0604030504040204" pitchFamily="34" charset="-120"/>
                  <a:ea typeface="Microsoft JhengHei" panose="020B0604030504040204" pitchFamily="34" charset="-120"/>
                </a:rPr>
                <a:t>佔用 </a:t>
              </a:r>
              <a:r>
                <a:rPr lang="en-US" altLang="zh-TW" sz="2000" b="1" dirty="0" smtClean="0">
                  <a:solidFill>
                    <a:schemeClr val="tx2"/>
                  </a:solidFill>
                  <a:latin typeface="Microsoft JhengHei" panose="020B0604030504040204" pitchFamily="34" charset="-120"/>
                  <a:ea typeface="Microsoft JhengHei" panose="020B0604030504040204" pitchFamily="34" charset="-120"/>
                </a:rPr>
                <a:t>76.6%</a:t>
              </a:r>
            </a:p>
            <a:p>
              <a:pPr marL="182880" indent="-182880">
                <a:spcBef>
                  <a:spcPts val="600"/>
                </a:spcBef>
                <a:buFont typeface="Arial" panose="020B0604020202020204" pitchFamily="34" charset="0"/>
                <a:buChar char="•"/>
              </a:pPr>
              <a:r>
                <a:rPr lang="zh-TW" altLang="en-US" sz="2000" b="1" dirty="0">
                  <a:solidFill>
                    <a:schemeClr val="accent2">
                      <a:lumMod val="75000"/>
                    </a:schemeClr>
                  </a:solidFill>
                  <a:latin typeface="Microsoft JhengHei" panose="020B0604030504040204" pitchFamily="34" charset="-120"/>
                  <a:ea typeface="Microsoft JhengHei" panose="020B0604030504040204" pitchFamily="34" charset="-120"/>
                </a:rPr>
                <a:t>中間</a:t>
              </a:r>
              <a:r>
                <a:rPr lang="zh-TW" altLang="en-US" sz="2000" b="1" dirty="0" smtClean="0">
                  <a:solidFill>
                    <a:schemeClr val="accent2">
                      <a:lumMod val="75000"/>
                    </a:schemeClr>
                  </a:solidFill>
                  <a:latin typeface="Microsoft JhengHei" panose="020B0604030504040204" pitchFamily="34" charset="-120"/>
                  <a:ea typeface="Microsoft JhengHei" panose="020B0604030504040204" pitchFamily="34" charset="-120"/>
                </a:rPr>
                <a:t>的 </a:t>
              </a:r>
              <a:r>
                <a:rPr lang="en-US" altLang="zh-TW" sz="2000" b="1" dirty="0" smtClean="0">
                  <a:solidFill>
                    <a:schemeClr val="accent2">
                      <a:lumMod val="75000"/>
                    </a:schemeClr>
                  </a:solidFill>
                  <a:latin typeface="Microsoft JhengHei" panose="020B0604030504040204" pitchFamily="34" charset="-120"/>
                  <a:ea typeface="Microsoft JhengHei" panose="020B0604030504040204" pitchFamily="34" charset="-120"/>
                </a:rPr>
                <a:t>60% </a:t>
              </a:r>
              <a:r>
                <a:rPr lang="zh-TW" altLang="en-US" sz="2000" b="1" dirty="0" smtClean="0">
                  <a:solidFill>
                    <a:schemeClr val="accent2">
                      <a:lumMod val="75000"/>
                    </a:schemeClr>
                  </a:solidFill>
                  <a:latin typeface="Microsoft JhengHei" panose="020B0604030504040204" pitchFamily="34" charset="-120"/>
                  <a:ea typeface="Microsoft JhengHei" panose="020B0604030504040204" pitchFamily="34" charset="-120"/>
                </a:rPr>
                <a:t>佔用 </a:t>
              </a:r>
              <a:r>
                <a:rPr lang="en-US" altLang="zh-TW" sz="2000" b="1" dirty="0" smtClean="0">
                  <a:solidFill>
                    <a:schemeClr val="accent2">
                      <a:lumMod val="75000"/>
                    </a:schemeClr>
                  </a:solidFill>
                  <a:latin typeface="Microsoft JhengHei" panose="020B0604030504040204" pitchFamily="34" charset="-120"/>
                  <a:ea typeface="Microsoft JhengHei" panose="020B0604030504040204" pitchFamily="34" charset="-120"/>
                </a:rPr>
                <a:t>21.9%</a:t>
              </a:r>
            </a:p>
            <a:p>
              <a:pPr marL="182880" indent="-182880">
                <a:spcBef>
                  <a:spcPts val="600"/>
                </a:spcBef>
                <a:buFont typeface="Arial" panose="020B0604020202020204" pitchFamily="34" charset="0"/>
                <a:buChar char="•"/>
              </a:pPr>
              <a:r>
                <a:rPr lang="zh-TW" altLang="en-US" sz="2000" b="1" dirty="0">
                  <a:solidFill>
                    <a:srgbClr val="00B050"/>
                  </a:solidFill>
                  <a:latin typeface="Microsoft JhengHei" panose="020B0604030504040204" pitchFamily="34" charset="-120"/>
                  <a:ea typeface="Microsoft JhengHei" panose="020B0604030504040204" pitchFamily="34" charset="-120"/>
                </a:rPr>
                <a:t>最貧窮</a:t>
              </a:r>
              <a:r>
                <a:rPr lang="zh-TW" altLang="en-US" sz="2000" b="1" dirty="0" smtClean="0">
                  <a:solidFill>
                    <a:srgbClr val="00B050"/>
                  </a:solidFill>
                  <a:latin typeface="Microsoft JhengHei" panose="020B0604030504040204" pitchFamily="34" charset="-120"/>
                  <a:ea typeface="Microsoft JhengHei" panose="020B0604030504040204" pitchFamily="34" charset="-120"/>
                </a:rPr>
                <a:t>的 </a:t>
              </a:r>
              <a:r>
                <a:rPr lang="en-US" altLang="zh-TW" sz="2000" b="1" dirty="0" smtClean="0">
                  <a:solidFill>
                    <a:srgbClr val="00B050"/>
                  </a:solidFill>
                  <a:latin typeface="Microsoft JhengHei" panose="020B0604030504040204" pitchFamily="34" charset="-120"/>
                  <a:ea typeface="Microsoft JhengHei" panose="020B0604030504040204" pitchFamily="34" charset="-120"/>
                </a:rPr>
                <a:t>20% </a:t>
              </a:r>
              <a:r>
                <a:rPr lang="zh-TW" altLang="en-US" sz="2000" b="1" dirty="0" smtClean="0">
                  <a:solidFill>
                    <a:srgbClr val="00B050"/>
                  </a:solidFill>
                  <a:latin typeface="Microsoft JhengHei" panose="020B0604030504040204" pitchFamily="34" charset="-120"/>
                  <a:ea typeface="Microsoft JhengHei" panose="020B0604030504040204" pitchFamily="34" charset="-120"/>
                </a:rPr>
                <a:t>佔用 </a:t>
              </a:r>
              <a:r>
                <a:rPr lang="en-US" altLang="zh-TW" sz="2000" b="1" dirty="0" smtClean="0">
                  <a:solidFill>
                    <a:srgbClr val="00B050"/>
                  </a:solidFill>
                  <a:latin typeface="Microsoft JhengHei" panose="020B0604030504040204" pitchFamily="34" charset="-120"/>
                  <a:ea typeface="Microsoft JhengHei" panose="020B0604030504040204" pitchFamily="34" charset="-120"/>
                </a:rPr>
                <a:t>1.5%</a:t>
              </a:r>
              <a:endParaRPr lang="en-US" altLang="zh-TW" sz="2000" b="1" dirty="0">
                <a:solidFill>
                  <a:srgbClr val="00B050"/>
                </a:solidFill>
                <a:latin typeface="Microsoft JhengHei" panose="020B0604030504040204" pitchFamily="34" charset="-120"/>
                <a:ea typeface="Microsoft JhengHei" panose="020B0604030504040204" pitchFamily="34" charset="-120"/>
              </a:endParaRPr>
            </a:p>
          </p:txBody>
        </p:sp>
      </p:grpSp>
      <p:sp>
        <p:nvSpPr>
          <p:cNvPr id="4" name="TextBox 3"/>
          <p:cNvSpPr txBox="1"/>
          <p:nvPr/>
        </p:nvSpPr>
        <p:spPr>
          <a:xfrm>
            <a:off x="1066800" y="5874603"/>
            <a:ext cx="7239000" cy="830997"/>
          </a:xfrm>
          <a:prstGeom prst="rect">
            <a:avLst/>
          </a:prstGeom>
          <a:noFill/>
          <a:ln>
            <a:solidFill>
              <a:schemeClr val="accent1"/>
            </a:solidFill>
          </a:ln>
        </p:spPr>
        <p:txBody>
          <a:bodyPr wrap="square" rtlCol="0">
            <a:spAutoFit/>
          </a:bodyPr>
          <a:lstStyle/>
          <a:p>
            <a:r>
              <a:rPr lang="zh-TW" altLang="en-US" sz="2400" b="1" dirty="0" smtClean="0">
                <a:solidFill>
                  <a:srgbClr val="0070C0"/>
                </a:solidFill>
                <a:latin typeface="Microsoft JhengHei" panose="020B0604030504040204" pitchFamily="34" charset="-120"/>
                <a:ea typeface="Microsoft JhengHei" panose="020B0604030504040204" pitchFamily="34" charset="-120"/>
              </a:rPr>
              <a:t>卡特總統於</a:t>
            </a:r>
            <a:r>
              <a:rPr lang="en-US" altLang="zh-TW" sz="2400" b="1" dirty="0" smtClean="0">
                <a:solidFill>
                  <a:srgbClr val="0070C0"/>
                </a:solidFill>
                <a:latin typeface="Microsoft JhengHei" panose="020B0604030504040204" pitchFamily="34" charset="-120"/>
                <a:ea typeface="Microsoft JhengHei" panose="020B0604030504040204" pitchFamily="34" charset="-120"/>
              </a:rPr>
              <a:t>2002</a:t>
            </a:r>
            <a:r>
              <a:rPr lang="zh-TW" altLang="en-US" sz="2400" b="1" dirty="0">
                <a:solidFill>
                  <a:srgbClr val="0070C0"/>
                </a:solidFill>
                <a:latin typeface="Microsoft JhengHei" panose="020B0604030504040204" pitchFamily="34" charset="-120"/>
                <a:ea typeface="Microsoft JhengHei" panose="020B0604030504040204" pitchFamily="34" charset="-120"/>
              </a:rPr>
              <a:t>年</a:t>
            </a:r>
            <a:r>
              <a:rPr lang="zh-TW" altLang="en-US" sz="2400" b="1" dirty="0" smtClean="0">
                <a:solidFill>
                  <a:srgbClr val="0070C0"/>
                </a:solidFill>
                <a:latin typeface="Microsoft JhengHei" panose="020B0604030504040204" pitchFamily="34" charset="-120"/>
                <a:ea typeface="Microsoft JhengHei" panose="020B0604030504040204" pitchFamily="34" charset="-120"/>
              </a:rPr>
              <a:t>諾貝爾和平獎頒獎時說</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smtClean="0">
                <a:solidFill>
                  <a:srgbClr val="0070C0"/>
                </a:solidFill>
                <a:latin typeface="Microsoft JhengHei" panose="020B0604030504040204" pitchFamily="34" charset="-120"/>
                <a:ea typeface="Microsoft JhengHei" panose="020B0604030504040204" pitchFamily="34" charset="-120"/>
              </a:rPr>
              <a:t> </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smtClean="0">
                <a:solidFill>
                  <a:srgbClr val="0070C0"/>
                </a:solidFill>
                <a:latin typeface="Microsoft JhengHei" panose="020B0604030504040204" pitchFamily="34" charset="-120"/>
                <a:ea typeface="Microsoft JhengHei" panose="020B0604030504040204" pitchFamily="34" charset="-120"/>
              </a:rPr>
              <a:t>最具傷害的世界問題是</a:t>
            </a:r>
            <a:r>
              <a:rPr lang="zh-TW" altLang="en-US" sz="2400" b="1" dirty="0">
                <a:solidFill>
                  <a:srgbClr val="0070C0"/>
                </a:solidFill>
                <a:latin typeface="Microsoft JhengHei" panose="020B0604030504040204" pitchFamily="34" charset="-120"/>
                <a:ea typeface="Microsoft JhengHei" panose="020B0604030504040204" pitchFamily="34" charset="-120"/>
              </a:rPr>
              <a:t>富</a:t>
            </a:r>
            <a:r>
              <a:rPr lang="zh-TW" altLang="en-US" sz="2400" b="1" dirty="0" smtClean="0">
                <a:solidFill>
                  <a:srgbClr val="0070C0"/>
                </a:solidFill>
                <a:latin typeface="Microsoft JhengHei" panose="020B0604030504040204" pitchFamily="34" charset="-120"/>
                <a:ea typeface="Microsoft JhengHei" panose="020B0604030504040204" pitchFamily="34" charset="-120"/>
              </a:rPr>
              <a:t>有和貧窮之間繼續擴大的差距。</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endParaRPr lang="en-US" sz="2400" b="1" dirty="0">
              <a:solidFill>
                <a:srgbClr val="0070C0"/>
              </a:solidFill>
              <a:latin typeface="Microsoft JhengHei" panose="020B0604030504040204" pitchFamily="34" charset="-120"/>
              <a:ea typeface="Microsoft JhengHei" panose="020B0604030504040204" pitchFamily="34" charset="-120"/>
            </a:endParaRPr>
          </a:p>
        </p:txBody>
      </p:sp>
      <p:sp>
        <p:nvSpPr>
          <p:cNvPr id="6" name="Slide Number Placeholder 5"/>
          <p:cNvSpPr>
            <a:spLocks noGrp="1"/>
          </p:cNvSpPr>
          <p:nvPr>
            <p:ph type="sldNum" sz="quarter" idx="12"/>
          </p:nvPr>
        </p:nvSpPr>
        <p:spPr/>
        <p:txBody>
          <a:bodyPr/>
          <a:lstStyle/>
          <a:p>
            <a:fld id="{79AAA648-1FEE-4BC6-A74A-7F2F31D927FF}" type="slidenum">
              <a:rPr lang="en-US" smtClean="0"/>
              <a:t>20</a:t>
            </a:fld>
            <a:endParaRPr lang="en-US" dirty="0"/>
          </a:p>
        </p:txBody>
      </p:sp>
    </p:spTree>
    <p:extLst>
      <p:ext uri="{BB962C8B-B14F-4D97-AF65-F5344CB8AC3E}">
        <p14:creationId xmlns:p14="http://schemas.microsoft.com/office/powerpoint/2010/main" val="235573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05063"/>
            <a:ext cx="6678240" cy="5062537"/>
          </a:xfrm>
          <a:prstGeom prst="rect">
            <a:avLst/>
          </a:prstGeom>
        </p:spPr>
      </p:pic>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Rectangle 2"/>
          <p:cNvSpPr/>
          <p:nvPr/>
        </p:nvSpPr>
        <p:spPr>
          <a:xfrm>
            <a:off x="1447800" y="505063"/>
            <a:ext cx="6678240" cy="91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美國的貧富</a:t>
            </a:r>
            <a:r>
              <a:rPr lang="zh-TW" altLang="en-US" sz="4000" b="1" dirty="0">
                <a:latin typeface="Microsoft JhengHei" panose="020B0604030504040204" pitchFamily="34" charset="-120"/>
                <a:ea typeface="Microsoft JhengHei" panose="020B0604030504040204" pitchFamily="34" charset="-120"/>
              </a:rPr>
              <a:t>差</a:t>
            </a:r>
            <a:r>
              <a:rPr lang="zh-TW" altLang="en-US" sz="4000" b="1" dirty="0" smtClean="0">
                <a:latin typeface="Microsoft JhengHei" panose="020B0604030504040204" pitchFamily="34" charset="-120"/>
                <a:ea typeface="Microsoft JhengHei" panose="020B0604030504040204" pitchFamily="34" charset="-120"/>
              </a:rPr>
              <a:t>距</a:t>
            </a:r>
            <a:endParaRPr lang="en-US" sz="4000" b="1" dirty="0">
              <a:latin typeface="Microsoft JhengHei" panose="020B0604030504040204" pitchFamily="34" charset="-120"/>
              <a:ea typeface="Microsoft JhengHei" panose="020B0604030504040204" pitchFamily="34" charset="-120"/>
            </a:endParaRPr>
          </a:p>
        </p:txBody>
      </p:sp>
      <p:sp>
        <p:nvSpPr>
          <p:cNvPr id="4" name="TextBox 3"/>
          <p:cNvSpPr txBox="1"/>
          <p:nvPr/>
        </p:nvSpPr>
        <p:spPr>
          <a:xfrm>
            <a:off x="2209800" y="6019800"/>
            <a:ext cx="4953000" cy="523220"/>
          </a:xfrm>
          <a:prstGeom prst="rect">
            <a:avLst/>
          </a:prstGeom>
          <a:noFill/>
          <a:ln w="12700">
            <a:solidFill>
              <a:schemeClr val="accent1"/>
            </a:solidFill>
          </a:ln>
        </p:spPr>
        <p:txBody>
          <a:bodyPr wrap="square" rtlCol="0">
            <a:spAutoFit/>
          </a:bodyPr>
          <a:lstStyle/>
          <a:p>
            <a:r>
              <a:rPr lang="zh-TW" altLang="en-US" sz="2800" b="1" dirty="0">
                <a:solidFill>
                  <a:srgbClr val="0070C0"/>
                </a:solidFill>
                <a:latin typeface="Microsoft JhengHei" panose="020B0604030504040204" pitchFamily="34" charset="-120"/>
                <a:ea typeface="Microsoft JhengHei" panose="020B0604030504040204" pitchFamily="34" charset="-120"/>
              </a:rPr>
              <a:t>美</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國人貧富收入差距逐年曾加</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7" name="Rectangle 6"/>
          <p:cNvSpPr/>
          <p:nvPr/>
        </p:nvSpPr>
        <p:spPr>
          <a:xfrm>
            <a:off x="2470731" y="1905000"/>
            <a:ext cx="958269" cy="105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70731" y="1923871"/>
            <a:ext cx="1371600" cy="1200329"/>
          </a:xfrm>
          <a:prstGeom prst="rect">
            <a:avLst/>
          </a:prstGeom>
          <a:noFill/>
        </p:spPr>
        <p:txBody>
          <a:bodyPr wrap="square" rtlCol="0">
            <a:spAutoFit/>
          </a:bodyPr>
          <a:lstStyle/>
          <a:p>
            <a:r>
              <a:rPr lang="zh-TW" altLang="en-US" b="1" dirty="0" smtClean="0">
                <a:latin typeface="Microsoft JhengHei" panose="020B0604030504040204" pitchFamily="34" charset="-120"/>
                <a:ea typeface="Microsoft JhengHei" panose="020B0604030504040204" pitchFamily="34" charset="-120"/>
              </a:rPr>
              <a:t>最高 </a:t>
            </a:r>
            <a:r>
              <a:rPr lang="en-US" altLang="zh-TW" b="1" dirty="0" smtClean="0">
                <a:latin typeface="Microsoft JhengHei" panose="020B0604030504040204" pitchFamily="34" charset="-120"/>
                <a:ea typeface="Microsoft JhengHei" panose="020B0604030504040204" pitchFamily="34" charset="-120"/>
              </a:rPr>
              <a:t>1</a:t>
            </a:r>
            <a:r>
              <a:rPr lang="zh-TW" altLang="en-US" b="1" dirty="0" smtClean="0">
                <a:latin typeface="Microsoft JhengHei" panose="020B0604030504040204" pitchFamily="34" charset="-120"/>
                <a:ea typeface="Microsoft JhengHei" panose="020B0604030504040204" pitchFamily="34" charset="-120"/>
              </a:rPr>
              <a:t> </a:t>
            </a:r>
            <a:r>
              <a:rPr lang="en-US" altLang="zh-TW" b="1" dirty="0" smtClean="0">
                <a:latin typeface="Microsoft JhengHei" panose="020B0604030504040204" pitchFamily="34" charset="-120"/>
                <a:ea typeface="Microsoft JhengHei" panose="020B0604030504040204" pitchFamily="34" charset="-120"/>
              </a:rPr>
              <a:t>%</a:t>
            </a:r>
          </a:p>
          <a:p>
            <a:r>
              <a:rPr lang="zh-TW" altLang="en-US" b="1" dirty="0" smtClean="0">
                <a:latin typeface="Microsoft JhengHei" panose="020B0604030504040204" pitchFamily="34" charset="-120"/>
                <a:ea typeface="Microsoft JhengHei" panose="020B0604030504040204" pitchFamily="34" charset="-120"/>
              </a:rPr>
              <a:t>高層 </a:t>
            </a:r>
            <a:r>
              <a:rPr lang="en-US" altLang="zh-TW" b="1" dirty="0" smtClean="0">
                <a:latin typeface="Microsoft JhengHei" panose="020B0604030504040204" pitchFamily="34" charset="-120"/>
                <a:ea typeface="Microsoft JhengHei" panose="020B0604030504040204" pitchFamily="34" charset="-120"/>
              </a:rPr>
              <a:t>20%</a:t>
            </a:r>
          </a:p>
          <a:p>
            <a:r>
              <a:rPr lang="zh-TW" altLang="en-US" b="1" dirty="0" smtClean="0">
                <a:latin typeface="Microsoft JhengHei" panose="020B0604030504040204" pitchFamily="34" charset="-120"/>
                <a:ea typeface="Microsoft JhengHei" panose="020B0604030504040204" pitchFamily="34" charset="-120"/>
              </a:rPr>
              <a:t>中間 </a:t>
            </a:r>
            <a:r>
              <a:rPr lang="en-US" altLang="zh-TW" b="1" dirty="0" smtClean="0">
                <a:latin typeface="Microsoft JhengHei" panose="020B0604030504040204" pitchFamily="34" charset="-120"/>
                <a:ea typeface="Microsoft JhengHei" panose="020B0604030504040204" pitchFamily="34" charset="-120"/>
              </a:rPr>
              <a:t>20%</a:t>
            </a:r>
          </a:p>
          <a:p>
            <a:r>
              <a:rPr lang="zh-TW" altLang="en-US" b="1" dirty="0" smtClean="0">
                <a:latin typeface="Microsoft JhengHei" panose="020B0604030504040204" pitchFamily="34" charset="-120"/>
                <a:ea typeface="Microsoft JhengHei" panose="020B0604030504040204" pitchFamily="34" charset="-120"/>
              </a:rPr>
              <a:t>底層 </a:t>
            </a:r>
            <a:r>
              <a:rPr lang="en-US" altLang="zh-TW" b="1" dirty="0" smtClean="0">
                <a:latin typeface="Microsoft JhengHei" panose="020B0604030504040204" pitchFamily="34" charset="-120"/>
                <a:ea typeface="Microsoft JhengHei" panose="020B0604030504040204" pitchFamily="34" charset="-120"/>
              </a:rPr>
              <a:t>20%</a:t>
            </a:r>
            <a:endParaRPr lang="en-US" b="1" dirty="0">
              <a:latin typeface="Microsoft JhengHei" panose="020B0604030504040204" pitchFamily="34" charset="-120"/>
              <a:ea typeface="Microsoft JhengHei" panose="020B0604030504040204" pitchFamily="34" charset="-120"/>
            </a:endParaRPr>
          </a:p>
        </p:txBody>
      </p:sp>
      <p:sp>
        <p:nvSpPr>
          <p:cNvPr id="8" name="Slide Number Placeholder 7"/>
          <p:cNvSpPr>
            <a:spLocks noGrp="1"/>
          </p:cNvSpPr>
          <p:nvPr>
            <p:ph type="sldNum" sz="quarter" idx="12"/>
          </p:nvPr>
        </p:nvSpPr>
        <p:spPr/>
        <p:txBody>
          <a:bodyPr/>
          <a:lstStyle/>
          <a:p>
            <a:fld id="{79AAA648-1FEE-4BC6-A74A-7F2F31D927FF}" type="slidenum">
              <a:rPr lang="en-US" smtClean="0"/>
              <a:t>21</a:t>
            </a:fld>
            <a:endParaRPr lang="en-US" dirty="0"/>
          </a:p>
        </p:txBody>
      </p:sp>
      <p:cxnSp>
        <p:nvCxnSpPr>
          <p:cNvPr id="11" name="Straight Connector 10"/>
          <p:cNvCxnSpPr/>
          <p:nvPr/>
        </p:nvCxnSpPr>
        <p:spPr>
          <a:xfrm>
            <a:off x="0" y="12192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7200" y="1419465"/>
            <a:ext cx="0" cy="41002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31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美國家庭財富的分配</a:t>
            </a:r>
            <a:r>
              <a:rPr lang="en-US" altLang="zh-TW" sz="4000" b="1" dirty="0">
                <a:latin typeface="Microsoft JhengHei" panose="020B0604030504040204" pitchFamily="34" charset="-120"/>
                <a:ea typeface="Microsoft JhengHei" panose="020B0604030504040204" pitchFamily="34" charset="-120"/>
              </a:rPr>
              <a:t> </a:t>
            </a:r>
            <a:r>
              <a:rPr lang="en-US" sz="4000" b="1" dirty="0" smtClean="0">
                <a:latin typeface="Microsoft JhengHei" panose="020B0604030504040204" pitchFamily="34" charset="-120"/>
                <a:ea typeface="Microsoft JhengHei" panose="020B0604030504040204" pitchFamily="34" charset="-120"/>
              </a:rPr>
              <a:t>2010</a:t>
            </a:r>
            <a:endParaRPr lang="en-US" sz="40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3276600" y="5334000"/>
            <a:ext cx="2590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9AAA648-1FEE-4BC6-A74A-7F2F31D927FF}" type="slidenum">
              <a:rPr lang="en-US" smtClean="0"/>
              <a:t>22</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71" y="1257894"/>
            <a:ext cx="3938119" cy="4914306"/>
          </a:xfrm>
          <a:prstGeom prst="rect">
            <a:avLst/>
          </a:prstGeom>
        </p:spPr>
      </p:pic>
      <p:sp>
        <p:nvSpPr>
          <p:cNvPr id="3" name="Rectangle 2"/>
          <p:cNvSpPr/>
          <p:nvPr/>
        </p:nvSpPr>
        <p:spPr>
          <a:xfrm>
            <a:off x="3581400" y="5486400"/>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28800" y="5715000"/>
            <a:ext cx="5791200" cy="954107"/>
          </a:xfrm>
          <a:prstGeom prst="rect">
            <a:avLst/>
          </a:prstGeom>
          <a:noFill/>
          <a:ln w="12700">
            <a:solidFill>
              <a:schemeClr val="accent1"/>
            </a:solidFill>
          </a:ln>
        </p:spPr>
        <p:txBody>
          <a:bodyPr wrap="square" rtlCol="0">
            <a:spAutoFit/>
          </a:bodyPr>
          <a:lstStyle/>
          <a:p>
            <a:pPr algn="ctr"/>
            <a:r>
              <a:rPr lang="zh-TW" altLang="en-US" sz="2800" b="1" dirty="0">
                <a:solidFill>
                  <a:srgbClr val="0070C0"/>
                </a:solidFill>
                <a:latin typeface="Microsoft JhengHei" panose="020B0604030504040204" pitchFamily="34" charset="-120"/>
                <a:ea typeface="Microsoft JhengHei" panose="020B0604030504040204" pitchFamily="34" charset="-120"/>
              </a:rPr>
              <a:t>最富</a:t>
            </a:r>
            <a:r>
              <a:rPr lang="zh-TW" altLang="en-US" sz="2800" b="1" dirty="0" smtClean="0">
                <a:solidFill>
                  <a:srgbClr val="0070C0"/>
                </a:solidFill>
                <a:latin typeface="Microsoft JhengHei" panose="020B0604030504040204" pitchFamily="34" charset="-120"/>
                <a:ea typeface="Microsoft JhengHei" panose="020B0604030504040204" pitchFamily="34" charset="-120"/>
              </a:rPr>
              <a:t>有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1% (10%, 20%) </a:t>
            </a:r>
            <a:r>
              <a:rPr lang="zh-TW" altLang="en-US" sz="2800" b="1" dirty="0" smtClean="0">
                <a:solidFill>
                  <a:srgbClr val="0070C0"/>
                </a:solidFill>
                <a:latin typeface="Microsoft JhengHei" panose="020B0604030504040204" pitchFamily="34" charset="-120"/>
                <a:ea typeface="Microsoft JhengHei" panose="020B0604030504040204" pitchFamily="34" charset="-120"/>
              </a:rPr>
              <a:t>的</a:t>
            </a:r>
            <a:r>
              <a:rPr lang="zh-TW" altLang="en-US" sz="2800" b="1" dirty="0">
                <a:solidFill>
                  <a:srgbClr val="0070C0"/>
                </a:solidFill>
                <a:latin typeface="Microsoft JhengHei" panose="020B0604030504040204" pitchFamily="34" charset="-120"/>
                <a:ea typeface="Microsoft JhengHei" panose="020B0604030504040204" pitchFamily="34" charset="-120"/>
              </a:rPr>
              <a:t>家</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庭擁有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35% (77%, 89%)</a:t>
            </a:r>
            <a:r>
              <a:rPr lang="zh-TW" altLang="en-US" sz="2800" b="1" dirty="0" smtClean="0">
                <a:solidFill>
                  <a:srgbClr val="0070C0"/>
                </a:solidFill>
                <a:latin typeface="Microsoft JhengHei" panose="020B0604030504040204" pitchFamily="34" charset="-120"/>
                <a:ea typeface="Microsoft JhengHei" panose="020B0604030504040204" pitchFamily="34" charset="-120"/>
              </a:rPr>
              <a:t> 的全部</a:t>
            </a:r>
            <a:r>
              <a:rPr lang="zh-TW" altLang="en-US" sz="2800" b="1" dirty="0">
                <a:solidFill>
                  <a:srgbClr val="0070C0"/>
                </a:solidFill>
                <a:latin typeface="Microsoft JhengHei" panose="020B0604030504040204" pitchFamily="34" charset="-120"/>
                <a:ea typeface="Microsoft JhengHei" panose="020B0604030504040204" pitchFamily="34" charset="-120"/>
              </a:rPr>
              <a:t>財</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富</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85999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2546825"/>
              </p:ext>
            </p:extLst>
          </p:nvPr>
        </p:nvGraphicFramePr>
        <p:xfrm>
          <a:off x="2133600" y="1976121"/>
          <a:ext cx="6248400" cy="3434079"/>
        </p:xfrm>
        <a:graphic>
          <a:graphicData uri="http://schemas.openxmlformats.org/drawingml/2006/table">
            <a:tbl>
              <a:tblPr firstRow="1" bandRow="1">
                <a:tableStyleId>{5C22544A-7EE6-4342-B048-85BDC9FD1C3A}</a:tableStyleId>
              </a:tblPr>
              <a:tblGrid>
                <a:gridCol w="2082800"/>
                <a:gridCol w="2082800"/>
                <a:gridCol w="2082800"/>
              </a:tblGrid>
              <a:tr h="829733">
                <a:tc>
                  <a:txBody>
                    <a:bodyPr/>
                    <a:lstStyle/>
                    <a:p>
                      <a:pPr algn="ctr"/>
                      <a:r>
                        <a:rPr lang="zh-TW" altLang="en-US" sz="2800" dirty="0" smtClean="0">
                          <a:latin typeface="Microsoft JhengHei" panose="020B0604030504040204" pitchFamily="34" charset="-120"/>
                          <a:ea typeface="Microsoft JhengHei" panose="020B0604030504040204" pitchFamily="34" charset="-120"/>
                        </a:rPr>
                        <a:t>平均個人每天</a:t>
                      </a:r>
                      <a:r>
                        <a:rPr lang="zh-TW" altLang="en-US" sz="2800" baseline="0" dirty="0" smtClean="0">
                          <a:latin typeface="Microsoft JhengHei" panose="020B0604030504040204" pitchFamily="34" charset="-120"/>
                          <a:ea typeface="Microsoft JhengHei" panose="020B0604030504040204" pitchFamily="34" charset="-120"/>
                        </a:rPr>
                        <a:t> 收</a:t>
                      </a:r>
                      <a:r>
                        <a:rPr lang="zh-TW" altLang="en-US" sz="2800" dirty="0" smtClean="0">
                          <a:latin typeface="Microsoft JhengHei" panose="020B0604030504040204" pitchFamily="34" charset="-120"/>
                          <a:ea typeface="Microsoft JhengHei" panose="020B0604030504040204" pitchFamily="34" charset="-120"/>
                        </a:rPr>
                        <a:t>入</a:t>
                      </a:r>
                      <a:endParaRPr lang="en-US" sz="2800"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dirty="0" smtClean="0">
                          <a:latin typeface="Microsoft JhengHei" panose="020B0604030504040204" pitchFamily="34" charset="-120"/>
                          <a:ea typeface="Microsoft JhengHei" panose="020B0604030504040204" pitchFamily="34" charset="-120"/>
                        </a:rPr>
                        <a:t>人口數目</a:t>
                      </a:r>
                      <a:endParaRPr lang="en-US" sz="2800"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dirty="0" smtClean="0">
                          <a:latin typeface="Microsoft JhengHei" panose="020B0604030504040204" pitchFamily="34" charset="-120"/>
                          <a:ea typeface="Microsoft JhengHei" panose="020B0604030504040204" pitchFamily="34" charset="-120"/>
                        </a:rPr>
                        <a:t>佔世界人口比率</a:t>
                      </a:r>
                      <a:endParaRPr lang="en-US" sz="2800" dirty="0">
                        <a:latin typeface="Microsoft JhengHei" panose="020B0604030504040204" pitchFamily="34" charset="-120"/>
                        <a:ea typeface="Microsoft JhengHei" panose="020B0604030504040204" pitchFamily="34" charset="-120"/>
                      </a:endParaRPr>
                    </a:p>
                  </a:txBody>
                  <a:tcPr/>
                </a:tc>
              </a:tr>
              <a:tr h="829733">
                <a:tc>
                  <a:txBody>
                    <a:bodyPr/>
                    <a:lstStyle/>
                    <a:p>
                      <a:pPr algn="ctr"/>
                      <a:r>
                        <a:rPr lang="en-US" sz="2400" b="1" dirty="0" smtClean="0">
                          <a:latin typeface="Microsoft JhengHei" panose="020B0604030504040204" pitchFamily="34" charset="-120"/>
                          <a:ea typeface="Microsoft JhengHei" panose="020B0604030504040204" pitchFamily="34" charset="-120"/>
                        </a:rPr>
                        <a:t>&lt; $2</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26 </a:t>
                      </a:r>
                      <a:r>
                        <a:rPr lang="zh-TW" altLang="en-US" sz="2400" b="1" dirty="0" smtClean="0">
                          <a:latin typeface="Microsoft JhengHei" panose="020B0604030504040204" pitchFamily="34" charset="-120"/>
                          <a:ea typeface="Microsoft JhengHei" panose="020B0604030504040204" pitchFamily="34" charset="-120"/>
                        </a:rPr>
                        <a:t>億</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40%</a:t>
                      </a:r>
                      <a:endParaRPr lang="en-US" sz="2400" b="1" dirty="0">
                        <a:latin typeface="Microsoft JhengHei" panose="020B0604030504040204" pitchFamily="34" charset="-120"/>
                        <a:ea typeface="Microsoft JhengHei" panose="020B0604030504040204" pitchFamily="34" charset="-120"/>
                      </a:endParaRPr>
                    </a:p>
                  </a:txBody>
                  <a:tcPr/>
                </a:tc>
              </a:tr>
              <a:tr h="829733">
                <a:tc>
                  <a:txBody>
                    <a:bodyPr/>
                    <a:lstStyle/>
                    <a:p>
                      <a:pPr algn="ctr"/>
                      <a:r>
                        <a:rPr lang="en-US" sz="2400" b="1" dirty="0" smtClean="0">
                          <a:latin typeface="Microsoft JhengHei" panose="020B0604030504040204" pitchFamily="34" charset="-120"/>
                          <a:ea typeface="Microsoft JhengHei" panose="020B0604030504040204" pitchFamily="34" charset="-120"/>
                        </a:rPr>
                        <a:t>&lt; $1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10 </a:t>
                      </a:r>
                      <a:r>
                        <a:rPr lang="zh-TW" altLang="en-US" sz="2400" b="1" dirty="0" smtClean="0">
                          <a:latin typeface="Microsoft JhengHei" panose="020B0604030504040204" pitchFamily="34" charset="-120"/>
                          <a:ea typeface="Microsoft JhengHei" panose="020B0604030504040204" pitchFamily="34" charset="-120"/>
                        </a:rPr>
                        <a:t>億</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15%</a:t>
                      </a:r>
                      <a:endParaRPr lang="en-US" sz="2400" b="1" dirty="0">
                        <a:latin typeface="Microsoft JhengHei" panose="020B0604030504040204" pitchFamily="34" charset="-120"/>
                        <a:ea typeface="Microsoft JhengHei" panose="020B0604030504040204" pitchFamily="34" charset="-120"/>
                      </a:endParaRPr>
                    </a:p>
                  </a:txBody>
                  <a:tcPr/>
                </a:tc>
              </a:tr>
              <a:tr h="829733">
                <a:tc>
                  <a:txBody>
                    <a:bodyPr/>
                    <a:lstStyle/>
                    <a:p>
                      <a:pPr algn="ctr"/>
                      <a:r>
                        <a:rPr lang="en-US" sz="2400" b="1" dirty="0" smtClean="0">
                          <a:latin typeface="Microsoft JhengHei" panose="020B0604030504040204" pitchFamily="34" charset="-120"/>
                          <a:ea typeface="Microsoft JhengHei" panose="020B0604030504040204" pitchFamily="34" charset="-120"/>
                        </a:rPr>
                        <a:t>$105</a:t>
                      </a:r>
                    </a:p>
                    <a:p>
                      <a:pPr algn="ctr"/>
                      <a:r>
                        <a:rPr lang="en-US"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美國</a:t>
                      </a:r>
                      <a:r>
                        <a:rPr 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3 </a:t>
                      </a:r>
                      <a:r>
                        <a:rPr lang="zh-TW" altLang="en-US" sz="2400" b="1" dirty="0" smtClean="0">
                          <a:latin typeface="Microsoft JhengHei" panose="020B0604030504040204" pitchFamily="34" charset="-120"/>
                          <a:ea typeface="Microsoft JhengHei" panose="020B0604030504040204" pitchFamily="34" charset="-120"/>
                        </a:rPr>
                        <a:t>億</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4.5%</a:t>
                      </a:r>
                      <a:endParaRPr lang="en-US" sz="2400" b="1" dirty="0">
                        <a:latin typeface="Microsoft JhengHei" panose="020B0604030504040204" pitchFamily="34" charset="-120"/>
                        <a:ea typeface="Microsoft JhengHei" panose="020B0604030504040204" pitchFamily="34" charset="-120"/>
                      </a:endParaRPr>
                    </a:p>
                  </a:txBody>
                  <a:tcPr/>
                </a:tc>
              </a:tr>
            </a:tbl>
          </a:graphicData>
        </a:graphic>
      </p:graphicFrame>
      <p:sp>
        <p:nvSpPr>
          <p:cNvPr id="5" name="Left Bracket 4"/>
          <p:cNvSpPr/>
          <p:nvPr/>
        </p:nvSpPr>
        <p:spPr>
          <a:xfrm>
            <a:off x="1752600" y="3855721"/>
            <a:ext cx="228600" cy="1143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 y="4165611"/>
            <a:ext cx="1562100" cy="523220"/>
          </a:xfrm>
          <a:prstGeom prst="rect">
            <a:avLst/>
          </a:prstGeom>
          <a:noFill/>
        </p:spPr>
        <p:txBody>
          <a:bodyPr wrap="square" rtlCol="0">
            <a:spAutoFit/>
          </a:bodyPr>
          <a:lstStyle/>
          <a:p>
            <a:r>
              <a:rPr lang="en-US" sz="2800" b="1" dirty="0" smtClean="0">
                <a:latin typeface="Microsoft JhengHei" panose="020B0604030504040204" pitchFamily="34" charset="-120"/>
                <a:ea typeface="Microsoft JhengHei" panose="020B0604030504040204" pitchFamily="34" charset="-120"/>
              </a:rPr>
              <a:t>&gt;100 </a:t>
            </a:r>
            <a:r>
              <a:rPr lang="zh-TW" altLang="en-US" sz="2800" b="1" dirty="0" smtClean="0">
                <a:latin typeface="Microsoft JhengHei" panose="020B0604030504040204" pitchFamily="34" charset="-120"/>
                <a:ea typeface="Microsoft JhengHei" panose="020B0604030504040204" pitchFamily="34" charset="-120"/>
              </a:rPr>
              <a:t>倍</a:t>
            </a:r>
            <a:endParaRPr lang="en-US" sz="2800" b="1"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23</a:t>
            </a:fld>
            <a:endParaRPr lang="en-US" dirty="0"/>
          </a:p>
        </p:txBody>
      </p:sp>
      <p:sp>
        <p:nvSpPr>
          <p:cNvPr id="3" name="Rectangle 2"/>
          <p:cNvSpPr/>
          <p:nvPr/>
        </p:nvSpPr>
        <p:spPr>
          <a:xfrm>
            <a:off x="0" y="3048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國家間的</a:t>
            </a:r>
            <a:r>
              <a:rPr lang="zh-TW" altLang="en-US" sz="4000" b="1" dirty="0">
                <a:latin typeface="Microsoft JhengHei" panose="020B0604030504040204" pitchFamily="34" charset="-120"/>
                <a:ea typeface="Microsoft JhengHei" panose="020B0604030504040204" pitchFamily="34" charset="-120"/>
              </a:rPr>
              <a:t>貧富差距</a:t>
            </a:r>
            <a:endParaRPr lang="en-US" sz="4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1450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經濟上的不公</a:t>
            </a:r>
            <a:r>
              <a:rPr lang="zh-TW" altLang="en-US" sz="4000" b="1" dirty="0" smtClean="0">
                <a:latin typeface="Microsoft JhengHei" panose="020B0604030504040204" pitchFamily="34" charset="-120"/>
                <a:ea typeface="Microsoft JhengHei" panose="020B0604030504040204" pitchFamily="34" charset="-120"/>
              </a:rPr>
              <a:t>義</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404121"/>
            <a:ext cx="2910666" cy="3777479"/>
          </a:xfrm>
          <a:prstGeom prst="rect">
            <a:avLst/>
          </a:prstGeom>
        </p:spPr>
      </p:pic>
      <p:sp>
        <p:nvSpPr>
          <p:cNvPr id="3" name="TextBox 2"/>
          <p:cNvSpPr txBox="1"/>
          <p:nvPr/>
        </p:nvSpPr>
        <p:spPr>
          <a:xfrm>
            <a:off x="669734" y="1312653"/>
            <a:ext cx="4740466" cy="2585323"/>
          </a:xfrm>
          <a:prstGeom prst="rect">
            <a:avLst/>
          </a:prstGeom>
          <a:noFill/>
        </p:spPr>
        <p:txBody>
          <a:bodyPr wrap="square" rtlCol="0">
            <a:spAutoFit/>
          </a:bodyPr>
          <a:lstStyle/>
          <a:p>
            <a:pPr marL="285750" indent="-28575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財</a:t>
            </a:r>
            <a:r>
              <a:rPr lang="zh-TW" altLang="en-US" sz="2800" b="1" dirty="0">
                <a:latin typeface="Microsoft JhengHei" panose="020B0604030504040204" pitchFamily="34" charset="-120"/>
                <a:ea typeface="Microsoft JhengHei" panose="020B0604030504040204" pitchFamily="34" charset="-120"/>
              </a:rPr>
              <a:t>富分配不</a:t>
            </a:r>
            <a:r>
              <a:rPr lang="zh-TW" altLang="en-US" sz="2800" b="1" dirty="0" smtClean="0">
                <a:latin typeface="Microsoft JhengHei" panose="020B0604030504040204" pitchFamily="34" charset="-120"/>
                <a:ea typeface="Microsoft JhengHei" panose="020B0604030504040204" pitchFamily="34" charset="-120"/>
              </a:rPr>
              <a:t>均</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財</a:t>
            </a:r>
            <a:r>
              <a:rPr lang="zh-TW" altLang="en-US" sz="2800" b="1" dirty="0" smtClean="0">
                <a:latin typeface="Microsoft JhengHei" panose="020B0604030504040204" pitchFamily="34" charset="-120"/>
                <a:ea typeface="Microsoft JhengHei" panose="020B0604030504040204" pitchFamily="34" charset="-120"/>
              </a:rPr>
              <a:t>富產生</a:t>
            </a:r>
            <a:r>
              <a:rPr lang="zh-TW" altLang="en-US" sz="2800" b="1" dirty="0">
                <a:latin typeface="Microsoft JhengHei" panose="020B0604030504040204" pitchFamily="34" charset="-120"/>
                <a:ea typeface="Microsoft JhengHei" panose="020B0604030504040204" pitchFamily="34" charset="-120"/>
              </a:rPr>
              <a:t>對政府的</a:t>
            </a:r>
            <a:r>
              <a:rPr lang="zh-TW" altLang="en-US" sz="2800" b="1" dirty="0" smtClean="0">
                <a:latin typeface="Microsoft JhengHei" panose="020B0604030504040204" pitchFamily="34" charset="-120"/>
                <a:ea typeface="Microsoft JhengHei" panose="020B0604030504040204" pitchFamily="34" charset="-120"/>
              </a:rPr>
              <a:t>影</a:t>
            </a:r>
            <a:r>
              <a:rPr lang="zh-TW" altLang="en-US" sz="2800" b="1" dirty="0">
                <a:latin typeface="Microsoft JhengHei" panose="020B0604030504040204" pitchFamily="34" charset="-120"/>
                <a:ea typeface="Microsoft JhengHei" panose="020B0604030504040204" pitchFamily="34" charset="-120"/>
              </a:rPr>
              <a:t>響</a:t>
            </a:r>
            <a:r>
              <a:rPr lang="zh-TW" altLang="en-US" sz="2800" b="1" dirty="0" smtClean="0">
                <a:latin typeface="Microsoft JhengHei" panose="020B0604030504040204" pitchFamily="34" charset="-120"/>
                <a:ea typeface="Microsoft JhengHei" panose="020B0604030504040204" pitchFamily="34" charset="-120"/>
              </a:rPr>
              <a:t>力</a:t>
            </a:r>
            <a:endParaRPr lang="en-US" altLang="zh-TW"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捐款給政治團</a:t>
            </a:r>
            <a:r>
              <a:rPr lang="zh-TW" altLang="en-US" sz="2400" b="1" dirty="0" smtClean="0">
                <a:latin typeface="Microsoft JhengHei" panose="020B0604030504040204" pitchFamily="34" charset="-120"/>
                <a:ea typeface="Microsoft JhengHei" panose="020B0604030504040204" pitchFamily="34" charset="-120"/>
              </a:rPr>
              <a:t>體</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窮人得不到</a:t>
            </a:r>
            <a:r>
              <a:rPr lang="zh-TW" altLang="en-US" sz="2800" b="1" dirty="0">
                <a:latin typeface="Microsoft JhengHei" panose="020B0604030504040204" pitchFamily="34" charset="-120"/>
                <a:ea typeface="Microsoft JhengHei" panose="020B0604030504040204" pitchFamily="34" charset="-120"/>
              </a:rPr>
              <a:t>政治</a:t>
            </a:r>
            <a:r>
              <a:rPr lang="zh-TW" altLang="en-US" sz="2800" b="1" dirty="0" smtClean="0">
                <a:latin typeface="Microsoft JhengHei" panose="020B0604030504040204" pitchFamily="34" charset="-120"/>
                <a:ea typeface="Microsoft JhengHei" panose="020B0604030504040204" pitchFamily="34" charset="-120"/>
              </a:rPr>
              <a:t>家</a:t>
            </a:r>
            <a:r>
              <a:rPr lang="zh-TW" altLang="en-US" sz="2800" b="1" dirty="0">
                <a:latin typeface="Microsoft JhengHei" panose="020B0604030504040204" pitchFamily="34" charset="-120"/>
                <a:ea typeface="Microsoft JhengHei" panose="020B0604030504040204" pitchFamily="34" charset="-120"/>
              </a:rPr>
              <a:t>的</a:t>
            </a:r>
            <a:r>
              <a:rPr lang="zh-TW" altLang="en-US" sz="2800" b="1" dirty="0" smtClean="0">
                <a:latin typeface="Microsoft JhengHei" panose="020B0604030504040204" pitchFamily="34" charset="-120"/>
                <a:ea typeface="Microsoft JhengHei" panose="020B0604030504040204" pitchFamily="34" charset="-120"/>
              </a:rPr>
              <a:t>關</a:t>
            </a:r>
            <a:r>
              <a:rPr lang="zh-TW" altLang="en-US" sz="2800" b="1" dirty="0">
                <a:latin typeface="Microsoft JhengHei" panose="020B0604030504040204" pitchFamily="34" charset="-120"/>
                <a:ea typeface="Microsoft JhengHei" panose="020B0604030504040204" pitchFamily="34" charset="-120"/>
              </a:rPr>
              <a:t>心</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窮</a:t>
            </a:r>
            <a:r>
              <a:rPr lang="zh-TW" altLang="en-US" sz="2400" b="1" dirty="0" smtClean="0">
                <a:latin typeface="Microsoft JhengHei" panose="020B0604030504040204" pitchFamily="34" charset="-120"/>
                <a:ea typeface="Microsoft JhengHei" panose="020B0604030504040204" pitchFamily="34" charset="-120"/>
              </a:rPr>
              <a:t>人不投票</a:t>
            </a:r>
            <a:endParaRPr lang="en-US" altLang="zh-TW" sz="2400" b="1" dirty="0">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1283644" y="4122448"/>
            <a:ext cx="3111123" cy="2735552"/>
            <a:chOff x="1209674" y="3581400"/>
            <a:chExt cx="3111123" cy="2735552"/>
          </a:xfrm>
        </p:grpSpPr>
        <p:pic>
          <p:nvPicPr>
            <p:cNvPr id="1026" name="Picture 2" descr="https://upload.wikimedia.org/wikipedia/commons/f/f7/Wall_Street_Protest_by_Louis_Lanz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4" y="3581400"/>
              <a:ext cx="3111123" cy="20892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670621"/>
              <a:ext cx="2438400" cy="646331"/>
            </a:xfrm>
            <a:prstGeom prst="rect">
              <a:avLst/>
            </a:prstGeom>
            <a:noFill/>
          </p:spPr>
          <p:txBody>
            <a:bodyPr wrap="square" rtlCol="0">
              <a:spAutoFit/>
            </a:bodyPr>
            <a:lstStyle/>
            <a:p>
              <a:pPr algn="ctr"/>
              <a:r>
                <a:rPr lang="en-US" b="1" dirty="0" smtClean="0"/>
                <a:t>Occupy Wall Street, 9/17/2011</a:t>
              </a:r>
              <a:endParaRPr lang="en-US" b="1" dirty="0"/>
            </a:p>
          </p:txBody>
        </p:sp>
      </p:grpSp>
      <p:sp>
        <p:nvSpPr>
          <p:cNvPr id="7" name="TextBox 6"/>
          <p:cNvSpPr txBox="1"/>
          <p:nvPr/>
        </p:nvSpPr>
        <p:spPr>
          <a:xfrm>
            <a:off x="5257800" y="5407259"/>
            <a:ext cx="3581400" cy="523220"/>
          </a:xfrm>
          <a:prstGeom prst="rect">
            <a:avLst/>
          </a:prstGeom>
          <a:noFill/>
        </p:spPr>
        <p:txBody>
          <a:bodyPr wrap="square" rtlCol="0">
            <a:spAutoFit/>
          </a:bodyPr>
          <a:lstStyle/>
          <a:p>
            <a:r>
              <a:rPr lang="zh-TW" altLang="en-US" sz="2800" b="1" dirty="0" smtClean="0"/>
              <a:t>基督徒當如何反應？</a:t>
            </a:r>
            <a:endParaRPr lang="en-US" sz="2800" b="1" dirty="0"/>
          </a:p>
        </p:txBody>
      </p:sp>
      <p:sp>
        <p:nvSpPr>
          <p:cNvPr id="8" name="Slide Number Placeholder 7"/>
          <p:cNvSpPr>
            <a:spLocks noGrp="1"/>
          </p:cNvSpPr>
          <p:nvPr>
            <p:ph type="sldNum" sz="quarter" idx="12"/>
          </p:nvPr>
        </p:nvSpPr>
        <p:spPr/>
        <p:txBody>
          <a:bodyPr/>
          <a:lstStyle/>
          <a:p>
            <a:fld id="{79AAA648-1FEE-4BC6-A74A-7F2F31D927FF}" type="slidenum">
              <a:rPr lang="en-US" smtClean="0"/>
              <a:t>24</a:t>
            </a:fld>
            <a:endParaRPr lang="en-US" dirty="0"/>
          </a:p>
        </p:txBody>
      </p:sp>
    </p:spTree>
    <p:extLst>
      <p:ext uri="{BB962C8B-B14F-4D97-AF65-F5344CB8AC3E}">
        <p14:creationId xmlns:p14="http://schemas.microsoft.com/office/powerpoint/2010/main" val="384065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內容大剛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4093428"/>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介紹</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貧窮</a:t>
            </a:r>
            <a:r>
              <a:rPr lang="en-US" altLang="zh-TW" sz="3200" b="1" dirty="0">
                <a:latin typeface="Microsoft JhengHei" panose="020B0604030504040204" pitchFamily="34" charset="-120"/>
                <a:ea typeface="Microsoft JhengHei" panose="020B0604030504040204" pitchFamily="34" charset="-120"/>
              </a:rPr>
              <a:t> </a:t>
            </a:r>
            <a:r>
              <a:rPr lang="en-US" altLang="zh-TW" sz="3200" b="1" dirty="0" smtClean="0">
                <a:latin typeface="Microsoft JhengHei" panose="020B0604030504040204" pitchFamily="34" charset="-120"/>
                <a:ea typeface="Microsoft JhengHei" panose="020B0604030504040204" pitchFamily="34" charset="-120"/>
              </a:rPr>
              <a:t>(P</a:t>
            </a:r>
            <a:r>
              <a:rPr lang="en-US" sz="3200" b="1" dirty="0" smtClean="0">
                <a:latin typeface="Microsoft JhengHei" panose="020B0604030504040204" pitchFamily="34" charset="-120"/>
                <a:ea typeface="Microsoft JhengHei" panose="020B0604030504040204" pitchFamily="34" charset="-120"/>
              </a:rPr>
              <a:t>overty)</a:t>
            </a: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經濟上的</a:t>
            </a:r>
            <a:r>
              <a:rPr lang="zh-TW" altLang="en-US" sz="3200" b="1" dirty="0" smtClean="0">
                <a:latin typeface="Microsoft JhengHei" panose="020B0604030504040204" pitchFamily="34" charset="-120"/>
                <a:ea typeface="Microsoft JhengHei" panose="020B0604030504040204" pitchFamily="34" charset="-120"/>
              </a:rPr>
              <a:t>不</a:t>
            </a:r>
            <a:r>
              <a:rPr lang="zh-TW" altLang="en-US" sz="3200" b="1" dirty="0">
                <a:latin typeface="Microsoft JhengHei" panose="020B0604030504040204" pitchFamily="34" charset="-120"/>
                <a:ea typeface="Microsoft JhengHei" panose="020B0604030504040204" pitchFamily="34" charset="-120"/>
              </a:rPr>
              <a:t>公</a:t>
            </a:r>
            <a:r>
              <a:rPr lang="zh-TW" altLang="en-US" sz="3200" b="1" dirty="0" smtClean="0">
                <a:latin typeface="Microsoft JhengHei" panose="020B0604030504040204" pitchFamily="34" charset="-120"/>
                <a:ea typeface="Microsoft JhengHei" panose="020B0604030504040204" pitchFamily="34" charset="-120"/>
              </a:rPr>
              <a:t>義 </a:t>
            </a:r>
            <a:r>
              <a:rPr lang="en-US" altLang="zh-TW" sz="3200" b="1" dirty="0" smtClean="0">
                <a:latin typeface="Microsoft JhengHei" panose="020B0604030504040204" pitchFamily="34" charset="-120"/>
                <a:ea typeface="Microsoft JhengHei" panose="020B0604030504040204" pitchFamily="34" charset="-120"/>
              </a:rPr>
              <a:t>(Economic I</a:t>
            </a:r>
            <a:r>
              <a:rPr lang="en-US" sz="3200" b="1" dirty="0" smtClean="0">
                <a:latin typeface="Microsoft JhengHei" panose="020B0604030504040204" pitchFamily="34" charset="-120"/>
                <a:ea typeface="Microsoft JhengHei" panose="020B0604030504040204" pitchFamily="34" charset="-120"/>
              </a:rPr>
              <a:t>njustice)</a:t>
            </a: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戰爭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傳統</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非</a:t>
            </a:r>
            <a:r>
              <a:rPr lang="zh-TW" altLang="en-US" sz="3200" b="1" dirty="0">
                <a:latin typeface="Microsoft JhengHei" panose="020B0604030504040204" pitchFamily="34" charset="-120"/>
                <a:ea typeface="Microsoft JhengHei" panose="020B0604030504040204" pitchFamily="34" charset="-120"/>
              </a:rPr>
              <a:t>傳</a:t>
            </a:r>
            <a:r>
              <a:rPr lang="zh-TW" altLang="en-US" sz="3200" b="1" dirty="0" smtClean="0">
                <a:latin typeface="Microsoft JhengHei" panose="020B0604030504040204" pitchFamily="34" charset="-120"/>
                <a:ea typeface="Microsoft JhengHei" panose="020B0604030504040204" pitchFamily="34" charset="-120"/>
              </a:rPr>
              <a:t>統</a:t>
            </a:r>
            <a:r>
              <a:rPr lang="en-US" altLang="zh-TW" sz="3200" b="1" dirty="0" smtClean="0">
                <a:latin typeface="Microsoft JhengHei" panose="020B0604030504040204" pitchFamily="34" charset="-120"/>
                <a:ea typeface="Microsoft JhengHei" panose="020B0604030504040204" pitchFamily="34" charset="-120"/>
              </a:rPr>
              <a:t>) (War) </a:t>
            </a:r>
            <a:endParaRPr lang="en-US"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環境的</a:t>
            </a:r>
            <a:r>
              <a:rPr lang="zh-TW" altLang="en-US" sz="3200" b="1" dirty="0" smtClean="0">
                <a:latin typeface="Microsoft JhengHei" panose="020B0604030504040204" pitchFamily="34" charset="-120"/>
                <a:ea typeface="Microsoft JhengHei" panose="020B0604030504040204" pitchFamily="34" charset="-120"/>
              </a:rPr>
              <a:t>保育</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結語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3906545"/>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25</a:t>
            </a:fld>
            <a:endParaRPr lang="en-US" dirty="0"/>
          </a:p>
        </p:txBody>
      </p:sp>
    </p:spTree>
    <p:extLst>
      <p:ext uri="{BB962C8B-B14F-4D97-AF65-F5344CB8AC3E}">
        <p14:creationId xmlns:p14="http://schemas.microsoft.com/office/powerpoint/2010/main" val="156199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戰爭</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495300" y="1240334"/>
            <a:ext cx="8191500" cy="5755422"/>
          </a:xfrm>
          <a:prstGeom prst="rect">
            <a:avLst/>
          </a:prstGeom>
        </p:spPr>
        <p:txBody>
          <a:bodyPr wrap="square">
            <a:spAutoFit/>
          </a:bodyPr>
          <a:lstStyle/>
          <a:p>
            <a:pPr marL="274320" indent="-27432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戰</a:t>
            </a:r>
            <a:r>
              <a:rPr lang="zh-TW" altLang="en-US" sz="2800" b="1" dirty="0" smtClean="0">
                <a:latin typeface="Microsoft JhengHei" panose="020B0604030504040204" pitchFamily="34" charset="-120"/>
                <a:ea typeface="Microsoft JhengHei" panose="020B0604030504040204" pitchFamily="34" charset="-120"/>
              </a:rPr>
              <a:t>爭是墮</a:t>
            </a:r>
            <a:r>
              <a:rPr lang="zh-TW" altLang="en-US" sz="2800" b="1" dirty="0">
                <a:latin typeface="Microsoft JhengHei" panose="020B0604030504040204" pitchFamily="34" charset="-120"/>
                <a:ea typeface="Microsoft JhengHei" panose="020B0604030504040204" pitchFamily="34" charset="-120"/>
              </a:rPr>
              <a:t>落世界中一種必會有的痛苦</a:t>
            </a:r>
            <a:endParaRPr lang="en-US" sz="2800" b="1" dirty="0">
              <a:latin typeface="Microsoft JhengHei" panose="020B0604030504040204" pitchFamily="34" charset="-120"/>
              <a:ea typeface="Microsoft JhengHei" panose="020B0604030504040204" pitchFamily="34" charset="-120"/>
            </a:endParaRPr>
          </a:p>
          <a:p>
            <a:pPr marL="891540"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二</a:t>
            </a:r>
            <a:r>
              <a:rPr lang="zh-TW" altLang="en-US" sz="2400" b="1" dirty="0">
                <a:latin typeface="Microsoft JhengHei" panose="020B0604030504040204" pitchFamily="34" charset="-120"/>
                <a:ea typeface="Microsoft JhengHei" panose="020B0604030504040204" pitchFamily="34" charset="-120"/>
              </a:rPr>
              <a:t>次世界大戰，區域性戰爭，內戰，游繫戰，種族屠殺 （徳國的猶太人，柬蒲賽，剛</a:t>
            </a:r>
            <a:r>
              <a:rPr lang="zh-TW" altLang="en-US" sz="2400" b="1" dirty="0" smtClean="0">
                <a:latin typeface="Microsoft JhengHei" panose="020B0604030504040204" pitchFamily="34" charset="-120"/>
                <a:ea typeface="Microsoft JhengHei" panose="020B0604030504040204" pitchFamily="34" charset="-120"/>
              </a:rPr>
              <a:t>果）</a:t>
            </a:r>
            <a:endParaRPr lang="en-US" altLang="zh-TW" sz="2400" b="1" dirty="0" smtClean="0">
              <a:latin typeface="Microsoft JhengHei" panose="020B0604030504040204" pitchFamily="34" charset="-120"/>
              <a:ea typeface="Microsoft JhengHei" panose="020B0604030504040204" pitchFamily="34" charset="-120"/>
            </a:endParaRPr>
          </a:p>
          <a:p>
            <a:pPr marL="891540" indent="-342900">
              <a:spcBef>
                <a:spcPts val="600"/>
              </a:spcBef>
              <a:buFont typeface="Times New Roman" panose="02020603050405020304" pitchFamily="18" charset="0"/>
              <a:buChar char="−"/>
            </a:pPr>
            <a:r>
              <a:rPr lang="zh-TW" altLang="en-US" sz="2400" b="1" dirty="0">
                <a:ea typeface="Microsoft JhengHei" panose="020B0604030504040204" pitchFamily="34" charset="-120"/>
              </a:rPr>
              <a:t>二次世界大</a:t>
            </a:r>
            <a:r>
              <a:rPr lang="zh-TW" altLang="en-US" sz="2400" b="1" dirty="0" smtClean="0">
                <a:ea typeface="Microsoft JhengHei" panose="020B0604030504040204" pitchFamily="34" charset="-120"/>
              </a:rPr>
              <a:t>戰之後</a:t>
            </a:r>
            <a:r>
              <a:rPr lang="zh-TW" altLang="en-US" sz="2400" b="1" dirty="0" smtClean="0">
                <a:latin typeface="Microsoft JhengHei" panose="020B0604030504040204" pitchFamily="34" charset="-120"/>
                <a:ea typeface="Microsoft JhengHei" panose="020B0604030504040204" pitchFamily="34" charset="-120"/>
              </a:rPr>
              <a:t>， </a:t>
            </a:r>
            <a:r>
              <a:rPr lang="en-US" sz="2400" b="1" dirty="0" smtClean="0"/>
              <a:t>250</a:t>
            </a:r>
            <a:r>
              <a:rPr lang="zh-TW" altLang="en-US" sz="2400" b="1" dirty="0" smtClean="0"/>
              <a:t>大形</a:t>
            </a:r>
            <a:r>
              <a:rPr lang="zh-TW" altLang="en-US" sz="2400" b="1" dirty="0" smtClean="0">
                <a:ea typeface="Microsoft JhengHei" panose="020B0604030504040204" pitchFamily="34" charset="-120"/>
              </a:rPr>
              <a:t>戰爭</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ea typeface="Microsoft JhengHei" panose="020B0604030504040204" pitchFamily="34" charset="-120"/>
              </a:rPr>
              <a:t>兩千三百萬喪生</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t>數</a:t>
            </a:r>
            <a:r>
              <a:rPr lang="zh-TW" altLang="en-US" sz="2400" b="1" dirty="0">
                <a:ea typeface="Microsoft JhengHei" panose="020B0604030504040204" pitchFamily="34" charset="-120"/>
              </a:rPr>
              <a:t>千</a:t>
            </a:r>
            <a:r>
              <a:rPr lang="zh-TW" altLang="en-US" sz="2400" b="1" dirty="0" smtClean="0"/>
              <a:t>萬</a:t>
            </a:r>
            <a:r>
              <a:rPr lang="zh-TW" altLang="en-US" sz="2400" b="1" dirty="0"/>
              <a:t>難</a:t>
            </a:r>
            <a:r>
              <a:rPr lang="zh-TW" altLang="en-US" sz="2400" b="1" dirty="0" smtClean="0"/>
              <a:t>民</a:t>
            </a:r>
            <a:endParaRPr lang="en-US" altLang="zh-TW" sz="2400" b="1" dirty="0" smtClean="0"/>
          </a:p>
          <a:p>
            <a:pPr marL="891540" indent="-342900">
              <a:spcBef>
                <a:spcPts val="600"/>
              </a:spcBef>
              <a:buFont typeface="Times New Roman" panose="02020603050405020304" pitchFamily="18" charset="0"/>
              <a:buChar char="−"/>
            </a:pPr>
            <a:r>
              <a:rPr lang="zh-TW" altLang="en-US" sz="2400" b="1" dirty="0"/>
              <a:t>軍備和國</a:t>
            </a:r>
            <a:r>
              <a:rPr lang="zh-TW" altLang="en-US" sz="2400" b="1" dirty="0" smtClean="0"/>
              <a:t>防的花費愈</a:t>
            </a:r>
            <a:r>
              <a:rPr lang="zh-TW" altLang="en-US" sz="2400" b="1" dirty="0"/>
              <a:t>來</a:t>
            </a:r>
            <a:r>
              <a:rPr lang="zh-TW" altLang="en-US" sz="2400" b="1" dirty="0" smtClean="0"/>
              <a:t>愈</a:t>
            </a:r>
            <a:r>
              <a:rPr lang="zh-TW" altLang="en-US" sz="2400" b="1" dirty="0"/>
              <a:t>多</a:t>
            </a:r>
            <a:endParaRPr lang="en-US" altLang="zh-TW" sz="2400" b="1" dirty="0" smtClean="0">
              <a:ea typeface="Microsoft JhengHei" panose="020B0604030504040204" pitchFamily="34" charset="-120"/>
            </a:endParaRPr>
          </a:p>
          <a:p>
            <a:pPr marL="274320" indent="-27432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戰場</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陸</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海</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空 </a:t>
            </a:r>
            <a:r>
              <a:rPr lang="en-US" altLang="zh-TW" sz="2800" b="1" dirty="0" smtClean="0">
                <a:latin typeface="Microsoft JhengHei" panose="020B0604030504040204" pitchFamily="34" charset="-120"/>
                <a:ea typeface="Microsoft JhengHei" panose="020B0604030504040204" pitchFamily="34" charset="-120"/>
                <a:sym typeface="Wingdings" panose="05000000000000000000" pitchFamily="2" charset="2"/>
              </a:rPr>
              <a:t> </a:t>
            </a:r>
            <a:r>
              <a:rPr lang="zh-TW" altLang="en-US" sz="2800" b="1" dirty="0" smtClean="0">
                <a:latin typeface="Microsoft JhengHei" panose="020B0604030504040204" pitchFamily="34" charset="-120"/>
                <a:ea typeface="Microsoft JhengHei" panose="020B0604030504040204" pitchFamily="34" charset="-120"/>
              </a:rPr>
              <a:t>太空</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海底</a:t>
            </a:r>
            <a:r>
              <a:rPr lang="en-US" altLang="zh-TW" sz="2800" b="1" dirty="0" smtClean="0">
                <a:latin typeface="Microsoft JhengHei" panose="020B0604030504040204" pitchFamily="34" charset="-120"/>
                <a:ea typeface="Microsoft JhengHei" panose="020B0604030504040204" pitchFamily="34" charset="-120"/>
              </a:rPr>
              <a:t>, </a:t>
            </a:r>
            <a:r>
              <a:rPr lang="zh-CN" altLang="en-US" sz="2800" b="1" dirty="0" smtClean="0">
                <a:latin typeface="Microsoft JhengHei" panose="020B0604030504040204" pitchFamily="34" charset="-120"/>
                <a:ea typeface="Microsoft JhengHei" panose="020B0604030504040204" pitchFamily="34" charset="-120"/>
              </a:rPr>
              <a:t>网络</a:t>
            </a:r>
            <a:endParaRPr lang="en-US" altLang="zh-CN" sz="2800" b="1" dirty="0" smtClean="0">
              <a:latin typeface="Microsoft JhengHei" panose="020B0604030504040204" pitchFamily="34" charset="-120"/>
              <a:ea typeface="Microsoft JhengHei" panose="020B0604030504040204" pitchFamily="34" charset="-120"/>
            </a:endParaRPr>
          </a:p>
          <a:p>
            <a:pPr marL="274320" indent="-27432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武器</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傳統 </a:t>
            </a:r>
            <a:r>
              <a:rPr lang="en-US" altLang="zh-TW" sz="2800" b="1" dirty="0" smtClean="0">
                <a:latin typeface="Microsoft JhengHei" panose="020B0604030504040204" pitchFamily="34" charset="-120"/>
                <a:ea typeface="Microsoft JhengHei" panose="020B0604030504040204" pitchFamily="34" charset="-120"/>
                <a:sym typeface="Wingdings" panose="05000000000000000000" pitchFamily="2" charset="2"/>
              </a:rPr>
              <a:t> </a:t>
            </a:r>
            <a:r>
              <a:rPr lang="zh-TW" altLang="en-US" sz="2800" b="1" dirty="0" smtClean="0">
                <a:latin typeface="Microsoft JhengHei" panose="020B0604030504040204" pitchFamily="34" charset="-120"/>
                <a:ea typeface="Microsoft JhengHei" panose="020B0604030504040204" pitchFamily="34" charset="-120"/>
              </a:rPr>
              <a:t>大</a:t>
            </a:r>
            <a:r>
              <a:rPr lang="zh-TW" altLang="en-US" sz="2800" b="1" dirty="0">
                <a:latin typeface="Microsoft JhengHei" panose="020B0604030504040204" pitchFamily="34" charset="-120"/>
                <a:ea typeface="Microsoft JhengHei" panose="020B0604030504040204" pitchFamily="34" charset="-120"/>
              </a:rPr>
              <a:t>規模毀滅性武</a:t>
            </a:r>
            <a:r>
              <a:rPr lang="zh-TW" altLang="en-US" sz="2800" b="1" dirty="0" smtClean="0">
                <a:latin typeface="Microsoft JhengHei" panose="020B0604030504040204" pitchFamily="34" charset="-120"/>
                <a:ea typeface="Microsoft JhengHei" panose="020B0604030504040204" pitchFamily="34" charset="-120"/>
              </a:rPr>
              <a:t>器</a:t>
            </a:r>
            <a:endParaRPr lang="en-US" altLang="zh-TW" sz="2800" b="1" dirty="0">
              <a:latin typeface="Microsoft JhengHei" panose="020B0604030504040204" pitchFamily="34" charset="-120"/>
              <a:ea typeface="Microsoft JhengHei" panose="020B0604030504040204" pitchFamily="34" charset="-120"/>
            </a:endParaRPr>
          </a:p>
          <a:p>
            <a:pPr marL="891540" lvl="1" indent="-342900">
              <a:spcBef>
                <a:spcPts val="600"/>
              </a:spcBef>
              <a:buFont typeface="Times New Roman" panose="02020603050405020304" pitchFamily="18" charset="0"/>
              <a:buChar char="−"/>
            </a:pPr>
            <a:r>
              <a:rPr lang="en-US" sz="2400" b="1" dirty="0">
                <a:latin typeface="Microsoft JhengHei" panose="020B0604030504040204" pitchFamily="34" charset="-120"/>
                <a:ea typeface="Microsoft JhengHei" panose="020B0604030504040204" pitchFamily="34" charset="-120"/>
              </a:rPr>
              <a:t>ABC </a:t>
            </a:r>
            <a:r>
              <a:rPr lang="zh-TW" altLang="en-US" sz="2400" b="1" dirty="0">
                <a:latin typeface="Microsoft JhengHei" panose="020B0604030504040204" pitchFamily="34" charset="-120"/>
                <a:ea typeface="Microsoft JhengHei" panose="020B0604030504040204" pitchFamily="34" charset="-120"/>
              </a:rPr>
              <a:t>武器（核武，生物，化學）</a:t>
            </a:r>
            <a:endParaRPr lang="en-US" sz="2400" b="1" dirty="0">
              <a:latin typeface="Microsoft JhengHei" panose="020B0604030504040204" pitchFamily="34" charset="-120"/>
              <a:ea typeface="Microsoft JhengHei" panose="020B0604030504040204" pitchFamily="34" charset="-120"/>
            </a:endParaRPr>
          </a:p>
          <a:p>
            <a:pPr marL="274320" indent="-27432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今天的恐</a:t>
            </a:r>
            <a:r>
              <a:rPr lang="zh-TW" altLang="en-US" sz="2800" b="1" dirty="0">
                <a:latin typeface="Microsoft JhengHei" panose="020B0604030504040204" pitchFamily="34" charset="-120"/>
                <a:ea typeface="Microsoft JhengHei" panose="020B0604030504040204" pitchFamily="34" charset="-120"/>
              </a:rPr>
              <a:t>佈份</a:t>
            </a:r>
            <a:r>
              <a:rPr lang="zh-TW" altLang="en-US" sz="2800" b="1" dirty="0" smtClean="0">
                <a:latin typeface="Microsoft JhengHei" panose="020B0604030504040204" pitchFamily="34" charset="-120"/>
                <a:ea typeface="Microsoft JhengHei" panose="020B0604030504040204" pitchFamily="34" charset="-120"/>
              </a:rPr>
              <a:t>子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非傳</a:t>
            </a:r>
            <a:r>
              <a:rPr lang="zh-TW" altLang="en-US" sz="2800" b="1" dirty="0" smtClean="0">
                <a:latin typeface="Microsoft JhengHei" panose="020B0604030504040204" pitchFamily="34" charset="-120"/>
                <a:ea typeface="Microsoft JhengHei" panose="020B0604030504040204" pitchFamily="34" charset="-120"/>
              </a:rPr>
              <a:t>統</a:t>
            </a:r>
            <a:r>
              <a:rPr lang="zh-TW" altLang="en-US" sz="2800" b="1" dirty="0">
                <a:latin typeface="Microsoft JhengHei" panose="020B0604030504040204" pitchFamily="34" charset="-120"/>
                <a:ea typeface="Microsoft JhengHei" panose="020B0604030504040204" pitchFamily="34" charset="-120"/>
              </a:rPr>
              <a:t>戰</a:t>
            </a:r>
            <a:r>
              <a:rPr lang="zh-TW" altLang="en-US" sz="2800" b="1" dirty="0" smtClean="0">
                <a:latin typeface="Microsoft JhengHei" panose="020B0604030504040204" pitchFamily="34" charset="-120"/>
                <a:ea typeface="Microsoft JhengHei" panose="020B0604030504040204" pitchFamily="34" charset="-120"/>
              </a:rPr>
              <a:t>爭</a:t>
            </a:r>
            <a:r>
              <a:rPr lang="en-US" altLang="zh-TW" sz="2800" b="1"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891540"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原因在於文</a:t>
            </a:r>
            <a:r>
              <a:rPr lang="zh-TW" altLang="en-US" sz="2400" b="1" dirty="0">
                <a:latin typeface="Microsoft JhengHei" panose="020B0604030504040204" pitchFamily="34" charset="-120"/>
                <a:ea typeface="Microsoft JhengHei" panose="020B0604030504040204" pitchFamily="34" charset="-120"/>
              </a:rPr>
              <a:t>化，經濟，和宗</a:t>
            </a:r>
            <a:r>
              <a:rPr lang="zh-TW" altLang="en-US" sz="2400" b="1" dirty="0" smtClean="0">
                <a:latin typeface="Microsoft JhengHei" panose="020B0604030504040204" pitchFamily="34" charset="-120"/>
                <a:ea typeface="Microsoft JhengHei" panose="020B0604030504040204" pitchFamily="34" charset="-120"/>
              </a:rPr>
              <a:t>教</a:t>
            </a:r>
            <a:endParaRPr lang="en-US" altLang="zh-TW" sz="2400" b="1" dirty="0" smtClean="0">
              <a:latin typeface="Microsoft JhengHei" panose="020B0604030504040204" pitchFamily="34" charset="-120"/>
              <a:ea typeface="Microsoft JhengHei" panose="020B0604030504040204" pitchFamily="34" charset="-120"/>
            </a:endParaRPr>
          </a:p>
          <a:p>
            <a:pPr marL="891540"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流</a:t>
            </a:r>
            <a:r>
              <a:rPr lang="zh-TW" altLang="en-US" sz="2400" b="1" dirty="0">
                <a:latin typeface="Microsoft JhengHei" panose="020B0604030504040204" pitchFamily="34" charset="-120"/>
                <a:ea typeface="Microsoft JhengHei" panose="020B0604030504040204" pitchFamily="34" charset="-120"/>
              </a:rPr>
              <a:t>無辜人的</a:t>
            </a:r>
            <a:r>
              <a:rPr lang="zh-TW" altLang="en-US" sz="2400" b="1" dirty="0" smtClean="0">
                <a:latin typeface="Microsoft JhengHei" panose="020B0604030504040204" pitchFamily="34" charset="-120"/>
                <a:ea typeface="Microsoft JhengHei" panose="020B0604030504040204" pitchFamily="34" charset="-120"/>
              </a:rPr>
              <a:t>血</a:t>
            </a:r>
            <a:endParaRPr lang="en-US" altLang="zh-TW" sz="2400" b="1" dirty="0" smtClean="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26</a:t>
            </a:fld>
            <a:endParaRPr lang="en-US" dirty="0"/>
          </a:p>
        </p:txBody>
      </p:sp>
    </p:spTree>
    <p:extLst>
      <p:ext uri="{BB962C8B-B14F-4D97-AF65-F5344CB8AC3E}">
        <p14:creationId xmlns:p14="http://schemas.microsoft.com/office/powerpoint/2010/main" val="396243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基督徒對戰爭的看法</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TextBox 2"/>
          <p:cNvSpPr txBox="1"/>
          <p:nvPr/>
        </p:nvSpPr>
        <p:spPr>
          <a:xfrm>
            <a:off x="609600" y="1358205"/>
            <a:ext cx="8229600" cy="1969770"/>
          </a:xfrm>
          <a:prstGeom prst="rect">
            <a:avLst/>
          </a:prstGeom>
          <a:noFill/>
          <a:ln w="9525">
            <a:noFill/>
          </a:ln>
        </p:spPr>
        <p:txBody>
          <a:bodyPr wrap="square" rtlCol="0">
            <a:spAutoFit/>
          </a:bodyPr>
          <a:lstStyle/>
          <a:p>
            <a:pPr marL="457200" indent="-45720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耶</a:t>
            </a:r>
            <a:r>
              <a:rPr lang="zh-TW" altLang="en-US" sz="2800" b="1" dirty="0">
                <a:latin typeface="Microsoft JhengHei" panose="020B0604030504040204" pitchFamily="34" charset="-120"/>
                <a:ea typeface="Microsoft JhengHei" panose="020B0604030504040204" pitchFamily="34" charset="-120"/>
              </a:rPr>
              <a:t>穌一方面警告我們將有「打扙和打扙的風聲」，另一方</a:t>
            </a:r>
            <a:r>
              <a:rPr lang="zh-TW" altLang="en-US" sz="2800" b="1" dirty="0" smtClean="0">
                <a:latin typeface="Microsoft JhengHei" panose="020B0604030504040204" pitchFamily="34" charset="-120"/>
                <a:ea typeface="Microsoft JhengHei" panose="020B0604030504040204" pitchFamily="34" charset="-120"/>
              </a:rPr>
              <a:t>面要求我</a:t>
            </a:r>
            <a:r>
              <a:rPr lang="zh-TW" altLang="en-US" sz="2800" b="1" dirty="0">
                <a:latin typeface="Microsoft JhengHei" panose="020B0604030504040204" pitchFamily="34" charset="-120"/>
                <a:ea typeface="Microsoft JhengHei" panose="020B0604030504040204" pitchFamily="34" charset="-120"/>
              </a:rPr>
              <a:t>們</a:t>
            </a:r>
            <a:r>
              <a:rPr lang="zh-TW" altLang="en-US" sz="2800" b="1" dirty="0" smtClean="0">
                <a:latin typeface="Microsoft JhengHei" panose="020B0604030504040204" pitchFamily="34" charset="-120"/>
                <a:ea typeface="Microsoft JhengHei" panose="020B0604030504040204" pitchFamily="34" charset="-120"/>
              </a:rPr>
              <a:t>積</a:t>
            </a:r>
            <a:r>
              <a:rPr lang="zh-TW" altLang="en-US" sz="2800" b="1" dirty="0">
                <a:latin typeface="Microsoft JhengHei" panose="020B0604030504040204" pitchFamily="34" charset="-120"/>
                <a:ea typeface="Microsoft JhengHei" panose="020B0604030504040204" pitchFamily="34" charset="-120"/>
              </a:rPr>
              <a:t>極促進和平。使人和睦受神祝</a:t>
            </a:r>
            <a:r>
              <a:rPr lang="zh-TW" altLang="en-US" sz="2800" b="1" dirty="0" smtClean="0">
                <a:latin typeface="Microsoft JhengHei" panose="020B0604030504040204" pitchFamily="34" charset="-120"/>
                <a:ea typeface="Microsoft JhengHei" panose="020B0604030504040204" pitchFamily="34" charset="-120"/>
              </a:rPr>
              <a:t>福（太</a:t>
            </a:r>
            <a:r>
              <a:rPr lang="en-US" sz="2800" b="1" dirty="0" smtClean="0">
                <a:latin typeface="Microsoft JhengHei" panose="020B0604030504040204" pitchFamily="34" charset="-120"/>
                <a:ea typeface="Microsoft JhengHei" panose="020B0604030504040204" pitchFamily="34" charset="-120"/>
              </a:rPr>
              <a:t>5:9</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pPr marL="457200" indent="-4572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神的</a:t>
            </a:r>
            <a:r>
              <a:rPr lang="zh-TW" altLang="en-US" sz="2800" b="1" dirty="0">
                <a:latin typeface="Microsoft JhengHei" panose="020B0604030504040204" pitchFamily="34" charset="-120"/>
                <a:ea typeface="Microsoft JhengHei" panose="020B0604030504040204" pitchFamily="34" charset="-120"/>
              </a:rPr>
              <a:t>全副軍裝包</a:t>
            </a:r>
            <a:r>
              <a:rPr lang="zh-TW" altLang="en-US" sz="2800" b="1" dirty="0" smtClean="0">
                <a:latin typeface="Microsoft JhengHei" panose="020B0604030504040204" pitchFamily="34" charset="-120"/>
                <a:ea typeface="Microsoft JhengHei" panose="020B0604030504040204" pitchFamily="34" charset="-120"/>
              </a:rPr>
              <a:t>括和</a:t>
            </a:r>
            <a:r>
              <a:rPr lang="zh-TW" altLang="en-US" sz="2800" b="1" dirty="0">
                <a:latin typeface="Microsoft JhengHei" panose="020B0604030504040204" pitchFamily="34" charset="-120"/>
                <a:ea typeface="Microsoft JhengHei" panose="020B0604030504040204" pitchFamily="34" charset="-120"/>
              </a:rPr>
              <a:t>平的福</a:t>
            </a:r>
            <a:r>
              <a:rPr lang="zh-TW" altLang="en-US" sz="2800" b="1" dirty="0" smtClean="0">
                <a:latin typeface="Microsoft JhengHei" panose="020B0604030504040204" pitchFamily="34" charset="-120"/>
                <a:ea typeface="Microsoft JhengHei" panose="020B0604030504040204" pitchFamily="34" charset="-120"/>
              </a:rPr>
              <a:t>音</a:t>
            </a:r>
            <a:endParaRPr lang="en-US" sz="2800" b="1" dirty="0">
              <a:latin typeface="Microsoft JhengHei" panose="020B0604030504040204" pitchFamily="34" charset="-120"/>
              <a:ea typeface="Microsoft JhengHei" panose="020B0604030504040204" pitchFamily="34" charset="-120"/>
            </a:endParaRPr>
          </a:p>
        </p:txBody>
      </p:sp>
      <p:pic>
        <p:nvPicPr>
          <p:cNvPr id="6" name="Picture 2" descr="https://pbs.twimg.com/media/CYfBD55WAAASV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1" y="3475824"/>
            <a:ext cx="4400550" cy="3001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946" y="6457890"/>
            <a:ext cx="4038600" cy="400110"/>
          </a:xfrm>
          <a:prstGeom prst="rect">
            <a:avLst/>
          </a:prstGeom>
          <a:noFill/>
        </p:spPr>
        <p:txBody>
          <a:bodyPr wrap="square" rtlCol="0">
            <a:spAutoFit/>
          </a:bodyPr>
          <a:lstStyle/>
          <a:p>
            <a:r>
              <a:rPr lang="zh-CN" altLang="en-US" sz="2000" b="1" dirty="0" smtClean="0">
                <a:latin typeface="Microsoft JhengHei" panose="020B0604030504040204" pitchFamily="34" charset="-120"/>
                <a:ea typeface="Microsoft JhengHei" panose="020B0604030504040204" pitchFamily="34" charset="-120"/>
              </a:rPr>
              <a:t>一</a:t>
            </a:r>
            <a:r>
              <a:rPr lang="zh-CN" altLang="en-US" sz="2000" b="1" dirty="0">
                <a:latin typeface="Microsoft JhengHei" panose="020B0604030504040204" pitchFamily="34" charset="-120"/>
                <a:ea typeface="Microsoft JhengHei" panose="020B0604030504040204" pitchFamily="34" charset="-120"/>
              </a:rPr>
              <a:t>只飞翔的白</a:t>
            </a:r>
            <a:r>
              <a:rPr lang="zh-CN" altLang="en-US" sz="2000" b="1" dirty="0" smtClean="0">
                <a:latin typeface="Microsoft JhengHei" panose="020B0604030504040204" pitchFamily="34" charset="-120"/>
                <a:ea typeface="Microsoft JhengHei" panose="020B0604030504040204" pitchFamily="34" charset="-120"/>
              </a:rPr>
              <a:t>鸽</a:t>
            </a:r>
            <a:r>
              <a:rPr lang="en-US" altLang="zh-CN" sz="2000" b="1" dirty="0" smtClean="0">
                <a:latin typeface="Microsoft JhengHei" panose="020B0604030504040204" pitchFamily="34" charset="-120"/>
                <a:ea typeface="Microsoft JhengHei" panose="020B0604030504040204" pitchFamily="34" charset="-120"/>
              </a:rPr>
              <a:t>@</a:t>
            </a:r>
            <a:r>
              <a:rPr lang="zh-CN" altLang="en-US" sz="2000" b="1" dirty="0" smtClean="0">
                <a:latin typeface="Microsoft JhengHei" panose="020B0604030504040204" pitchFamily="34" charset="-120"/>
                <a:ea typeface="Microsoft JhengHei" panose="020B0604030504040204" pitchFamily="34" charset="-120"/>
              </a:rPr>
              <a:t>纽</a:t>
            </a:r>
            <a:r>
              <a:rPr lang="zh-CN" altLang="en-US" sz="2000" b="1" dirty="0">
                <a:latin typeface="Microsoft JhengHei" panose="020B0604030504040204" pitchFamily="34" charset="-120"/>
                <a:ea typeface="Microsoft JhengHei" panose="020B0604030504040204" pitchFamily="34" charset="-120"/>
              </a:rPr>
              <a:t>约的世贸中</a:t>
            </a:r>
            <a:r>
              <a:rPr lang="zh-CN" altLang="en-US" sz="2000" b="1" dirty="0" smtClean="0">
                <a:latin typeface="Microsoft JhengHei" panose="020B0604030504040204" pitchFamily="34" charset="-120"/>
                <a:ea typeface="Microsoft JhengHei" panose="020B0604030504040204" pitchFamily="34" charset="-120"/>
              </a:rPr>
              <a:t>心</a:t>
            </a:r>
            <a:endParaRPr lang="zh-CN" altLang="en-US" sz="2000" b="1"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27</a:t>
            </a:fld>
            <a:endParaRPr lang="en-US" dirty="0"/>
          </a:p>
        </p:txBody>
      </p:sp>
      <p:sp>
        <p:nvSpPr>
          <p:cNvPr id="7" name="TextBox 6"/>
          <p:cNvSpPr txBox="1"/>
          <p:nvPr/>
        </p:nvSpPr>
        <p:spPr>
          <a:xfrm>
            <a:off x="5105400" y="3416111"/>
            <a:ext cx="3810000" cy="2908489"/>
          </a:xfrm>
          <a:prstGeom prst="rect">
            <a:avLst/>
          </a:prstGeom>
          <a:noFill/>
        </p:spPr>
        <p:txBody>
          <a:bodyPr wrap="square" rtlCol="0">
            <a:spAutoFit/>
          </a:bodyPr>
          <a:lstStyle/>
          <a:p>
            <a:pPr marL="365760" indent="-274320">
              <a:buFont typeface="Arial" panose="020B0604020202020204" pitchFamily="34" charset="0"/>
              <a:buChar char="•"/>
            </a:pPr>
            <a:r>
              <a:rPr lang="zh-TW" altLang="en-US" sz="2800" b="1" dirty="0"/>
              <a:t>三種不同</a:t>
            </a:r>
            <a:r>
              <a:rPr lang="zh-TW" altLang="en-US" sz="2800" b="1" dirty="0" smtClean="0"/>
              <a:t>的立場：</a:t>
            </a:r>
            <a:endParaRPr lang="en-US" altLang="zh-TW" dirty="0" smtClean="0"/>
          </a:p>
          <a:p>
            <a:pPr marL="731520" lvl="1" indent="-27432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公</a:t>
            </a:r>
            <a:r>
              <a:rPr lang="zh-TW" altLang="en-US" sz="2400" b="1" dirty="0">
                <a:latin typeface="Microsoft JhengHei" panose="020B0604030504040204" pitchFamily="34" charset="-120"/>
                <a:ea typeface="Microsoft JhengHei" panose="020B0604030504040204" pitchFamily="34" charset="-120"/>
              </a:rPr>
              <a:t>義戰爭派</a:t>
            </a:r>
            <a:r>
              <a:rPr lang="en-US" sz="2400" b="1" dirty="0">
                <a:latin typeface="Microsoft JhengHei" panose="020B0604030504040204" pitchFamily="34" charset="-120"/>
                <a:ea typeface="Microsoft JhengHei" panose="020B0604030504040204" pitchFamily="34" charset="-120"/>
              </a:rPr>
              <a:t> </a:t>
            </a:r>
            <a:endParaRPr lang="en-US" sz="2400" b="1" dirty="0" smtClean="0">
              <a:latin typeface="Microsoft JhengHei" panose="020B0604030504040204" pitchFamily="34" charset="-120"/>
              <a:ea typeface="Microsoft JhengHei" panose="020B0604030504040204" pitchFamily="34" charset="-120"/>
            </a:endParaRPr>
          </a:p>
          <a:p>
            <a:pPr marL="731520" lvl="1" indent="-27432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全</a:t>
            </a:r>
            <a:r>
              <a:rPr lang="zh-TW" altLang="en-US" sz="2400" b="1" dirty="0">
                <a:latin typeface="Microsoft JhengHei" panose="020B0604030504040204" pitchFamily="34" charset="-120"/>
                <a:ea typeface="Microsoft JhengHei" panose="020B0604030504040204" pitchFamily="34" charset="-120"/>
              </a:rPr>
              <a:t>然反戰派</a:t>
            </a:r>
            <a:r>
              <a:rPr lang="en-US" sz="2400" b="1" dirty="0">
                <a:latin typeface="Microsoft JhengHei" panose="020B0604030504040204" pitchFamily="34" charset="-120"/>
                <a:ea typeface="Microsoft JhengHei" panose="020B0604030504040204" pitchFamily="34" charset="-120"/>
              </a:rPr>
              <a:t> </a:t>
            </a:r>
            <a:br>
              <a:rPr lang="en-US" sz="2400" b="1" dirty="0">
                <a:latin typeface="Microsoft JhengHei" panose="020B0604030504040204" pitchFamily="34" charset="-120"/>
                <a:ea typeface="Microsoft JhengHei" panose="020B0604030504040204" pitchFamily="34" charset="-120"/>
              </a:rPr>
            </a:br>
            <a:r>
              <a:rPr lang="zh-TW" altLang="en-US" sz="24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登</a:t>
            </a:r>
            <a:r>
              <a:rPr lang="zh-TW" altLang="en-US" sz="2000" b="1" dirty="0">
                <a:latin typeface="Microsoft JhengHei" panose="020B0604030504040204" pitchFamily="34" charset="-120"/>
                <a:ea typeface="Microsoft JhengHei" panose="020B0604030504040204" pitchFamily="34" charset="-120"/>
              </a:rPr>
              <a:t>山</a:t>
            </a:r>
            <a:r>
              <a:rPr lang="zh-TW" altLang="en-US" sz="2000" b="1" dirty="0" smtClean="0">
                <a:latin typeface="Microsoft JhengHei" panose="020B0604030504040204" pitchFamily="34" charset="-120"/>
                <a:ea typeface="Microsoft JhengHei" panose="020B0604030504040204" pitchFamily="34" charset="-120"/>
              </a:rPr>
              <a:t>寶訓</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耶</a:t>
            </a:r>
            <a:r>
              <a:rPr lang="zh-TW" altLang="en-US" sz="2000" b="1" dirty="0">
                <a:latin typeface="Microsoft JhengHei" panose="020B0604030504040204" pitchFamily="34" charset="-120"/>
                <a:ea typeface="Microsoft JhengHei" panose="020B0604030504040204" pitchFamily="34" charset="-120"/>
              </a:rPr>
              <a:t>穌的榜</a:t>
            </a:r>
            <a:r>
              <a:rPr lang="zh-TW" altLang="en-US" sz="2000" b="1" dirty="0" smtClean="0">
                <a:latin typeface="Microsoft JhengHei" panose="020B0604030504040204" pitchFamily="34" charset="-120"/>
                <a:ea typeface="Microsoft JhengHei" panose="020B0604030504040204" pitchFamily="34" charset="-120"/>
              </a:rPr>
              <a:t>樣</a:t>
            </a:r>
            <a:endParaRPr lang="en-US" altLang="zh-TW" sz="2000" b="1" dirty="0" smtClean="0">
              <a:latin typeface="Microsoft JhengHei" panose="020B0604030504040204" pitchFamily="34" charset="-120"/>
              <a:ea typeface="Microsoft JhengHei" panose="020B0604030504040204" pitchFamily="34" charset="-120"/>
            </a:endParaRPr>
          </a:p>
          <a:p>
            <a:pPr marL="731520" lvl="1" indent="-27432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相</a:t>
            </a:r>
            <a:r>
              <a:rPr lang="zh-TW" altLang="en-US" sz="2400" b="1" dirty="0">
                <a:latin typeface="Microsoft JhengHei" panose="020B0604030504040204" pitchFamily="34" charset="-120"/>
                <a:ea typeface="Microsoft JhengHei" panose="020B0604030504040204" pitchFamily="34" charset="-120"/>
              </a:rPr>
              <a:t>對反戰派</a:t>
            </a:r>
            <a:r>
              <a:rPr lang="en-US" sz="2400" b="1" dirty="0">
                <a:latin typeface="Microsoft JhengHei" panose="020B0604030504040204" pitchFamily="34" charset="-120"/>
                <a:ea typeface="Microsoft JhengHei" panose="020B0604030504040204" pitchFamily="34" charset="-120"/>
              </a:rPr>
              <a:t/>
            </a:r>
            <a:br>
              <a:rPr lang="en-US" sz="2400" b="1" dirty="0">
                <a:latin typeface="Microsoft JhengHei" panose="020B0604030504040204" pitchFamily="34" charset="-120"/>
                <a:ea typeface="Microsoft JhengHei" panose="020B0604030504040204" pitchFamily="34" charset="-120"/>
              </a:rPr>
            </a:br>
            <a:r>
              <a:rPr lang="en-US" sz="2400" b="1" dirty="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反</a:t>
            </a:r>
            <a:r>
              <a:rPr lang="zh-TW" altLang="en-US" sz="2000" b="1" dirty="0">
                <a:latin typeface="Microsoft JhengHei" panose="020B0604030504040204" pitchFamily="34" charset="-120"/>
                <a:ea typeface="Microsoft JhengHei" panose="020B0604030504040204" pitchFamily="34" charset="-120"/>
              </a:rPr>
              <a:t>對使用大規模毀</a:t>
            </a:r>
            <a:r>
              <a:rPr lang="zh-TW" altLang="en-US" sz="2000" b="1" dirty="0" smtClean="0">
                <a:latin typeface="Microsoft JhengHei" panose="020B0604030504040204" pitchFamily="34" charset="-120"/>
                <a:ea typeface="Microsoft JhengHei" panose="020B0604030504040204" pitchFamily="34" charset="-120"/>
              </a:rPr>
              <a:t>滅</a:t>
            </a:r>
            <a:endParaRPr lang="en-US" altLang="zh-TW" sz="2000" b="1" dirty="0" smtClean="0">
              <a:latin typeface="Microsoft JhengHei" panose="020B0604030504040204" pitchFamily="34" charset="-120"/>
              <a:ea typeface="Microsoft JhengHei" panose="020B0604030504040204" pitchFamily="34" charset="-120"/>
            </a:endParaRPr>
          </a:p>
          <a:p>
            <a:pPr marL="640080" lvl="1"/>
            <a:r>
              <a:rPr lang="en-US" altLang="zh-TW" sz="2000" b="1" dirty="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性武</a:t>
            </a:r>
            <a:r>
              <a:rPr lang="zh-TW" altLang="en-US" sz="2000" b="1" dirty="0">
                <a:latin typeface="Microsoft JhengHei" panose="020B0604030504040204" pitchFamily="34" charset="-120"/>
                <a:ea typeface="Microsoft JhengHei" panose="020B0604030504040204" pitchFamily="34" charset="-120"/>
              </a:rPr>
              <a:t>器 </a:t>
            </a:r>
            <a:r>
              <a:rPr lang="zh-TW" altLang="en-US" sz="2000" b="1" dirty="0" smtClean="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流</a:t>
            </a:r>
            <a:r>
              <a:rPr lang="zh-TW" altLang="en-US" sz="2000" b="1" dirty="0">
                <a:latin typeface="Microsoft JhengHei" panose="020B0604030504040204" pitchFamily="34" charset="-120"/>
                <a:ea typeface="Microsoft JhengHei" panose="020B0604030504040204" pitchFamily="34" charset="-120"/>
              </a:rPr>
              <a:t>無辜人的</a:t>
            </a:r>
            <a:r>
              <a:rPr lang="zh-TW" altLang="en-US" sz="2000" b="1" dirty="0" smtClean="0">
                <a:latin typeface="Microsoft JhengHei" panose="020B0604030504040204" pitchFamily="34" charset="-120"/>
                <a:ea typeface="Microsoft JhengHei" panose="020B0604030504040204" pitchFamily="34" charset="-120"/>
              </a:rPr>
              <a:t>血</a:t>
            </a:r>
            <a:r>
              <a:rPr lang="en-US" altLang="zh-TW" sz="2000" b="1" dirty="0">
                <a:latin typeface="Microsoft JhengHei" panose="020B0604030504040204" pitchFamily="34" charset="-120"/>
                <a:ea typeface="Microsoft JhengHei" panose="020B0604030504040204" pitchFamily="34" charset="-120"/>
              </a:rPr>
              <a:t>)</a:t>
            </a:r>
            <a:endParaRPr lang="en-US" sz="2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2194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敘利亞</a:t>
            </a:r>
            <a:r>
              <a:rPr lang="zh-TW" altLang="en-US" sz="4000" b="1" dirty="0">
                <a:latin typeface="Microsoft JhengHei" panose="020B0604030504040204" pitchFamily="34" charset="-120"/>
                <a:ea typeface="Microsoft JhengHei" panose="020B0604030504040204" pitchFamily="34" charset="-120"/>
              </a:rPr>
              <a:t>的內</a:t>
            </a:r>
            <a:r>
              <a:rPr lang="zh-TW" altLang="en-US" sz="4000" b="1" dirty="0" smtClean="0">
                <a:latin typeface="Microsoft JhengHei" panose="020B0604030504040204" pitchFamily="34" charset="-120"/>
                <a:ea typeface="Microsoft JhengHei" panose="020B0604030504040204" pitchFamily="34" charset="-120"/>
              </a:rPr>
              <a:t>戰和難民</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TextBox 2"/>
          <p:cNvSpPr txBox="1"/>
          <p:nvPr/>
        </p:nvSpPr>
        <p:spPr>
          <a:xfrm>
            <a:off x="228600" y="1219200"/>
            <a:ext cx="8610600" cy="2539157"/>
          </a:xfrm>
          <a:prstGeom prst="rect">
            <a:avLst/>
          </a:prstGeom>
          <a:noFill/>
        </p:spPr>
        <p:txBody>
          <a:bodyPr wrap="square" rtlCol="0">
            <a:spAutoFit/>
          </a:bodyPr>
          <a:lstStyle/>
          <a:p>
            <a:pPr marL="182880" indent="-182880">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期間</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 </a:t>
            </a:r>
            <a:r>
              <a:rPr lang="en-US" sz="2400" b="1" dirty="0" smtClean="0">
                <a:latin typeface="Microsoft JhengHei" panose="020B0604030504040204" pitchFamily="34" charset="-120"/>
                <a:ea typeface="Microsoft JhengHei" panose="020B0604030504040204" pitchFamily="34" charset="-120"/>
              </a:rPr>
              <a:t>2011 – </a:t>
            </a:r>
            <a:r>
              <a:rPr lang="zh-TW" altLang="en-US" sz="2400" b="1" dirty="0" smtClean="0">
                <a:latin typeface="Microsoft JhengHei" panose="020B0604030504040204" pitchFamily="34" charset="-120"/>
                <a:ea typeface="Microsoft JhengHei" panose="020B0604030504040204" pitchFamily="34" charset="-120"/>
              </a:rPr>
              <a:t>目前</a:t>
            </a:r>
            <a:endParaRPr lang="en-US" altLang="zh-TW" sz="2400" b="1" dirty="0" smtClean="0">
              <a:latin typeface="Microsoft JhengHei" panose="020B0604030504040204" pitchFamily="34" charset="-120"/>
              <a:ea typeface="Microsoft JhengHei" panose="020B0604030504040204" pitchFamily="34" charset="-120"/>
            </a:endParaRPr>
          </a:p>
          <a:p>
            <a:pPr marL="182880" indent="-182880">
              <a:spcBef>
                <a:spcPts val="6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死亡人數</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27 </a:t>
            </a:r>
            <a:r>
              <a:rPr lang="zh-TW" altLang="en-US" sz="2400" b="1" dirty="0" smtClean="0">
                <a:latin typeface="Microsoft JhengHei" panose="020B0604030504040204" pitchFamily="34" charset="-120"/>
                <a:ea typeface="Microsoft JhengHei" panose="020B0604030504040204" pitchFamily="34" charset="-120"/>
              </a:rPr>
              <a:t>萬</a:t>
            </a:r>
            <a:endParaRPr lang="en-US" altLang="zh-TW" sz="2400" b="1" dirty="0" smtClean="0">
              <a:latin typeface="Microsoft JhengHei" panose="020B0604030504040204" pitchFamily="34" charset="-120"/>
              <a:ea typeface="Microsoft JhengHei" panose="020B0604030504040204" pitchFamily="34" charset="-120"/>
            </a:endParaRPr>
          </a:p>
          <a:p>
            <a:pPr marL="182880" indent="-182880">
              <a:spcBef>
                <a:spcPts val="6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參加者</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敘</a:t>
            </a:r>
            <a:r>
              <a:rPr lang="zh-TW" altLang="en-US" sz="2400" b="1" dirty="0">
                <a:latin typeface="Microsoft JhengHei" panose="020B0604030504040204" pitchFamily="34" charset="-120"/>
                <a:ea typeface="Microsoft JhengHei" panose="020B0604030504040204" pitchFamily="34" charset="-120"/>
              </a:rPr>
              <a:t>利亞政府</a:t>
            </a:r>
            <a:r>
              <a:rPr lang="en-US" altLang="zh-TW" sz="2400" b="1" dirty="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ISIS, </a:t>
            </a:r>
            <a:r>
              <a:rPr lang="zh-TW" altLang="en-US" sz="2400" b="1" dirty="0">
                <a:latin typeface="Microsoft JhengHei" panose="020B0604030504040204" pitchFamily="34" charset="-120"/>
                <a:ea typeface="Microsoft JhengHei" panose="020B0604030504040204" pitchFamily="34" charset="-120"/>
              </a:rPr>
              <a:t>反抗組織</a:t>
            </a:r>
            <a:r>
              <a:rPr lang="en-US" altLang="zh-TW" sz="2400" b="1" dirty="0" smtClean="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Kurds</a:t>
            </a:r>
            <a:r>
              <a:rPr lang="en-US" altLang="zh-TW" sz="2400" b="1" dirty="0" smtClean="0">
                <a:latin typeface="Microsoft JhengHei" panose="020B0604030504040204" pitchFamily="34" charset="-120"/>
                <a:ea typeface="Microsoft JhengHei" panose="020B0604030504040204" pitchFamily="34" charset="-120"/>
              </a:rPr>
              <a:t>, Al-Qaeda</a:t>
            </a:r>
          </a:p>
          <a:p>
            <a:r>
              <a:rPr lang="zh-TW" alt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美國</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法國</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蘇俄</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 土耳其</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伊朗</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沙烏地阿拉伯</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伊拉克</a:t>
            </a:r>
            <a:endParaRPr lang="en-US" altLang="zh-TW" sz="2400" b="1" dirty="0" smtClean="0">
              <a:latin typeface="Microsoft JhengHei" panose="020B0604030504040204" pitchFamily="34" charset="-120"/>
              <a:ea typeface="Microsoft JhengHei" panose="020B0604030504040204" pitchFamily="34" charset="-120"/>
            </a:endParaRPr>
          </a:p>
          <a:p>
            <a:pPr marL="182880" indent="-182880">
              <a:spcBef>
                <a:spcPts val="6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佔據領土 </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九月</a:t>
            </a:r>
            <a:r>
              <a:rPr lang="en-US" altLang="zh-TW" sz="2400" b="1" dirty="0">
                <a:latin typeface="Microsoft JhengHei" panose="020B0604030504040204" pitchFamily="34" charset="-120"/>
                <a:ea typeface="Microsoft JhengHei" panose="020B0604030504040204" pitchFamily="34" charset="-120"/>
              </a:rPr>
              <a:t>, 2015):</a:t>
            </a:r>
            <a:r>
              <a:rPr lang="zh-TW" altLang="en-US" sz="2400" b="1" dirty="0">
                <a:latin typeface="Microsoft JhengHei" panose="020B0604030504040204" pitchFamily="34" charset="-120"/>
                <a:ea typeface="Microsoft JhengHei" panose="020B0604030504040204" pitchFamily="34" charset="-120"/>
              </a:rPr>
              <a:t> 敘利亞政府</a:t>
            </a:r>
            <a:r>
              <a:rPr lang="en-US" altLang="zh-TW" sz="2400" b="1" dirty="0">
                <a:latin typeface="Microsoft JhengHei" panose="020B0604030504040204" pitchFamily="34" charset="-120"/>
                <a:ea typeface="Microsoft JhengHei" panose="020B0604030504040204" pitchFamily="34" charset="-120"/>
              </a:rPr>
              <a:t>, 25-30%; </a:t>
            </a:r>
            <a:r>
              <a:rPr lang="en-US" altLang="zh-TW" sz="2400" b="1" dirty="0" smtClean="0">
                <a:latin typeface="Microsoft JhengHei" panose="020B0604030504040204" pitchFamily="34" charset="-120"/>
                <a:ea typeface="Microsoft JhengHei" panose="020B0604030504040204" pitchFamily="34" charset="-120"/>
              </a:rPr>
              <a:t>ISIS, 35- 45%;</a:t>
            </a:r>
            <a:r>
              <a:rPr lang="zh-TW" altLang="en-US" sz="2400" b="1" dirty="0">
                <a:latin typeface="Microsoft JhengHei" panose="020B0604030504040204" pitchFamily="34" charset="-120"/>
                <a:ea typeface="Microsoft JhengHei" panose="020B0604030504040204" pitchFamily="34" charset="-120"/>
              </a:rPr>
              <a:t>反抗組織</a:t>
            </a:r>
            <a:r>
              <a:rPr lang="en-US" altLang="zh-TW" sz="2400" b="1" dirty="0">
                <a:latin typeface="Microsoft JhengHei" panose="020B0604030504040204" pitchFamily="34" charset="-120"/>
                <a:ea typeface="Microsoft JhengHei" panose="020B0604030504040204" pitchFamily="34" charset="-120"/>
              </a:rPr>
              <a:t>, 20%; Kurds, 15</a:t>
            </a:r>
            <a:r>
              <a:rPr lang="en-US" altLang="zh-TW"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p:txBody>
      </p:sp>
      <p:pic>
        <p:nvPicPr>
          <p:cNvPr id="1026" name="Picture 2" descr="Strikes In Syria Imminent - Elite Millennial - Elite Millenn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3702349"/>
            <a:ext cx="4873171" cy="3143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 &lt;b&gt;Syria&lt;/b&gt; &lt;b&gt;civil&lt;/b&gt; &lt;b&gt;war&lt;/b&gt; enters fourth year, rebels are clearly los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429001"/>
            <a:ext cx="4572000" cy="34173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3429001"/>
            <a:ext cx="45719" cy="3428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9AAA648-1FEE-4BC6-A74A-7F2F31D927FF}" type="slidenum">
              <a:rPr lang="en-US" smtClean="0"/>
              <a:t>28</a:t>
            </a:fld>
            <a:endParaRPr lang="en-US" dirty="0"/>
          </a:p>
        </p:txBody>
      </p:sp>
    </p:spTree>
    <p:extLst>
      <p:ext uri="{BB962C8B-B14F-4D97-AF65-F5344CB8AC3E}">
        <p14:creationId xmlns:p14="http://schemas.microsoft.com/office/powerpoint/2010/main" val="159075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流落在鄰國的敘利亞難民</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3" name="Picture 2" descr="https://upload.wikimedia.org/wikipedia/commons/thumb/6/6b/Syrian_refugees_in_the_Middle_East_map_en.svg/800px-Syrian_refugees_in_the_Middle_East_map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195148"/>
            <a:ext cx="7609971" cy="5001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782130"/>
            <a:ext cx="2548775" cy="369332"/>
          </a:xfrm>
          <a:prstGeom prst="rect">
            <a:avLst/>
          </a:prstGeom>
        </p:spPr>
        <p:txBody>
          <a:bodyPr wrap="none">
            <a:spAutoFit/>
          </a:bodyPr>
          <a:lstStyle/>
          <a:p>
            <a:r>
              <a:rPr lang="en-US" dirty="0"/>
              <a:t>(as of 4 September 2015)</a:t>
            </a:r>
          </a:p>
        </p:txBody>
      </p:sp>
      <p:pic>
        <p:nvPicPr>
          <p:cNvPr id="2050" name="Picture 2" descr="https://upload.wikimedia.org/wikipedia/en/thumb/a/a4/Flag_of_the_United_States.svg/23px-Flag_of_the_United_Stat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82563"/>
            <a:ext cx="219075" cy="11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7229" y="3524186"/>
            <a:ext cx="2971800" cy="2539157"/>
          </a:xfrm>
          <a:prstGeom prst="rect">
            <a:avLst/>
          </a:prstGeom>
          <a:noFill/>
        </p:spPr>
        <p:txBody>
          <a:bodyPr wrap="square" rtlCol="0">
            <a:spAutoFit/>
          </a:bodyPr>
          <a:lstStyle/>
          <a:p>
            <a:pPr marL="91440" indent="-182880">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美國</a:t>
            </a:r>
            <a:endParaRPr lang="en-US" altLang="zh-TW" sz="2400" b="1" dirty="0" smtClean="0">
              <a:latin typeface="Microsoft JhengHei" panose="020B0604030504040204" pitchFamily="34" charset="-120"/>
              <a:ea typeface="Microsoft JhengHei" panose="020B0604030504040204" pitchFamily="34" charset="-120"/>
            </a:endParaRP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a:t>
            </a:r>
            <a:r>
              <a:rPr lang="en-US" altLang="zh-TW" sz="2000" b="1" dirty="0" smtClean="0">
                <a:latin typeface="Microsoft JhengHei" panose="020B0604030504040204" pitchFamily="34" charset="-120"/>
                <a:ea typeface="Microsoft JhengHei" panose="020B0604030504040204" pitchFamily="34" charset="-120"/>
              </a:rPr>
              <a:t>02/2016</a:t>
            </a:r>
            <a:r>
              <a:rPr lang="zh-TW" altLang="en-US" sz="2000" b="1" dirty="0" smtClean="0">
                <a:latin typeface="Microsoft JhengHei" panose="020B0604030504040204" pitchFamily="34" charset="-120"/>
                <a:ea typeface="Microsoft JhengHei" panose="020B0604030504040204" pitchFamily="34" charset="-120"/>
              </a:rPr>
              <a:t>之前，接受 </a:t>
            </a:r>
            <a:r>
              <a:rPr lang="en-US" altLang="zh-TW" sz="2000" b="1" dirty="0" smtClean="0">
                <a:latin typeface="Microsoft JhengHei" panose="020B0604030504040204" pitchFamily="34" charset="-120"/>
                <a:ea typeface="Microsoft JhengHei" panose="020B0604030504040204" pitchFamily="34" charset="-120"/>
              </a:rPr>
              <a:t>2,819</a:t>
            </a:r>
            <a:r>
              <a:rPr lang="zh-TW" altLang="en-US" sz="2000" b="1" dirty="0" smtClean="0">
                <a:latin typeface="Microsoft JhengHei" panose="020B0604030504040204" pitchFamily="34" charset="-120"/>
                <a:ea typeface="Microsoft JhengHei" panose="020B0604030504040204" pitchFamily="34" charset="-120"/>
              </a:rPr>
              <a:t>人</a:t>
            </a:r>
            <a:endParaRPr lang="en-US" altLang="zh-TW" sz="2000" b="1" dirty="0">
              <a:latin typeface="Microsoft JhengHei" panose="020B0604030504040204" pitchFamily="34" charset="-120"/>
              <a:ea typeface="Microsoft JhengHei" panose="020B0604030504040204" pitchFamily="34" charset="-120"/>
            </a:endParaRP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a:t>
            </a:r>
            <a:r>
              <a:rPr lang="en-US" altLang="zh-TW" sz="2000" b="1" dirty="0" smtClean="0">
                <a:latin typeface="Microsoft JhengHei" panose="020B0604030504040204" pitchFamily="34" charset="-120"/>
                <a:ea typeface="Microsoft JhengHei" panose="020B0604030504040204" pitchFamily="34" charset="-120"/>
              </a:rPr>
              <a:t>2016</a:t>
            </a:r>
            <a:r>
              <a:rPr lang="zh-TW" altLang="en-US" sz="2000" b="1" dirty="0" smtClean="0">
                <a:latin typeface="Microsoft JhengHei" panose="020B0604030504040204" pitchFamily="34" charset="-120"/>
                <a:ea typeface="Microsoft JhengHei" panose="020B0604030504040204" pitchFamily="34" charset="-120"/>
              </a:rPr>
              <a:t>之內，計畫接受 </a:t>
            </a:r>
            <a:r>
              <a:rPr lang="en-US" altLang="zh-TW" sz="2000" b="1" dirty="0" smtClean="0">
                <a:latin typeface="Microsoft JhengHei" panose="020B0604030504040204" pitchFamily="34" charset="-120"/>
                <a:ea typeface="Microsoft JhengHei" panose="020B0604030504040204" pitchFamily="34" charset="-120"/>
              </a:rPr>
              <a:t>10,000</a:t>
            </a: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 </a:t>
            </a:r>
            <a:r>
              <a:rPr lang="en-US" altLang="zh-TW" sz="2000" b="1" dirty="0" smtClean="0">
                <a:latin typeface="Microsoft JhengHei" panose="020B0604030504040204" pitchFamily="34" charset="-120"/>
                <a:ea typeface="Microsoft JhengHei" panose="020B0604030504040204" pitchFamily="34" charset="-120"/>
              </a:rPr>
              <a:t>12/2015</a:t>
            </a:r>
            <a:r>
              <a:rPr lang="zh-TW" altLang="en-US" sz="2000" b="1" dirty="0" smtClean="0">
                <a:latin typeface="Microsoft JhengHei" panose="020B0604030504040204" pitchFamily="34" charset="-120"/>
                <a:ea typeface="Microsoft JhengHei" panose="020B0604030504040204" pitchFamily="34" charset="-120"/>
              </a:rPr>
              <a:t>之前，捐款</a:t>
            </a:r>
            <a:r>
              <a:rPr lang="en-US" altLang="zh-TW" sz="2000" b="1" dirty="0" smtClean="0">
                <a:latin typeface="Microsoft JhengHei" panose="020B0604030504040204" pitchFamily="34" charset="-120"/>
                <a:ea typeface="Microsoft JhengHei" panose="020B0604030504040204" pitchFamily="34" charset="-120"/>
              </a:rPr>
              <a:t>45 </a:t>
            </a:r>
            <a:r>
              <a:rPr lang="zh-TW" altLang="en-US" sz="2000" b="1" dirty="0" smtClean="0">
                <a:latin typeface="Microsoft JhengHei" panose="020B0604030504040204" pitchFamily="34" charset="-120"/>
                <a:ea typeface="Microsoft JhengHei" panose="020B0604030504040204" pitchFamily="34" charset="-120"/>
              </a:rPr>
              <a:t>億</a:t>
            </a:r>
            <a:endParaRPr lang="en-US" sz="2000" b="1" dirty="0">
              <a:latin typeface="Microsoft JhengHei" panose="020B0604030504040204" pitchFamily="34" charset="-120"/>
              <a:ea typeface="Microsoft JhengHei" panose="020B0604030504040204" pitchFamily="34" charset="-120"/>
            </a:endParaRPr>
          </a:p>
        </p:txBody>
      </p:sp>
      <p:sp>
        <p:nvSpPr>
          <p:cNvPr id="7" name="TextBox 6"/>
          <p:cNvSpPr txBox="1"/>
          <p:nvPr/>
        </p:nvSpPr>
        <p:spPr>
          <a:xfrm>
            <a:off x="4953000" y="1722328"/>
            <a:ext cx="4114800" cy="1554272"/>
          </a:xfrm>
          <a:prstGeom prst="rect">
            <a:avLst/>
          </a:prstGeom>
          <a:noFill/>
        </p:spPr>
        <p:txBody>
          <a:bodyPr wrap="square" rtlCol="0">
            <a:spAutoFit/>
          </a:bodyPr>
          <a:lstStyle/>
          <a:p>
            <a:pPr marL="91440" indent="-182880">
              <a:spcBef>
                <a:spcPts val="6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大部分難民流落在</a:t>
            </a:r>
            <a:r>
              <a:rPr lang="zh-TW" altLang="en-US" sz="2400" b="1" dirty="0" smtClean="0">
                <a:latin typeface="Microsoft JhengHei" panose="020B0604030504040204" pitchFamily="34" charset="-120"/>
                <a:ea typeface="Microsoft JhengHei" panose="020B0604030504040204" pitchFamily="34" charset="-120"/>
              </a:rPr>
              <a:t>鄰近國</a:t>
            </a:r>
            <a:r>
              <a:rPr lang="zh-TW" altLang="en-US" sz="2400" b="1" dirty="0">
                <a:latin typeface="Microsoft JhengHei" panose="020B0604030504040204" pitchFamily="34" charset="-120"/>
                <a:ea typeface="Microsoft JhengHei" panose="020B0604030504040204" pitchFamily="34" charset="-120"/>
              </a:rPr>
              <a:t>家</a:t>
            </a:r>
            <a:endParaRPr lang="en-US" altLang="zh-TW" sz="2400" b="1" dirty="0">
              <a:latin typeface="Microsoft JhengHei" panose="020B0604030504040204" pitchFamily="34" charset="-120"/>
              <a:ea typeface="Microsoft JhengHei" panose="020B0604030504040204" pitchFamily="34" charset="-120"/>
            </a:endParaRPr>
          </a:p>
          <a:p>
            <a:pPr marL="91440" indent="-182880">
              <a:spcBef>
                <a:spcPts val="6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富有的國家只接受幾乎五百萬難民的</a:t>
            </a:r>
            <a:r>
              <a:rPr lang="en-US" altLang="zh-TW" sz="2400" b="1" dirty="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1.4%</a:t>
            </a:r>
            <a:endParaRPr lang="en-US" altLang="zh-TW" sz="2400" b="1" dirty="0">
              <a:latin typeface="Microsoft JhengHei" panose="020B0604030504040204" pitchFamily="34" charset="-120"/>
              <a:ea typeface="Microsoft JhengHei" panose="020B0604030504040204" pitchFamily="34" charset="-120"/>
            </a:endParaRPr>
          </a:p>
          <a:p>
            <a:endParaRPr lang="en-US" dirty="0"/>
          </a:p>
        </p:txBody>
      </p:sp>
      <p:sp>
        <p:nvSpPr>
          <p:cNvPr id="6" name="Slide Number Placeholder 5"/>
          <p:cNvSpPr>
            <a:spLocks noGrp="1"/>
          </p:cNvSpPr>
          <p:nvPr>
            <p:ph type="sldNum" sz="quarter" idx="12"/>
          </p:nvPr>
        </p:nvSpPr>
        <p:spPr/>
        <p:txBody>
          <a:bodyPr/>
          <a:lstStyle/>
          <a:p>
            <a:fld id="{79AAA648-1FEE-4BC6-A74A-7F2F31D927FF}" type="slidenum">
              <a:rPr lang="en-US" smtClean="0"/>
              <a:t>29</a:t>
            </a:fld>
            <a:endParaRPr lang="en-US" dirty="0"/>
          </a:p>
        </p:txBody>
      </p:sp>
    </p:spTree>
    <p:extLst>
      <p:ext uri="{BB962C8B-B14F-4D97-AF65-F5344CB8AC3E}">
        <p14:creationId xmlns:p14="http://schemas.microsoft.com/office/powerpoint/2010/main" val="403800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一位姊妹的見證</a:t>
            </a:r>
            <a:r>
              <a:rPr lang="en-US" altLang="zh-TW" sz="4000" b="1" dirty="0" smtClean="0">
                <a:latin typeface="Microsoft JhengHei" panose="020B0604030504040204" pitchFamily="34" charset="-120"/>
                <a:ea typeface="Microsoft JhengHei" panose="020B0604030504040204" pitchFamily="34" charset="-120"/>
              </a:rPr>
              <a:t>- </a:t>
            </a:r>
            <a:r>
              <a:rPr lang="en-US" altLang="zh-TW" sz="4000" b="1" dirty="0" smtClean="0">
                <a:latin typeface="Times New Roman" panose="02020603050405020304" pitchFamily="18" charset="0"/>
                <a:ea typeface="Microsoft JhengHei" panose="020B0604030504040204" pitchFamily="34" charset="-120"/>
                <a:cs typeface="Times New Roman" panose="02020603050405020304" pitchFamily="18" charset="0"/>
              </a:rPr>
              <a:t>6/25 Rosie’s Place</a:t>
            </a:r>
            <a:endParaRPr lang="en-US" sz="4000" b="1" dirty="0">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79AAA648-1FEE-4BC6-A74A-7F2F31D927FF}" type="slidenum">
              <a:rPr lang="en-US" smtClean="0"/>
              <a:t>3</a:t>
            </a:fld>
            <a:endParaRPr lang="en-US" dirty="0"/>
          </a:p>
        </p:txBody>
      </p:sp>
      <p:sp>
        <p:nvSpPr>
          <p:cNvPr id="4" name="Rectangle 3"/>
          <p:cNvSpPr/>
          <p:nvPr/>
        </p:nvSpPr>
        <p:spPr>
          <a:xfrm>
            <a:off x="152400" y="1524000"/>
            <a:ext cx="8915400" cy="5262979"/>
          </a:xfrm>
          <a:prstGeom prst="rect">
            <a:avLst/>
          </a:prstGeom>
        </p:spPr>
        <p:txBody>
          <a:bodyPr wrap="square">
            <a:spAutoFit/>
          </a:bodyPr>
          <a:lstStyle/>
          <a:p>
            <a:r>
              <a:rPr lang="zh-CN" altLang="en-US" sz="2400" b="1" dirty="0">
                <a:latin typeface="Microsoft JhengHei" panose="020B0604030504040204" pitchFamily="34" charset="-120"/>
                <a:ea typeface="Microsoft JhengHei" panose="020B0604030504040204" pitchFamily="34" charset="-120"/>
              </a:rPr>
              <a:t>第一次报名参加志愿者去</a:t>
            </a:r>
            <a:r>
              <a:rPr lang="en-US" altLang="zh-CN" sz="2400" b="1" dirty="0">
                <a:latin typeface="Microsoft JhengHei" panose="020B0604030504040204" pitchFamily="34" charset="-120"/>
                <a:ea typeface="Microsoft JhengHei" panose="020B0604030504040204" pitchFamily="34" charset="-120"/>
              </a:rPr>
              <a:t>Rosie's Place</a:t>
            </a:r>
            <a:r>
              <a:rPr lang="zh-CN" altLang="en-US" sz="2400" b="1" dirty="0">
                <a:latin typeface="Microsoft JhengHei" panose="020B0604030504040204" pitchFamily="34" charset="-120"/>
                <a:ea typeface="Microsoft JhengHei" panose="020B0604030504040204" pitchFamily="34" charset="-120"/>
              </a:rPr>
              <a:t>服侍无家可归的妇女和儿童，准备和分发饭菜，第一次近距离地接触她们。一个深切的感受是微不足道的我们个人若是联合配搭，便能成就一种爱心关怀 的氛围。来这里吃饭的近百人，有的带有极强的个人情绪，来这只求饱足，但当她看到给她盛肉的是</a:t>
            </a:r>
            <a:r>
              <a:rPr lang="en-US" altLang="zh-CN" sz="2400" b="1" dirty="0">
                <a:latin typeface="Microsoft JhengHei" panose="020B0604030504040204" pitchFamily="34" charset="-120"/>
                <a:ea typeface="Microsoft JhengHei" panose="020B0604030504040204" pitchFamily="34" charset="-120"/>
              </a:rPr>
              <a:t>10</a:t>
            </a:r>
            <a:r>
              <a:rPr lang="zh-CN" altLang="en-US" sz="2400" b="1" dirty="0">
                <a:latin typeface="Microsoft JhengHei" panose="020B0604030504040204" pitchFamily="34" charset="-120"/>
                <a:ea typeface="Microsoft JhengHei" panose="020B0604030504040204" pitchFamily="34" charset="-120"/>
              </a:rPr>
              <a:t>岁的男孩儿，抱怨的情绪好象也释放了一些。我们友好热情 的态度也许不能解决她们的处境，也许被长期的冷漠所包围，不也能感受到，但至少我们在传递一种人间温暖的关怀。和她们近距离的接触，才深刻感到</a:t>
            </a:r>
            <a:r>
              <a:rPr lang="en-US" altLang="zh-CN" sz="2400" b="1" dirty="0">
                <a:latin typeface="Microsoft JhengHei" panose="020B0604030504040204" pitchFamily="34" charset="-120"/>
                <a:ea typeface="Microsoft JhengHei" panose="020B0604030504040204" pitchFamily="34" charset="-120"/>
              </a:rPr>
              <a:t>"</a:t>
            </a:r>
            <a:r>
              <a:rPr lang="zh-CN" altLang="en-US" sz="2400" b="1" dirty="0">
                <a:latin typeface="Microsoft JhengHei" panose="020B0604030504040204" pitchFamily="34" charset="-120"/>
                <a:ea typeface="Microsoft JhengHei" panose="020B0604030504040204" pitchFamily="34" charset="-120"/>
              </a:rPr>
              <a:t>谢谢</a:t>
            </a:r>
            <a:r>
              <a:rPr lang="en-US" altLang="zh-CN" sz="2400" b="1" dirty="0">
                <a:latin typeface="Microsoft JhengHei" panose="020B0604030504040204" pitchFamily="34" charset="-120"/>
                <a:ea typeface="Microsoft JhengHei" panose="020B0604030504040204" pitchFamily="34" charset="-120"/>
              </a:rPr>
              <a:t>"</a:t>
            </a:r>
            <a:r>
              <a:rPr lang="zh-CN" altLang="en-US" sz="2400" b="1" dirty="0">
                <a:latin typeface="Microsoft JhengHei" panose="020B0604030504040204" pitchFamily="34" charset="-120"/>
                <a:ea typeface="Microsoft JhengHei" panose="020B0604030504040204" pitchFamily="34" charset="-120"/>
              </a:rPr>
              <a:t>和 感恩的心对维持我们健康的身心是多么重要。这也正是在这些社会边缘化人们身上所缺乏的。但同时我也看到她们也是神所要怜悯和看顾的，在这一点上我们又有着 一个必然的连接，这正是我们今天服侍她们的目的。我想起马太福音</a:t>
            </a:r>
            <a:r>
              <a:rPr lang="en-US" altLang="zh-CN" sz="2400" b="1" dirty="0">
                <a:latin typeface="Microsoft JhengHei" panose="020B0604030504040204" pitchFamily="34" charset="-120"/>
                <a:ea typeface="Microsoft JhengHei" panose="020B0604030504040204" pitchFamily="34" charset="-120"/>
              </a:rPr>
              <a:t>5:7</a:t>
            </a:r>
            <a:r>
              <a:rPr lang="zh-CN" altLang="en-US" sz="2400" b="1" dirty="0">
                <a:latin typeface="Microsoft JhengHei" panose="020B0604030504040204" pitchFamily="34" charset="-120"/>
                <a:ea typeface="Microsoft JhengHei" panose="020B0604030504040204" pitchFamily="34" charset="-120"/>
              </a:rPr>
              <a:t>怜恤人的人有福了！因为他们必蒙怜恤。好有力量的话语，今天我倍感上帝的怜悯和</a:t>
            </a:r>
            <a:r>
              <a:rPr lang="zh-CN" altLang="en-US" sz="2400" b="1" dirty="0" smtClean="0">
                <a:latin typeface="Microsoft JhengHei" panose="020B0604030504040204" pitchFamily="34" charset="-120"/>
                <a:ea typeface="Microsoft JhengHei" panose="020B0604030504040204" pitchFamily="34" charset="-120"/>
              </a:rPr>
              <a:t>恩典</a:t>
            </a:r>
            <a:r>
              <a:rPr lang="en-US" altLang="zh-CN" sz="2400" b="1" dirty="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381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敘利亞的難民逃向歐洲</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641" y="1143000"/>
            <a:ext cx="4594759" cy="2901650"/>
          </a:xfrm>
          <a:prstGeom prst="rect">
            <a:avLst/>
          </a:prstGeom>
        </p:spPr>
      </p:pic>
      <p:pic>
        <p:nvPicPr>
          <p:cNvPr id="6" name="Picture 2" descr="A small boat in water, with land on the horizon behind. Many people are on its outside in orange life jackets, some carrying inner tubes as well. A few are in the water swimming toward the camera. In the foreground a man in a red and back wetsuit has his hand out to th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71" y="4085769"/>
            <a:ext cx="4169229" cy="2779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1" y="1112520"/>
            <a:ext cx="4169229" cy="292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641" y="4085769"/>
            <a:ext cx="4594759" cy="280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AAA648-1FEE-4BC6-A74A-7F2F31D927FF}" type="slidenum">
              <a:rPr lang="en-US" smtClean="0"/>
              <a:t>30</a:t>
            </a:fld>
            <a:endParaRPr lang="en-US" dirty="0"/>
          </a:p>
        </p:txBody>
      </p:sp>
    </p:spTree>
    <p:extLst>
      <p:ext uri="{BB962C8B-B14F-4D97-AF65-F5344CB8AC3E}">
        <p14:creationId xmlns:p14="http://schemas.microsoft.com/office/powerpoint/2010/main" val="2908788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1026" name="Picture 2" descr="syrian-migrant-boy-tur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813" y="1195602"/>
            <a:ext cx="6549787" cy="5662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無辜的孩子</a:t>
            </a:r>
            <a:endParaRPr lang="en-US" sz="4000" b="1" dirty="0">
              <a:latin typeface="Microsoft JhengHei" panose="020B0604030504040204" pitchFamily="34" charset="-120"/>
              <a:ea typeface="Microsoft JhengHei" panose="020B0604030504040204" pitchFamily="34" charset="-120"/>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31</a:t>
            </a:fld>
            <a:endParaRPr lang="en-US" dirty="0"/>
          </a:p>
        </p:txBody>
      </p:sp>
    </p:spTree>
    <p:extLst>
      <p:ext uri="{BB962C8B-B14F-4D97-AF65-F5344CB8AC3E}">
        <p14:creationId xmlns:p14="http://schemas.microsoft.com/office/powerpoint/2010/main" val="257401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lt;b&gt;Syrian-civil-war&lt;/b&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627" y="1524000"/>
            <a:ext cx="4952744"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810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一個基督的門徒該怎麼做？</a:t>
            </a:r>
            <a:endParaRPr lang="en-US" sz="4000" b="1"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1514928" y="4933352"/>
            <a:ext cx="6114143" cy="1538883"/>
          </a:xfrm>
          <a:prstGeom prst="rect">
            <a:avLst/>
          </a:prstGeom>
          <a:noFill/>
        </p:spPr>
        <p:txBody>
          <a:bodyPr wrap="square" rtlCol="0">
            <a:spAutoFit/>
          </a:bodyPr>
          <a:lstStyle/>
          <a:p>
            <a:pPr algn="ctr"/>
            <a:r>
              <a:rPr lang="zh-TW" altLang="en-US"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願使神心碎的</a:t>
            </a:r>
            <a:r>
              <a:rPr lang="zh-TW" altLang="en-US" sz="2800" b="1" dirty="0" smtClean="0">
                <a:latin typeface="Microsoft JhengHei" panose="020B0604030504040204" pitchFamily="34" charset="-120"/>
                <a:ea typeface="Microsoft JhengHei" panose="020B0604030504040204" pitchFamily="34" charset="-120"/>
              </a:rPr>
              <a:t>事</a:t>
            </a:r>
            <a:r>
              <a:rPr lang="en-US" altLang="zh-TW" sz="2800" b="1" smtClean="0">
                <a:latin typeface="Microsoft JhengHei" panose="020B0604030504040204" pitchFamily="34" charset="-120"/>
                <a:ea typeface="Microsoft JhengHei" panose="020B0604030504040204" pitchFamily="34" charset="-120"/>
              </a:rPr>
              <a:t>,</a:t>
            </a:r>
            <a:r>
              <a:rPr lang="zh-TW" altLang="en-US" sz="2800" b="1" smtClean="0">
                <a:latin typeface="Microsoft JhengHei" panose="020B0604030504040204" pitchFamily="34" charset="-120"/>
                <a:ea typeface="Microsoft JhengHei" panose="020B0604030504040204" pitchFamily="34" charset="-120"/>
              </a:rPr>
              <a:t>也</a:t>
            </a:r>
            <a:r>
              <a:rPr lang="zh-TW" altLang="en-US" sz="2800" b="1" dirty="0">
                <a:latin typeface="Microsoft JhengHei" panose="020B0604030504040204" pitchFamily="34" charset="-120"/>
                <a:ea typeface="Microsoft JhengHei" panose="020B0604030504040204" pitchFamily="34" charset="-120"/>
              </a:rPr>
              <a:t>破碎我的心</a:t>
            </a:r>
            <a:r>
              <a:rPr lang="zh-TW" altLang="en-US" sz="2800" b="1" dirty="0" smtClean="0">
                <a:latin typeface="Microsoft JhengHei" panose="020B0604030504040204" pitchFamily="34" charset="-120"/>
                <a:ea typeface="Microsoft JhengHei" panose="020B0604030504040204" pitchFamily="34" charset="-120"/>
              </a:rPr>
              <a:t>」</a:t>
            </a:r>
            <a:r>
              <a:rPr lang="en-US" altLang="zh-TW" sz="2800" b="1" dirty="0" smtClean="0">
                <a:latin typeface="Microsoft JhengHei" panose="020B0604030504040204" pitchFamily="34" charset="-120"/>
                <a:ea typeface="Microsoft JhengHei" panose="020B0604030504040204" pitchFamily="34" charset="-120"/>
              </a:rPr>
              <a:t>(</a:t>
            </a:r>
            <a:r>
              <a:rPr lang="en-US" sz="2800" b="1" dirty="0">
                <a:latin typeface="Microsoft JhengHei" panose="020B0604030504040204" pitchFamily="34" charset="-120"/>
                <a:ea typeface="Microsoft JhengHei" panose="020B0604030504040204" pitchFamily="34" charset="-120"/>
              </a:rPr>
              <a:t>Bob Pierce </a:t>
            </a:r>
            <a:r>
              <a:rPr lang="en-US" sz="2800" b="1" dirty="0" smtClean="0">
                <a:latin typeface="Microsoft JhengHei" panose="020B0604030504040204" pitchFamily="34" charset="-120"/>
                <a:ea typeface="Microsoft JhengHei" panose="020B0604030504040204" pitchFamily="34" charset="-120"/>
              </a:rPr>
              <a:t>)</a:t>
            </a:r>
          </a:p>
          <a:p>
            <a:pPr algn="ctr">
              <a:spcBef>
                <a:spcPts val="1200"/>
              </a:spcBef>
            </a:pPr>
            <a:r>
              <a:rPr lang="zh-TW" altLang="en-US" sz="2800" b="1" dirty="0" smtClean="0">
                <a:latin typeface="Microsoft JhengHei" panose="020B0604030504040204" pitchFamily="34" charset="-120"/>
                <a:ea typeface="Microsoft JhengHei" panose="020B0604030504040204" pitchFamily="34" charset="-120"/>
              </a:rPr>
              <a:t>神</a:t>
            </a:r>
            <a:r>
              <a:rPr lang="zh-TW" altLang="en-US" sz="2800" b="1" dirty="0">
                <a:latin typeface="Microsoft JhengHei" panose="020B0604030504040204" pitchFamily="34" charset="-120"/>
                <a:ea typeface="Microsoft JhengHei" panose="020B0604030504040204" pitchFamily="34" charset="-120"/>
              </a:rPr>
              <a:t>的心破碎了</a:t>
            </a:r>
            <a:r>
              <a:rPr lang="en-US" altLang="zh-TW"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你的心碎了嗎</a:t>
            </a:r>
            <a:r>
              <a:rPr lang="zh-TW" altLang="en-US"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32</a:t>
            </a:fld>
            <a:endParaRPr lang="en-US" dirty="0"/>
          </a:p>
        </p:txBody>
      </p:sp>
    </p:spTree>
    <p:extLst>
      <p:ext uri="{BB962C8B-B14F-4D97-AF65-F5344CB8AC3E}">
        <p14:creationId xmlns:p14="http://schemas.microsoft.com/office/powerpoint/2010/main" val="286014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極端恐</a:t>
            </a:r>
            <a:r>
              <a:rPr lang="zh-TW" altLang="en-US" sz="4000" b="1" dirty="0">
                <a:latin typeface="Microsoft JhengHei" panose="020B0604030504040204" pitchFamily="34" charset="-120"/>
                <a:ea typeface="Microsoft JhengHei" panose="020B0604030504040204" pitchFamily="34" charset="-120"/>
              </a:rPr>
              <a:t>佈份</a:t>
            </a:r>
            <a:r>
              <a:rPr lang="zh-TW" altLang="en-US" sz="4000" b="1" dirty="0" smtClean="0">
                <a:latin typeface="Microsoft JhengHei" panose="020B0604030504040204" pitchFamily="34" charset="-120"/>
                <a:ea typeface="Microsoft JhengHei" panose="020B0604030504040204" pitchFamily="34" charset="-120"/>
              </a:rPr>
              <a:t>子 </a:t>
            </a:r>
            <a:r>
              <a:rPr lang="en-US" altLang="zh-TW" sz="4000" b="1" dirty="0" smtClean="0">
                <a:latin typeface="Microsoft JhengHei" panose="020B0604030504040204" pitchFamily="34" charset="-120"/>
                <a:ea typeface="Microsoft JhengHei" panose="020B0604030504040204" pitchFamily="34" charset="-120"/>
              </a:rPr>
              <a:t>(</a:t>
            </a:r>
            <a:r>
              <a:rPr lang="en-US" sz="4000" b="1" dirty="0" smtClean="0">
                <a:latin typeface="Microsoft JhengHei" panose="020B0604030504040204" pitchFamily="34" charset="-120"/>
                <a:ea typeface="Microsoft JhengHei" panose="020B0604030504040204" pitchFamily="34" charset="-120"/>
              </a:rPr>
              <a:t>ISIS)</a:t>
            </a:r>
            <a:r>
              <a:rPr lang="zh-TW" altLang="en-US" sz="4000" b="1" dirty="0" smtClean="0">
                <a:latin typeface="Microsoft JhengHei" panose="020B0604030504040204" pitchFamily="34" charset="-120"/>
                <a:ea typeface="Microsoft JhengHei" panose="020B0604030504040204" pitchFamily="34" charset="-120"/>
              </a:rPr>
              <a:t> 暴力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337698"/>
            <a:ext cx="2362200" cy="2646894"/>
          </a:xfrm>
          <a:prstGeom prst="rect">
            <a:avLst/>
          </a:prstGeom>
        </p:spPr>
      </p:pic>
      <p:pic>
        <p:nvPicPr>
          <p:cNvPr id="2050" name="Picture 2" descr="http://static.ijreview.com/wp-content/uploads/2015/01/ISIS-Exec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81991"/>
            <a:ext cx="5029201" cy="27529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ijreview.com/wp-content/uploads/2015/01/5307702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29" y="1361537"/>
            <a:ext cx="5025572" cy="2600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973668"/>
            <a:ext cx="2362200" cy="2944191"/>
          </a:xfrm>
          <a:prstGeom prst="rect">
            <a:avLst/>
          </a:prstGeom>
        </p:spPr>
      </p:pic>
      <p:sp>
        <p:nvSpPr>
          <p:cNvPr id="2" name="Slide Number Placeholder 1"/>
          <p:cNvSpPr>
            <a:spLocks noGrp="1"/>
          </p:cNvSpPr>
          <p:nvPr>
            <p:ph type="sldNum" sz="quarter" idx="12"/>
          </p:nvPr>
        </p:nvSpPr>
        <p:spPr/>
        <p:txBody>
          <a:bodyPr/>
          <a:lstStyle/>
          <a:p>
            <a:fld id="{79AAA648-1FEE-4BC6-A74A-7F2F31D927FF}" type="slidenum">
              <a:rPr lang="en-US" smtClean="0"/>
              <a:t>33</a:t>
            </a:fld>
            <a:endParaRPr lang="en-US" dirty="0"/>
          </a:p>
        </p:txBody>
      </p:sp>
    </p:spTree>
    <p:extLst>
      <p:ext uri="{BB962C8B-B14F-4D97-AF65-F5344CB8AC3E}">
        <p14:creationId xmlns:p14="http://schemas.microsoft.com/office/powerpoint/2010/main" val="1523236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en-US" sz="4000" b="1" dirty="0" smtClean="0">
                <a:latin typeface="Microsoft JhengHei" panose="020B0604030504040204" pitchFamily="34" charset="-120"/>
                <a:ea typeface="Microsoft JhengHei" panose="020B0604030504040204" pitchFamily="34" charset="-120"/>
              </a:rPr>
              <a:t>ISIS</a:t>
            </a:r>
            <a:r>
              <a:rPr lang="zh-TW" altLang="en-US" sz="4000" b="1" dirty="0" smtClean="0">
                <a:latin typeface="Microsoft JhengHei" panose="020B0604030504040204" pitchFamily="34" charset="-120"/>
                <a:ea typeface="Microsoft JhengHei" panose="020B0604030504040204" pitchFamily="34" charset="-120"/>
              </a:rPr>
              <a:t> 恐怖活動</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1026" name="Picture 2" descr="&lt;b&gt;paris&lt;/b&gt; terroror &lt;b&gt;attack&lt;/b&gt; &lt;b&gt;ISIS&lt;/b&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92" y="3781137"/>
            <a:ext cx="4490108" cy="2993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6381690"/>
            <a:ext cx="3505200" cy="400110"/>
          </a:xfrm>
          <a:prstGeom prst="rect">
            <a:avLst/>
          </a:prstGeom>
          <a:solidFill>
            <a:schemeClr val="bg1"/>
          </a:solidFill>
          <a:ln w="12700">
            <a:solidFill>
              <a:schemeClr val="tx1"/>
            </a:solidFill>
          </a:ln>
        </p:spPr>
        <p:txBody>
          <a:bodyPr wrap="square" rtlCol="0">
            <a:spAutoFit/>
          </a:bodyPr>
          <a:lstStyle/>
          <a:p>
            <a:pPr algn="ctr"/>
            <a:r>
              <a:rPr lang="en-US" sz="2000" b="1" dirty="0" smtClean="0">
                <a:latin typeface="Microsoft JhengHei" panose="020B0604030504040204" pitchFamily="34" charset="-120"/>
                <a:ea typeface="Microsoft JhengHei" panose="020B0604030504040204" pitchFamily="34" charset="-120"/>
              </a:rPr>
              <a:t>Paris Attack, 11/13/2015</a:t>
            </a:r>
            <a:endParaRPr lang="en-US" sz="2000" b="1" dirty="0">
              <a:latin typeface="Microsoft JhengHei" panose="020B0604030504040204" pitchFamily="34" charset="-120"/>
              <a:ea typeface="Microsoft JhengHei" panose="020B0604030504040204" pitchFamily="34" charset="-120"/>
            </a:endParaRPr>
          </a:p>
        </p:txBody>
      </p:sp>
      <p:pic>
        <p:nvPicPr>
          <p:cNvPr id="1028" name="Picture 4" descr="Brussels attack could be a short-term gain, long-term loss for I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081262"/>
            <a:ext cx="3784600" cy="27005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34000" y="6381690"/>
            <a:ext cx="3810000" cy="400110"/>
          </a:xfrm>
          <a:prstGeom prst="rect">
            <a:avLst/>
          </a:prstGeom>
          <a:solidFill>
            <a:schemeClr val="bg1"/>
          </a:solidFill>
          <a:ln w="12700">
            <a:solidFill>
              <a:schemeClr val="tx1"/>
            </a:solidFill>
          </a:ln>
        </p:spPr>
        <p:txBody>
          <a:bodyPr wrap="square" rtlCol="0">
            <a:spAutoFit/>
          </a:bodyPr>
          <a:lstStyle/>
          <a:p>
            <a:pPr algn="ctr"/>
            <a:r>
              <a:rPr lang="en-US" sz="2000" b="1" dirty="0" smtClean="0">
                <a:latin typeface="Microsoft JhengHei" panose="020B0604030504040204" pitchFamily="34" charset="-120"/>
                <a:ea typeface="Microsoft JhengHei" panose="020B0604030504040204" pitchFamily="34" charset="-120"/>
              </a:rPr>
              <a:t>Brussels, 3/22/2016</a:t>
            </a:r>
            <a:endParaRPr lang="en-US" sz="2000" b="1" dirty="0">
              <a:latin typeface="Microsoft JhengHei" panose="020B0604030504040204" pitchFamily="34" charset="-120"/>
              <a:ea typeface="Microsoft JhengHei" panose="020B0604030504040204" pitchFamily="34" charset="-120"/>
            </a:endParaRPr>
          </a:p>
        </p:txBody>
      </p:sp>
      <p:pic>
        <p:nvPicPr>
          <p:cNvPr id="1030" name="Picture 6" descr="The &lt;b&gt;San&lt;/b&gt; &lt;b&gt;Bernardino&lt;/b&gt; Terror &lt;b&gt;Attack&lt;/b&gt; Was Planned To Be HORRIFYINGLY WORS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63830"/>
            <a:ext cx="3777342" cy="25985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0" y="3562290"/>
            <a:ext cx="3670164" cy="400110"/>
          </a:xfrm>
          <a:prstGeom prst="rect">
            <a:avLst/>
          </a:prstGeom>
          <a:solidFill>
            <a:schemeClr val="bg1"/>
          </a:solidFill>
          <a:ln w="9525">
            <a:solidFill>
              <a:schemeClr val="tx1"/>
            </a:solidFill>
          </a:ln>
        </p:spPr>
        <p:txBody>
          <a:bodyPr wrap="square">
            <a:spAutoFit/>
          </a:bodyPr>
          <a:lstStyle/>
          <a:p>
            <a:r>
              <a:rPr lang="en-US" sz="2000" b="1" dirty="0" smtClean="0">
                <a:latin typeface="Microsoft JhengHei" panose="020B0604030504040204" pitchFamily="34" charset="-120"/>
                <a:ea typeface="Microsoft JhengHei" panose="020B0604030504040204" pitchFamily="34" charset="-120"/>
              </a:rPr>
              <a:t>San Bernardino, </a:t>
            </a:r>
            <a:r>
              <a:rPr lang="en-US" sz="2000" b="1" dirty="0">
                <a:latin typeface="Microsoft JhengHei" panose="020B0604030504040204" pitchFamily="34" charset="-120"/>
                <a:ea typeface="Microsoft JhengHei" panose="020B0604030504040204" pitchFamily="34" charset="-120"/>
              </a:rPr>
              <a:t>12/02/2015</a:t>
            </a:r>
            <a:r>
              <a:rPr lang="en-US" sz="2000" b="1" dirty="0" smtClean="0">
                <a:latin typeface="Microsoft JhengHei" panose="020B0604030504040204" pitchFamily="34" charset="-120"/>
                <a:ea typeface="Microsoft JhengHei" panose="020B0604030504040204" pitchFamily="34" charset="-120"/>
              </a:rPr>
              <a:t> </a:t>
            </a:r>
            <a:endParaRPr lang="en-US" sz="2000" b="1" dirty="0">
              <a:latin typeface="Microsoft JhengHei" panose="020B0604030504040204" pitchFamily="34" charset="-120"/>
              <a:ea typeface="Microsoft JhengHei" panose="020B0604030504040204" pitchFamily="34" charset="-120"/>
            </a:endParaRPr>
          </a:p>
        </p:txBody>
      </p:sp>
      <p:sp>
        <p:nvSpPr>
          <p:cNvPr id="7" name="TextBox 6"/>
          <p:cNvSpPr txBox="1"/>
          <p:nvPr/>
        </p:nvSpPr>
        <p:spPr>
          <a:xfrm>
            <a:off x="169555" y="1333143"/>
            <a:ext cx="5012045" cy="240065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800" b="1" dirty="0">
                <a:latin typeface="Microsoft JhengHei" panose="020B0604030504040204" pitchFamily="34" charset="-120"/>
                <a:ea typeface="Microsoft JhengHei" panose="020B0604030504040204" pitchFamily="34" charset="-120"/>
              </a:rPr>
              <a:t>ISIS</a:t>
            </a:r>
            <a:r>
              <a:rPr lang="zh-TW" altLang="en-US" sz="2800" b="1" dirty="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的恐怖攻擊已成為全球性的</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6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完全無人性</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造成大眾的恐懼</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6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從信仰的</a:t>
            </a:r>
            <a:r>
              <a:rPr lang="zh-TW" altLang="en-US" sz="2800" b="1" dirty="0">
                <a:latin typeface="Microsoft JhengHei" panose="020B0604030504040204" pitchFamily="34" charset="-120"/>
                <a:ea typeface="Microsoft JhengHei" panose="020B0604030504040204" pitchFamily="34" charset="-120"/>
              </a:rPr>
              <a:t>角度</a:t>
            </a:r>
            <a:r>
              <a:rPr lang="en-US" altLang="zh-TW"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你</a:t>
            </a:r>
            <a:r>
              <a:rPr lang="zh-TW" altLang="en-US" sz="2800" b="1" dirty="0" smtClean="0">
                <a:latin typeface="Microsoft JhengHei" panose="020B0604030504040204" pitchFamily="34" charset="-120"/>
                <a:ea typeface="Microsoft JhengHei" panose="020B0604030504040204" pitchFamily="34" charset="-120"/>
              </a:rPr>
              <a:t>如何看</a:t>
            </a:r>
            <a:r>
              <a:rPr lang="zh-TW" altLang="en-US" sz="2800" b="1" dirty="0">
                <a:latin typeface="Microsoft JhengHei" panose="020B0604030504040204" pitchFamily="34" charset="-120"/>
                <a:ea typeface="Microsoft JhengHei" panose="020B0604030504040204" pitchFamily="34" charset="-120"/>
              </a:rPr>
              <a:t>恐</a:t>
            </a:r>
            <a:r>
              <a:rPr lang="zh-TW" altLang="en-US" sz="2800" b="1" dirty="0" smtClean="0">
                <a:latin typeface="Microsoft JhengHei" panose="020B0604030504040204" pitchFamily="34" charset="-120"/>
                <a:ea typeface="Microsoft JhengHei" panose="020B0604030504040204" pitchFamily="34" charset="-120"/>
              </a:rPr>
              <a:t>怖事件？</a:t>
            </a:r>
            <a:endParaRPr lang="en-US" sz="28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34</a:t>
            </a:fld>
            <a:endParaRPr lang="en-US" dirty="0"/>
          </a:p>
        </p:txBody>
      </p:sp>
    </p:spTree>
    <p:extLst>
      <p:ext uri="{BB962C8B-B14F-4D97-AF65-F5344CB8AC3E}">
        <p14:creationId xmlns:p14="http://schemas.microsoft.com/office/powerpoint/2010/main" val="3576640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內容大剛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4093428"/>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介紹</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貧窮</a:t>
            </a:r>
            <a:r>
              <a:rPr lang="en-US" altLang="zh-TW" sz="3200" b="1" dirty="0">
                <a:latin typeface="Microsoft JhengHei" panose="020B0604030504040204" pitchFamily="34" charset="-120"/>
                <a:ea typeface="Microsoft JhengHei" panose="020B0604030504040204" pitchFamily="34" charset="-120"/>
              </a:rPr>
              <a:t> </a:t>
            </a:r>
            <a:r>
              <a:rPr lang="en-US" altLang="zh-TW" sz="3200" b="1" dirty="0" smtClean="0">
                <a:latin typeface="Microsoft JhengHei" panose="020B0604030504040204" pitchFamily="34" charset="-120"/>
                <a:ea typeface="Microsoft JhengHei" panose="020B0604030504040204" pitchFamily="34" charset="-120"/>
              </a:rPr>
              <a:t>(P</a:t>
            </a:r>
            <a:r>
              <a:rPr lang="en-US" sz="3200" b="1" dirty="0" smtClean="0">
                <a:latin typeface="Microsoft JhengHei" panose="020B0604030504040204" pitchFamily="34" charset="-120"/>
                <a:ea typeface="Microsoft JhengHei" panose="020B0604030504040204" pitchFamily="34" charset="-120"/>
              </a:rPr>
              <a:t>overty)</a:t>
            </a: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經濟上的</a:t>
            </a:r>
            <a:r>
              <a:rPr lang="zh-TW" altLang="en-US" sz="3200" b="1" dirty="0" smtClean="0">
                <a:latin typeface="Microsoft JhengHei" panose="020B0604030504040204" pitchFamily="34" charset="-120"/>
                <a:ea typeface="Microsoft JhengHei" panose="020B0604030504040204" pitchFamily="34" charset="-120"/>
              </a:rPr>
              <a:t>不</a:t>
            </a:r>
            <a:r>
              <a:rPr lang="zh-TW" altLang="en-US" sz="3200" b="1" dirty="0">
                <a:latin typeface="Microsoft JhengHei" panose="020B0604030504040204" pitchFamily="34" charset="-120"/>
                <a:ea typeface="Microsoft JhengHei" panose="020B0604030504040204" pitchFamily="34" charset="-120"/>
              </a:rPr>
              <a:t>公</a:t>
            </a:r>
            <a:r>
              <a:rPr lang="zh-TW" altLang="en-US" sz="3200" b="1" dirty="0" smtClean="0">
                <a:latin typeface="Microsoft JhengHei" panose="020B0604030504040204" pitchFamily="34" charset="-120"/>
                <a:ea typeface="Microsoft JhengHei" panose="020B0604030504040204" pitchFamily="34" charset="-120"/>
              </a:rPr>
              <a:t>義 </a:t>
            </a:r>
            <a:r>
              <a:rPr lang="en-US" altLang="zh-TW" sz="3200" b="1" dirty="0" smtClean="0">
                <a:latin typeface="Microsoft JhengHei" panose="020B0604030504040204" pitchFamily="34" charset="-120"/>
                <a:ea typeface="Microsoft JhengHei" panose="020B0604030504040204" pitchFamily="34" charset="-120"/>
              </a:rPr>
              <a:t>(Economic I</a:t>
            </a:r>
            <a:r>
              <a:rPr lang="en-US" sz="3200" b="1" dirty="0" smtClean="0">
                <a:latin typeface="Microsoft JhengHei" panose="020B0604030504040204" pitchFamily="34" charset="-120"/>
                <a:ea typeface="Microsoft JhengHei" panose="020B0604030504040204" pitchFamily="34" charset="-120"/>
              </a:rPr>
              <a:t>njustice)</a:t>
            </a: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戰爭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傳統</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非</a:t>
            </a:r>
            <a:r>
              <a:rPr lang="zh-TW" altLang="en-US" sz="3200" b="1" dirty="0">
                <a:latin typeface="Microsoft JhengHei" panose="020B0604030504040204" pitchFamily="34" charset="-120"/>
                <a:ea typeface="Microsoft JhengHei" panose="020B0604030504040204" pitchFamily="34" charset="-120"/>
              </a:rPr>
              <a:t>傳</a:t>
            </a:r>
            <a:r>
              <a:rPr lang="zh-TW" altLang="en-US" sz="3200" b="1" dirty="0" smtClean="0">
                <a:latin typeface="Microsoft JhengHei" panose="020B0604030504040204" pitchFamily="34" charset="-120"/>
                <a:ea typeface="Microsoft JhengHei" panose="020B0604030504040204" pitchFamily="34" charset="-120"/>
              </a:rPr>
              <a:t>統</a:t>
            </a:r>
            <a:r>
              <a:rPr lang="en-US" altLang="zh-TW" sz="3200" b="1" dirty="0" smtClean="0">
                <a:latin typeface="Microsoft JhengHei" panose="020B0604030504040204" pitchFamily="34" charset="-120"/>
                <a:ea typeface="Microsoft JhengHei" panose="020B0604030504040204" pitchFamily="34" charset="-120"/>
              </a:rPr>
              <a:t>) (War) </a:t>
            </a:r>
            <a:endParaRPr lang="en-US"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環境的</a:t>
            </a:r>
            <a:r>
              <a:rPr lang="zh-TW" altLang="en-US" sz="3200" b="1" dirty="0" smtClean="0">
                <a:latin typeface="Microsoft JhengHei" panose="020B0604030504040204" pitchFamily="34" charset="-120"/>
                <a:ea typeface="Microsoft JhengHei" panose="020B0604030504040204" pitchFamily="34" charset="-120"/>
              </a:rPr>
              <a:t>保育</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結語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4592345"/>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35</a:t>
            </a:fld>
            <a:endParaRPr lang="en-US" dirty="0"/>
          </a:p>
        </p:txBody>
      </p:sp>
    </p:spTree>
    <p:extLst>
      <p:ext uri="{BB962C8B-B14F-4D97-AF65-F5344CB8AC3E}">
        <p14:creationId xmlns:p14="http://schemas.microsoft.com/office/powerpoint/2010/main" val="1561997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環境的保</a:t>
            </a:r>
            <a:r>
              <a:rPr lang="zh-TW" altLang="en-US" sz="4000" b="1" dirty="0" smtClean="0">
                <a:latin typeface="Microsoft JhengHei" panose="020B0604030504040204" pitchFamily="34" charset="-120"/>
                <a:ea typeface="Microsoft JhengHei" panose="020B0604030504040204" pitchFamily="34" charset="-120"/>
              </a:rPr>
              <a:t>育（</a:t>
            </a:r>
            <a:r>
              <a:rPr lang="en-US" altLang="zh-TW" sz="4000" b="1" dirty="0" smtClean="0">
                <a:latin typeface="Microsoft JhengHei" panose="020B0604030504040204" pitchFamily="34" charset="-120"/>
                <a:ea typeface="Microsoft JhengHei" panose="020B0604030504040204" pitchFamily="34" charset="-120"/>
              </a:rPr>
              <a:t>1/2</a:t>
            </a:r>
            <a:r>
              <a:rPr lang="zh-TW" altLang="en-US"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457200" y="1531257"/>
            <a:ext cx="4267200" cy="2000548"/>
          </a:xfrm>
          <a:prstGeom prst="rect">
            <a:avLst/>
          </a:prstGeom>
        </p:spPr>
        <p:txBody>
          <a:bodyPr wrap="square">
            <a:spAutoFit/>
          </a:bodyPr>
          <a:lstStyle/>
          <a:p>
            <a:pPr marL="182880" indent="-182880">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関切環保的五個理由</a:t>
            </a:r>
            <a:r>
              <a:rPr lang="zh-TW" altLang="en-US" sz="2400" b="1" dirty="0" smtClean="0">
                <a:latin typeface="Microsoft JhengHei" panose="020B0604030504040204" pitchFamily="34" charset="-120"/>
                <a:ea typeface="Microsoft JhengHei" panose="020B0604030504040204" pitchFamily="34" charset="-120"/>
              </a:rPr>
              <a:t>：</a:t>
            </a:r>
            <a:endParaRPr lang="en-US" altLang="zh-TW" sz="2400" b="1" dirty="0" smtClean="0">
              <a:latin typeface="Microsoft JhengHei" panose="020B0604030504040204" pitchFamily="34" charset="-120"/>
              <a:ea typeface="Microsoft JhengHei" panose="020B0604030504040204" pitchFamily="34" charset="-120"/>
            </a:endParaRPr>
          </a:p>
          <a:p>
            <a:pPr marL="548640" indent="-18288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人</a:t>
            </a:r>
            <a:r>
              <a:rPr lang="zh-TW" altLang="en-US" sz="2000" b="1" dirty="0">
                <a:latin typeface="Microsoft JhengHei" panose="020B0604030504040204" pitchFamily="34" charset="-120"/>
                <a:ea typeface="Microsoft JhengHei" panose="020B0604030504040204" pitchFamily="34" charset="-120"/>
              </a:rPr>
              <a:t>口的增</a:t>
            </a:r>
            <a:r>
              <a:rPr lang="zh-TW" altLang="en-US" sz="2000" b="1" dirty="0" smtClean="0">
                <a:latin typeface="Microsoft JhengHei" panose="020B0604030504040204" pitchFamily="34" charset="-120"/>
                <a:ea typeface="Microsoft JhengHei" panose="020B0604030504040204" pitchFamily="34" charset="-120"/>
              </a:rPr>
              <a:t>加</a:t>
            </a:r>
            <a:endParaRPr lang="en-US" altLang="zh-TW" sz="2000" b="1" dirty="0" smtClean="0">
              <a:latin typeface="Microsoft JhengHei" panose="020B0604030504040204" pitchFamily="34" charset="-120"/>
              <a:ea typeface="Microsoft JhengHei" panose="020B0604030504040204" pitchFamily="34" charset="-120"/>
            </a:endParaRPr>
          </a:p>
          <a:p>
            <a:pPr marL="548640" indent="-18288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資</a:t>
            </a:r>
            <a:r>
              <a:rPr lang="zh-TW" altLang="en-US" sz="2000" b="1" dirty="0">
                <a:latin typeface="Microsoft JhengHei" panose="020B0604030504040204" pitchFamily="34" charset="-120"/>
                <a:ea typeface="Microsoft JhengHei" panose="020B0604030504040204" pitchFamily="34" charset="-120"/>
              </a:rPr>
              <a:t>源的耗</a:t>
            </a:r>
            <a:r>
              <a:rPr lang="zh-TW" altLang="en-US" sz="2000" b="1" dirty="0" smtClean="0">
                <a:latin typeface="Microsoft JhengHei" panose="020B0604030504040204" pitchFamily="34" charset="-120"/>
                <a:ea typeface="Microsoft JhengHei" panose="020B0604030504040204" pitchFamily="34" charset="-120"/>
              </a:rPr>
              <a:t>盡</a:t>
            </a:r>
            <a:endParaRPr lang="en-US" altLang="zh-TW" sz="2000" b="1" dirty="0" smtClean="0">
              <a:latin typeface="Microsoft JhengHei" panose="020B0604030504040204" pitchFamily="34" charset="-120"/>
              <a:ea typeface="Microsoft JhengHei" panose="020B0604030504040204" pitchFamily="34" charset="-120"/>
            </a:endParaRPr>
          </a:p>
          <a:p>
            <a:pPr marL="548640" indent="-18288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生</a:t>
            </a:r>
            <a:r>
              <a:rPr lang="zh-TW" altLang="en-US" sz="2000" b="1" dirty="0">
                <a:latin typeface="Microsoft JhengHei" panose="020B0604030504040204" pitchFamily="34" charset="-120"/>
                <a:ea typeface="Microsoft JhengHei" panose="020B0604030504040204" pitchFamily="34" charset="-120"/>
              </a:rPr>
              <a:t>物多樣性的減</a:t>
            </a:r>
            <a:r>
              <a:rPr lang="zh-TW" altLang="en-US" sz="2000" b="1" dirty="0" smtClean="0">
                <a:latin typeface="Microsoft JhengHei" panose="020B0604030504040204" pitchFamily="34" charset="-120"/>
                <a:ea typeface="Microsoft JhengHei" panose="020B0604030504040204" pitchFamily="34" charset="-120"/>
              </a:rPr>
              <a:t>少</a:t>
            </a:r>
            <a:endParaRPr lang="en-US" altLang="zh-TW" sz="2000" b="1" dirty="0" smtClean="0">
              <a:latin typeface="Microsoft JhengHei" panose="020B0604030504040204" pitchFamily="34" charset="-120"/>
              <a:ea typeface="Microsoft JhengHei" panose="020B0604030504040204" pitchFamily="34" charset="-120"/>
            </a:endParaRPr>
          </a:p>
          <a:p>
            <a:pPr marL="548640" indent="-18288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廢</a:t>
            </a:r>
            <a:r>
              <a:rPr lang="zh-TW" altLang="en-US" sz="2000" b="1" dirty="0">
                <a:latin typeface="Microsoft JhengHei" panose="020B0604030504040204" pitchFamily="34" charset="-120"/>
                <a:ea typeface="Microsoft JhengHei" panose="020B0604030504040204" pitchFamily="34" charset="-120"/>
              </a:rPr>
              <a:t>棄物的處</a:t>
            </a:r>
            <a:r>
              <a:rPr lang="zh-TW" altLang="en-US" sz="2000" b="1" dirty="0" smtClean="0">
                <a:latin typeface="Microsoft JhengHei" panose="020B0604030504040204" pitchFamily="34" charset="-120"/>
                <a:ea typeface="Microsoft JhengHei" panose="020B0604030504040204" pitchFamily="34" charset="-120"/>
              </a:rPr>
              <a:t>理</a:t>
            </a:r>
            <a:endParaRPr lang="en-US" altLang="zh-TW" sz="2000" b="1" dirty="0" smtClean="0">
              <a:latin typeface="Microsoft JhengHei" panose="020B0604030504040204" pitchFamily="34" charset="-120"/>
              <a:ea typeface="Microsoft JhengHei" panose="020B0604030504040204" pitchFamily="34" charset="-120"/>
            </a:endParaRPr>
          </a:p>
          <a:p>
            <a:pPr marL="548640" indent="-182880">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氣</a:t>
            </a:r>
            <a:r>
              <a:rPr lang="zh-TW" altLang="en-US" sz="2000" b="1" dirty="0">
                <a:latin typeface="Microsoft JhengHei" panose="020B0604030504040204" pitchFamily="34" charset="-120"/>
                <a:ea typeface="Microsoft JhengHei" panose="020B0604030504040204" pitchFamily="34" charset="-120"/>
              </a:rPr>
              <a:t>候的改</a:t>
            </a:r>
            <a:r>
              <a:rPr lang="zh-TW" altLang="en-US" sz="2000" b="1" dirty="0" smtClean="0">
                <a:latin typeface="Microsoft JhengHei" panose="020B0604030504040204" pitchFamily="34" charset="-120"/>
                <a:ea typeface="Microsoft JhengHei" panose="020B0604030504040204" pitchFamily="34" charset="-120"/>
              </a:rPr>
              <a:t>變</a:t>
            </a:r>
            <a:endParaRPr lang="en-US" altLang="zh-TW" sz="2000" b="1" dirty="0">
              <a:latin typeface="Microsoft JhengHei" panose="020B0604030504040204" pitchFamily="34" charset="-120"/>
              <a:ea typeface="Microsoft JhengHei" panose="020B0604030504040204" pitchFamily="34" charset="-120"/>
            </a:endParaRPr>
          </a:p>
        </p:txBody>
      </p:sp>
      <p:sp>
        <p:nvSpPr>
          <p:cNvPr id="3" name="TextBox 2"/>
          <p:cNvSpPr txBox="1"/>
          <p:nvPr/>
        </p:nvSpPr>
        <p:spPr>
          <a:xfrm>
            <a:off x="457200" y="3598331"/>
            <a:ext cx="8153400" cy="3077766"/>
          </a:xfrm>
          <a:prstGeom prst="rect">
            <a:avLst/>
          </a:prstGeom>
          <a:noFill/>
        </p:spPr>
        <p:txBody>
          <a:bodyPr wrap="square" rtlCol="0">
            <a:spAutoFit/>
          </a:bodyPr>
          <a:lstStyle/>
          <a:p>
            <a:pPr marL="182880" indent="-182880">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資源的耗</a:t>
            </a:r>
            <a:r>
              <a:rPr lang="zh-TW" altLang="en-US" sz="2400" b="1" dirty="0" smtClean="0">
                <a:latin typeface="Microsoft JhengHei" panose="020B0604030504040204" pitchFamily="34" charset="-120"/>
                <a:ea typeface="Microsoft JhengHei" panose="020B0604030504040204" pitchFamily="34" charset="-120"/>
              </a:rPr>
              <a:t>盡</a:t>
            </a:r>
            <a:endParaRPr lang="en-US" altLang="zh-TW" sz="24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地</a:t>
            </a:r>
            <a:r>
              <a:rPr lang="zh-TW" altLang="en-US" sz="2000" b="1" dirty="0">
                <a:latin typeface="Microsoft JhengHei" panose="020B0604030504040204" pitchFamily="34" charset="-120"/>
                <a:ea typeface="Microsoft JhengHei" panose="020B0604030504040204" pitchFamily="34" charset="-120"/>
              </a:rPr>
              <a:t>球資源有限，不能支持期望的成長率。浪費資源，就是威脅文明；揮霍周圍活生生的大自然，就是威脅生命本身</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水</a:t>
            </a:r>
            <a:r>
              <a:rPr lang="zh-TW" altLang="en-US" sz="2000" b="1" dirty="0">
                <a:latin typeface="Microsoft JhengHei" panose="020B0604030504040204" pitchFamily="34" charset="-120"/>
                <a:ea typeface="Microsoft JhengHei" panose="020B0604030504040204" pitchFamily="34" charset="-120"/>
              </a:rPr>
              <a:t>可能是比石油更重要的資源。水是生命和健康的要素。獲得潔淨的水是人權之一</a:t>
            </a:r>
            <a:r>
              <a:rPr lang="zh-TW" altLang="en-US" sz="2000" b="1" dirty="0" smtClean="0">
                <a:latin typeface="Microsoft JhengHei" panose="020B0604030504040204" pitchFamily="34" charset="-120"/>
                <a:ea typeface="Microsoft JhengHei" panose="020B0604030504040204" pitchFamily="34" charset="-120"/>
              </a:rPr>
              <a:t>。目前有</a:t>
            </a:r>
            <a:r>
              <a:rPr lang="en-US" altLang="zh-TW" sz="2000" b="1" dirty="0" smtClean="0">
                <a:latin typeface="Microsoft JhengHei" panose="020B0604030504040204" pitchFamily="34" charset="-120"/>
                <a:ea typeface="Microsoft JhengHei" panose="020B0604030504040204" pitchFamily="34" charset="-120"/>
              </a:rPr>
              <a:t>11 </a:t>
            </a:r>
            <a:r>
              <a:rPr lang="zh-TW" altLang="en-US" sz="2000" b="1" dirty="0">
                <a:latin typeface="Microsoft JhengHei" panose="020B0604030504040204" pitchFamily="34" charset="-120"/>
                <a:ea typeface="Microsoft JhengHei" panose="020B0604030504040204" pitchFamily="34" charset="-120"/>
              </a:rPr>
              <a:t>億人無法得到乾淨、安全的飲用水</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a:p>
            <a:pPr marL="548640" lvl="1">
              <a:spcBef>
                <a:spcPts val="600"/>
              </a:spcBef>
            </a:pPr>
            <a:r>
              <a:rPr lang="zh-TW" altLang="en-US" sz="2000" b="1" dirty="0">
                <a:latin typeface="Microsoft JhengHei" panose="020B0604030504040204" pitchFamily="34" charset="-120"/>
                <a:ea typeface="Microsoft JhengHei" panose="020B0604030504040204" pitchFamily="34" charset="-120"/>
              </a:rPr>
              <a:t>森林砍伐；世界雨林可能在一百年內消失。釋放碳，與氧結合成二氧化碳，造成千百萬種花草和動物絶種</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a:p>
            <a:pPr marL="548640" lvl="1">
              <a:spcBef>
                <a:spcPts val="600"/>
              </a:spcBef>
            </a:pPr>
            <a:r>
              <a:rPr lang="zh-TW" altLang="en-US" sz="2000" b="1" dirty="0">
                <a:latin typeface="Microsoft JhengHei" panose="020B0604030504040204" pitchFamily="34" charset="-120"/>
                <a:ea typeface="Microsoft JhengHei" panose="020B0604030504040204" pitchFamily="34" charset="-120"/>
              </a:rPr>
              <a:t>土地惡化。全球</a:t>
            </a:r>
            <a:r>
              <a:rPr lang="en-US" altLang="zh-TW" sz="2000" b="1" dirty="0">
                <a:latin typeface="Microsoft JhengHei" panose="020B0604030504040204" pitchFamily="34" charset="-120"/>
                <a:ea typeface="Microsoft JhengHei" panose="020B0604030504040204" pitchFamily="34" charset="-120"/>
              </a:rPr>
              <a:t>11%</a:t>
            </a:r>
            <a:r>
              <a:rPr lang="zh-TW" altLang="en-US" sz="2000" b="1" dirty="0">
                <a:latin typeface="Microsoft JhengHei" panose="020B0604030504040204" pitchFamily="34" charset="-120"/>
                <a:ea typeface="Microsoft JhengHei" panose="020B0604030504040204" pitchFamily="34" charset="-120"/>
              </a:rPr>
              <a:t>可種植之地現在己無法耕作，面積等於中國和印度那麼大</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400" b="1" dirty="0">
              <a:latin typeface="Microsoft JhengHei" panose="020B0604030504040204" pitchFamily="34" charset="-120"/>
              <a:ea typeface="Microsoft JhengHei" panose="020B0604030504040204" pitchFamily="34" charset="-120"/>
            </a:endParaRPr>
          </a:p>
        </p:txBody>
      </p:sp>
      <p:sp>
        <p:nvSpPr>
          <p:cNvPr id="8" name="Slide Number Placeholder 7"/>
          <p:cNvSpPr>
            <a:spLocks noGrp="1"/>
          </p:cNvSpPr>
          <p:nvPr>
            <p:ph type="sldNum" sz="quarter" idx="12"/>
          </p:nvPr>
        </p:nvSpPr>
        <p:spPr/>
        <p:txBody>
          <a:bodyPr/>
          <a:lstStyle/>
          <a:p>
            <a:fld id="{79AAA648-1FEE-4BC6-A74A-7F2F31D927FF}" type="slidenum">
              <a:rPr lang="en-US" smtClean="0"/>
              <a:t>36</a:t>
            </a:fld>
            <a:endParaRPr lang="en-US" dirty="0"/>
          </a:p>
        </p:txBody>
      </p:sp>
      <p:sp>
        <p:nvSpPr>
          <p:cNvPr id="18" name="Rectangle 17"/>
          <p:cNvSpPr/>
          <p:nvPr/>
        </p:nvSpPr>
        <p:spPr>
          <a:xfrm>
            <a:off x="4648200" y="1524000"/>
            <a:ext cx="4267200" cy="2000548"/>
          </a:xfrm>
          <a:prstGeom prst="rect">
            <a:avLst/>
          </a:prstGeom>
        </p:spPr>
        <p:txBody>
          <a:bodyPr wrap="square">
            <a:spAutoFit/>
          </a:bodyPr>
          <a:lstStyle/>
          <a:p>
            <a:pPr marL="182880" indent="-182880">
              <a:spcBef>
                <a:spcPts val="6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人</a:t>
            </a:r>
            <a:r>
              <a:rPr lang="zh-TW" altLang="en-US" sz="2400" b="1" dirty="0">
                <a:latin typeface="Microsoft JhengHei" panose="020B0604030504040204" pitchFamily="34" charset="-120"/>
                <a:ea typeface="Microsoft JhengHei" panose="020B0604030504040204" pitchFamily="34" charset="-120"/>
              </a:rPr>
              <a:t>口增加</a:t>
            </a:r>
            <a:endParaRPr lang="en-US" sz="2400" b="1" dirty="0">
              <a:latin typeface="Microsoft JhengHei" panose="020B0604030504040204" pitchFamily="34" charset="-120"/>
              <a:ea typeface="Microsoft JhengHei" panose="020B0604030504040204" pitchFamily="34" charset="-120"/>
            </a:endParaRPr>
          </a:p>
          <a:p>
            <a:pPr marL="548640"/>
            <a:r>
              <a:rPr lang="zh-TW" altLang="en-US" sz="2000" b="1" dirty="0">
                <a:latin typeface="Microsoft JhengHei" panose="020B0604030504040204" pitchFamily="34" charset="-120"/>
                <a:ea typeface="Microsoft JhengHei" panose="020B0604030504040204" pitchFamily="34" charset="-120"/>
              </a:rPr>
              <a:t>使用更多資源，製造更多污染。富有的國家消耗太多，也很會浪費</a:t>
            </a:r>
            <a:r>
              <a:rPr lang="zh-TW" altLang="en-US" sz="2000" b="1" dirty="0" smtClean="0">
                <a:latin typeface="Microsoft JhengHei" panose="020B0604030504040204" pitchFamily="34" charset="-120"/>
                <a:ea typeface="Microsoft JhengHei" panose="020B0604030504040204" pitchFamily="34" charset="-120"/>
              </a:rPr>
              <a:t>；貧</a:t>
            </a:r>
            <a:r>
              <a:rPr lang="zh-TW" altLang="en-US" sz="2000" b="1" dirty="0">
                <a:latin typeface="Microsoft JhengHei" panose="020B0604030504040204" pitchFamily="34" charset="-120"/>
                <a:ea typeface="Microsoft JhengHei" panose="020B0604030504040204" pitchFamily="34" charset="-120"/>
              </a:rPr>
              <a:t>窮的國家則在爭扎，顧不及對地球</a:t>
            </a:r>
            <a:r>
              <a:rPr lang="zh-TW" altLang="en-US" sz="2000" b="1" dirty="0" smtClean="0">
                <a:latin typeface="Microsoft JhengHei" panose="020B0604030504040204" pitchFamily="34" charset="-120"/>
                <a:ea typeface="Microsoft JhengHei" panose="020B0604030504040204" pitchFamily="34" charset="-120"/>
              </a:rPr>
              <a:t>的照</a:t>
            </a:r>
            <a:r>
              <a:rPr lang="zh-TW" altLang="en-US" sz="2000" b="1" dirty="0">
                <a:latin typeface="Microsoft JhengHei" panose="020B0604030504040204" pitchFamily="34" charset="-120"/>
                <a:ea typeface="Microsoft JhengHei" panose="020B0604030504040204" pitchFamily="34" charset="-120"/>
              </a:rPr>
              <a:t>顧。長期下去，不免帶來毀滅</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000" b="1" dirty="0" smtClean="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18706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8014"/>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環境的保</a:t>
            </a:r>
            <a:r>
              <a:rPr lang="zh-TW" altLang="en-US" sz="4000" b="1" dirty="0" smtClean="0">
                <a:latin typeface="Microsoft JhengHei" panose="020B0604030504040204" pitchFamily="34" charset="-120"/>
                <a:ea typeface="Microsoft JhengHei" panose="020B0604030504040204" pitchFamily="34" charset="-120"/>
              </a:rPr>
              <a:t>育（</a:t>
            </a:r>
            <a:r>
              <a:rPr lang="en-US" altLang="zh-TW" sz="4000" b="1" dirty="0" smtClean="0">
                <a:latin typeface="Microsoft JhengHei" panose="020B0604030504040204" pitchFamily="34" charset="-120"/>
                <a:ea typeface="Microsoft JhengHei" panose="020B0604030504040204" pitchFamily="34" charset="-120"/>
              </a:rPr>
              <a:t>2/2</a:t>
            </a:r>
            <a:r>
              <a:rPr lang="zh-TW" altLang="en-US"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76200" y="1295400"/>
            <a:ext cx="9067800" cy="5575885"/>
          </a:xfrm>
          <a:prstGeom prst="rect">
            <a:avLst/>
          </a:prstGeom>
        </p:spPr>
        <p:txBody>
          <a:bodyPr wrap="square">
            <a:spAutoFit/>
          </a:bodyPr>
          <a:lstStyle/>
          <a:p>
            <a:pPr marL="182880" indent="-182880">
              <a:spcBef>
                <a:spcPts val="10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生</a:t>
            </a:r>
            <a:r>
              <a:rPr lang="zh-TW" altLang="en-US" sz="2400" b="1" dirty="0">
                <a:latin typeface="Microsoft JhengHei" panose="020B0604030504040204" pitchFamily="34" charset="-120"/>
                <a:ea typeface="Microsoft JhengHei" panose="020B0604030504040204" pitchFamily="34" charset="-120"/>
              </a:rPr>
              <a:t>物多樣性的減</a:t>
            </a:r>
            <a:r>
              <a:rPr lang="zh-TW" altLang="en-US" sz="2400" b="1" dirty="0" smtClean="0">
                <a:latin typeface="Microsoft JhengHei" panose="020B0604030504040204" pitchFamily="34" charset="-120"/>
                <a:ea typeface="Microsoft JhengHei" panose="020B0604030504040204" pitchFamily="34" charset="-120"/>
              </a:rPr>
              <a:t>少</a:t>
            </a:r>
            <a:endParaRPr lang="en-US" altLang="zh-TW" sz="24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人</a:t>
            </a:r>
            <a:r>
              <a:rPr lang="zh-TW" altLang="en-US" sz="2000" b="1" dirty="0">
                <a:latin typeface="Microsoft JhengHei" panose="020B0604030504040204" pitchFamily="34" charset="-120"/>
                <a:ea typeface="Microsoft JhengHei" panose="020B0604030504040204" pitchFamily="34" charset="-120"/>
              </a:rPr>
              <a:t>類插手自然環境，使物種消亡的速度急升。現今消亡率高於「自然」率百倍甚至千倍。個別物種的消失會攪亂生態系統的微妙平衡，帶來大規模的問題。</a:t>
            </a:r>
            <a:br>
              <a:rPr lang="zh-TW" altLang="en-US" sz="2000" b="1" dirty="0">
                <a:latin typeface="Microsoft JhengHei" panose="020B0604030504040204" pitchFamily="34" charset="-120"/>
                <a:ea typeface="Microsoft JhengHei" panose="020B0604030504040204" pitchFamily="34" charset="-120"/>
              </a:rPr>
            </a:br>
            <a:r>
              <a:rPr lang="zh-TW" altLang="en-US" sz="2000" b="1" dirty="0">
                <a:latin typeface="Microsoft JhengHei" panose="020B0604030504040204" pitchFamily="34" charset="-120"/>
                <a:ea typeface="Microsoft JhengHei" panose="020B0604030504040204" pitchFamily="34" charset="-120"/>
              </a:rPr>
              <a:t>水獺</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海膽</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海草</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海底沙</a:t>
            </a:r>
            <a:r>
              <a:rPr lang="zh-TW" altLang="en-US" sz="2000" b="1" dirty="0" smtClean="0">
                <a:latin typeface="Microsoft JhengHei" panose="020B0604030504040204" pitchFamily="34" charset="-120"/>
                <a:ea typeface="Microsoft JhengHei" panose="020B0604030504040204" pitchFamily="34" charset="-120"/>
              </a:rPr>
              <a:t>漠</a:t>
            </a:r>
            <a:endParaRPr lang="en-US" sz="2000" b="1" dirty="0">
              <a:latin typeface="Microsoft JhengHei" panose="020B0604030504040204" pitchFamily="34" charset="-120"/>
              <a:ea typeface="Microsoft JhengHei" panose="020B0604030504040204" pitchFamily="34" charset="-120"/>
            </a:endParaRPr>
          </a:p>
          <a:p>
            <a:pPr marL="182880" indent="-182880">
              <a:spcBef>
                <a:spcPts val="10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氣候改</a:t>
            </a:r>
            <a:r>
              <a:rPr lang="zh-TW" altLang="en-US" sz="2400" b="1" dirty="0" smtClean="0">
                <a:latin typeface="Microsoft JhengHei" panose="020B0604030504040204" pitchFamily="34" charset="-120"/>
                <a:ea typeface="Microsoft JhengHei" panose="020B0604030504040204" pitchFamily="34" charset="-120"/>
              </a:rPr>
              <a:t>變</a:t>
            </a:r>
            <a:endParaRPr lang="en-US" altLang="zh-TW" sz="2400" b="1" dirty="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臭</a:t>
            </a:r>
            <a:r>
              <a:rPr lang="zh-TW" altLang="en-US" sz="2000" b="1" dirty="0">
                <a:latin typeface="Microsoft JhengHei" panose="020B0604030504040204" pitchFamily="34" charset="-120"/>
                <a:ea typeface="Microsoft JhengHei" panose="020B0604030504040204" pitchFamily="34" charset="-120"/>
              </a:rPr>
              <a:t>氧層的耗</a:t>
            </a:r>
            <a:r>
              <a:rPr lang="zh-TW" altLang="en-US" sz="2000" b="1" dirty="0" smtClean="0">
                <a:latin typeface="Microsoft JhengHei" panose="020B0604030504040204" pitchFamily="34" charset="-120"/>
                <a:ea typeface="Microsoft JhengHei" panose="020B0604030504040204" pitchFamily="34" charset="-120"/>
              </a:rPr>
              <a:t>損</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南</a:t>
            </a:r>
            <a:r>
              <a:rPr lang="zh-TW" altLang="en-US" sz="2000" b="1" dirty="0">
                <a:latin typeface="Microsoft JhengHei" panose="020B0604030504040204" pitchFamily="34" charset="-120"/>
                <a:ea typeface="Microsoft JhengHei" panose="020B0604030504040204" pitchFamily="34" charset="-120"/>
              </a:rPr>
              <a:t>極上空出現</a:t>
            </a:r>
            <a:r>
              <a:rPr lang="zh-TW" altLang="en-US" sz="2000" b="1" dirty="0" smtClean="0">
                <a:latin typeface="Microsoft JhengHei" panose="020B0604030504040204" pitchFamily="34" charset="-120"/>
                <a:ea typeface="Microsoft JhengHei" panose="020B0604030504040204" pitchFamily="34" charset="-120"/>
              </a:rPr>
              <a:t>的破口</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最</a:t>
            </a:r>
            <a:r>
              <a:rPr lang="zh-TW" altLang="en-US" sz="2000" b="1" dirty="0">
                <a:latin typeface="Microsoft JhengHei" panose="020B0604030504040204" pitchFamily="34" charset="-120"/>
                <a:ea typeface="Microsoft JhengHei" panose="020B0604030504040204" pitchFamily="34" charset="-120"/>
              </a:rPr>
              <a:t>寛</a:t>
            </a:r>
            <a:r>
              <a:rPr lang="zh-TW" altLang="en-US" sz="2000" b="1" dirty="0" smtClean="0">
                <a:latin typeface="Microsoft JhengHei" panose="020B0604030504040204" pitchFamily="34" charset="-120"/>
                <a:ea typeface="Microsoft JhengHei" panose="020B0604030504040204" pitchFamily="34" charset="-120"/>
              </a:rPr>
              <a:t>廣</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北</a:t>
            </a:r>
            <a:r>
              <a:rPr lang="zh-TW" altLang="en-US" sz="2000" b="1" dirty="0">
                <a:latin typeface="Microsoft JhengHei" panose="020B0604030504040204" pitchFamily="34" charset="-120"/>
                <a:ea typeface="Microsoft JhengHei" panose="020B0604030504040204" pitchFamily="34" charset="-120"/>
              </a:rPr>
              <a:t>半</a:t>
            </a:r>
            <a:r>
              <a:rPr lang="zh-TW" altLang="en-US" sz="2000" b="1" dirty="0" smtClean="0">
                <a:latin typeface="Microsoft JhengHei" panose="020B0604030504040204" pitchFamily="34" charset="-120"/>
                <a:ea typeface="Microsoft JhengHei" panose="020B0604030504040204" pitchFamily="34" charset="-120"/>
              </a:rPr>
              <a:t>球的</a:t>
            </a:r>
            <a:r>
              <a:rPr lang="zh-TW" altLang="en-US" sz="2000" b="1" dirty="0">
                <a:latin typeface="Microsoft JhengHei" panose="020B0604030504040204" pitchFamily="34" charset="-120"/>
                <a:ea typeface="Microsoft JhengHei" panose="020B0604030504040204" pitchFamily="34" charset="-120"/>
              </a:rPr>
              <a:t>耗損也</a:t>
            </a:r>
            <a:r>
              <a:rPr lang="zh-TW" altLang="en-US" sz="2000" b="1" dirty="0" smtClean="0">
                <a:latin typeface="Microsoft JhengHei" panose="020B0604030504040204" pitchFamily="34" charset="-120"/>
                <a:ea typeface="Microsoft JhengHei" panose="020B0604030504040204" pitchFamily="34" charset="-120"/>
              </a:rPr>
              <a:t>相嚴重超強</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的紫</a:t>
            </a:r>
            <a:r>
              <a:rPr lang="zh-TW" altLang="en-US" sz="2000" b="1" dirty="0">
                <a:latin typeface="Microsoft JhengHei" panose="020B0604030504040204" pitchFamily="34" charset="-120"/>
                <a:ea typeface="Microsoft JhengHei" panose="020B0604030504040204" pitchFamily="34" charset="-120"/>
              </a:rPr>
              <a:t>㚈線幅</a:t>
            </a:r>
            <a:r>
              <a:rPr lang="zh-TW" altLang="en-US" sz="2000" b="1" dirty="0" smtClean="0">
                <a:latin typeface="Microsoft JhengHei" panose="020B0604030504040204" pitchFamily="34" charset="-120"/>
                <a:ea typeface="Microsoft JhengHei" panose="020B0604030504040204" pitchFamily="34" charset="-120"/>
              </a:rPr>
              <a:t>射引起皮</a:t>
            </a:r>
            <a:r>
              <a:rPr lang="zh-TW" altLang="en-US" sz="2000" b="1" dirty="0">
                <a:latin typeface="Microsoft JhengHei" panose="020B0604030504040204" pitchFamily="34" charset="-120"/>
                <a:ea typeface="Microsoft JhengHei" panose="020B0604030504040204" pitchFamily="34" charset="-120"/>
              </a:rPr>
              <a:t>膚</a:t>
            </a:r>
            <a:r>
              <a:rPr lang="zh-TW" altLang="en-US" sz="2000" b="1" dirty="0" smtClean="0">
                <a:latin typeface="Microsoft JhengHei" panose="020B0604030504040204" pitchFamily="34" charset="-120"/>
                <a:ea typeface="Microsoft JhengHei" panose="020B0604030504040204" pitchFamily="34" charset="-120"/>
              </a:rPr>
              <a:t>癌等等傷害</a:t>
            </a:r>
            <a:endParaRPr lang="en-US" altLang="zh-TW" sz="2000" b="1" dirty="0">
              <a:latin typeface="Microsoft JhengHei" panose="020B0604030504040204" pitchFamily="34" charset="-120"/>
              <a:ea typeface="Microsoft JhengHei" panose="020B0604030504040204" pitchFamily="34" charset="-120"/>
            </a:endParaRPr>
          </a:p>
          <a:p>
            <a:pPr marL="548640">
              <a:spcBef>
                <a:spcPts val="1200"/>
              </a:spcBef>
            </a:pPr>
            <a:r>
              <a:rPr lang="zh-TW" altLang="en-US" sz="2000" b="1" dirty="0" smtClean="0">
                <a:latin typeface="Microsoft JhengHei" panose="020B0604030504040204" pitchFamily="34" charset="-120"/>
                <a:ea typeface="Microsoft JhengHei" panose="020B0604030504040204" pitchFamily="34" charset="-120"/>
              </a:rPr>
              <a:t>溫</a:t>
            </a:r>
            <a:r>
              <a:rPr lang="zh-TW" altLang="en-US" sz="2000" b="1" dirty="0">
                <a:latin typeface="Microsoft JhengHei" panose="020B0604030504040204" pitchFamily="34" charset="-120"/>
                <a:ea typeface="Microsoft JhengHei" panose="020B0604030504040204" pitchFamily="34" charset="-120"/>
              </a:rPr>
              <a:t>室效</a:t>
            </a:r>
            <a:r>
              <a:rPr lang="zh-TW" altLang="en-US" sz="2000" b="1" dirty="0" smtClean="0">
                <a:latin typeface="Microsoft JhengHei" panose="020B0604030504040204" pitchFamily="34" charset="-120"/>
                <a:ea typeface="Microsoft JhengHei" panose="020B0604030504040204" pitchFamily="34" charset="-120"/>
              </a:rPr>
              <a:t>應</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吸</a:t>
            </a:r>
            <a:r>
              <a:rPr lang="zh-TW" altLang="en-US" sz="2000" b="1" dirty="0">
                <a:latin typeface="Microsoft JhengHei" panose="020B0604030504040204" pitchFamily="34" charset="-120"/>
                <a:ea typeface="Microsoft JhengHei" panose="020B0604030504040204" pitchFamily="34" charset="-120"/>
              </a:rPr>
              <a:t>收太陽幅射熱和散發</a:t>
            </a:r>
            <a:r>
              <a:rPr lang="zh-TW" altLang="en-US" sz="2000" b="1" dirty="0" smtClean="0">
                <a:latin typeface="Microsoft JhengHei" panose="020B0604030504040204" pitchFamily="34" charset="-120"/>
                <a:ea typeface="Microsoft JhengHei" panose="020B0604030504040204" pitchFamily="34" charset="-120"/>
              </a:rPr>
              <a:t>到</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太</a:t>
            </a:r>
            <a:r>
              <a:rPr lang="zh-TW" altLang="en-US" sz="2000" b="1" dirty="0">
                <a:latin typeface="Microsoft JhengHei" panose="020B0604030504040204" pitchFamily="34" charset="-120"/>
                <a:ea typeface="Microsoft JhengHei" panose="020B0604030504040204" pitchFamily="34" charset="-120"/>
              </a:rPr>
              <a:t>空</a:t>
            </a:r>
            <a:r>
              <a:rPr lang="zh-TW" altLang="en-US" sz="2000" b="1" dirty="0" smtClean="0">
                <a:latin typeface="Microsoft JhengHei" panose="020B0604030504040204" pitchFamily="34" charset="-120"/>
                <a:ea typeface="Microsoft JhengHei" panose="020B0604030504040204" pitchFamily="34" charset="-120"/>
              </a:rPr>
              <a:t>的紅</a:t>
            </a:r>
            <a:r>
              <a:rPr lang="zh-TW" altLang="en-US" sz="2000" b="1" dirty="0">
                <a:latin typeface="Microsoft JhengHei" panose="020B0604030504040204" pitchFamily="34" charset="-120"/>
                <a:ea typeface="Microsoft JhengHei" panose="020B0604030504040204" pitchFamily="34" charset="-120"/>
              </a:rPr>
              <a:t>㚈綫</a:t>
            </a:r>
            <a:r>
              <a:rPr lang="zh-TW" altLang="en-US" sz="2000" b="1" dirty="0" smtClean="0">
                <a:latin typeface="Microsoft JhengHei" panose="020B0604030504040204" pitchFamily="34" charset="-120"/>
                <a:ea typeface="Microsoft JhengHei" panose="020B0604030504040204" pitchFamily="34" charset="-120"/>
              </a:rPr>
              <a:t>的不平衡</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主要氣體包括</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en-US" sz="2000" b="1" dirty="0" smtClean="0">
                <a:latin typeface="Microsoft JhengHei" panose="020B0604030504040204" pitchFamily="34" charset="-120"/>
                <a:ea typeface="Microsoft JhengHei" panose="020B0604030504040204" pitchFamily="34" charset="-120"/>
              </a:rPr>
              <a:t>CO2</a:t>
            </a:r>
            <a:r>
              <a:rPr lang="en-US" sz="2000" b="1" dirty="0">
                <a:latin typeface="Microsoft JhengHei" panose="020B0604030504040204" pitchFamily="34" charset="-120"/>
                <a:ea typeface="Microsoft JhengHei" panose="020B0604030504040204" pitchFamily="34" charset="-120"/>
              </a:rPr>
              <a:t>, </a:t>
            </a:r>
            <a:r>
              <a:rPr lang="zh-TW" altLang="en-US" sz="2000" b="1" dirty="0">
                <a:latin typeface="Microsoft JhengHei" panose="020B0604030504040204" pitchFamily="34" charset="-120"/>
                <a:ea typeface="Microsoft JhengHei" panose="020B0604030504040204" pitchFamily="34" charset="-120"/>
              </a:rPr>
              <a:t>甲</a:t>
            </a:r>
            <a:r>
              <a:rPr lang="zh-TW" altLang="en-US" sz="2000" b="1" dirty="0" smtClean="0">
                <a:latin typeface="Microsoft JhengHei" panose="020B0604030504040204" pitchFamily="34" charset="-120"/>
                <a:ea typeface="Microsoft JhengHei" panose="020B0604030504040204" pitchFamily="34" charset="-120"/>
              </a:rPr>
              <a:t>烷</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北</a:t>
            </a:r>
            <a:r>
              <a:rPr lang="zh-TW" altLang="en-US" sz="2000" b="1" dirty="0">
                <a:latin typeface="Microsoft JhengHei" panose="020B0604030504040204" pitchFamily="34" charset="-120"/>
                <a:ea typeface="Microsoft JhengHei" panose="020B0604030504040204" pitchFamily="34" charset="-120"/>
              </a:rPr>
              <a:t>極冰山縮</a:t>
            </a:r>
            <a:r>
              <a:rPr lang="zh-TW" altLang="en-US" sz="2000" b="1" dirty="0" smtClean="0">
                <a:latin typeface="Microsoft JhengHei" panose="020B0604030504040204" pitchFamily="34" charset="-120"/>
                <a:ea typeface="Microsoft JhengHei" panose="020B0604030504040204" pitchFamily="34" charset="-120"/>
              </a:rPr>
              <a:t>小</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 冰帽消失</a:t>
            </a:r>
            <a:r>
              <a:rPr lang="en-US" altLang="zh-TW" sz="2000" b="1" dirty="0" smtClean="0">
                <a:latin typeface="Microsoft JhengHei" panose="020B0604030504040204" pitchFamily="34" charset="-120"/>
                <a:ea typeface="Microsoft JhengHei" panose="020B0604030504040204" pitchFamily="34" charset="-120"/>
              </a:rPr>
              <a:t>, </a:t>
            </a:r>
          </a:p>
          <a:p>
            <a:pPr marL="548640"/>
            <a:r>
              <a:rPr lang="zh-TW" altLang="en-US" sz="2000" b="1" dirty="0" smtClean="0">
                <a:latin typeface="Microsoft JhengHei" panose="020B0604030504040204" pitchFamily="34" charset="-120"/>
                <a:ea typeface="Microsoft JhengHei" panose="020B0604030504040204" pitchFamily="34" charset="-120"/>
              </a:rPr>
              <a:t>海</a:t>
            </a:r>
            <a:r>
              <a:rPr lang="zh-TW" altLang="en-US" sz="2000" b="1" dirty="0">
                <a:latin typeface="Microsoft JhengHei" panose="020B0604030504040204" pitchFamily="34" charset="-120"/>
                <a:ea typeface="Microsoft JhengHei" panose="020B0604030504040204" pitchFamily="34" charset="-120"/>
              </a:rPr>
              <a:t>洋水位昇</a:t>
            </a:r>
            <a:r>
              <a:rPr lang="zh-TW" altLang="en-US" sz="2000" b="1" dirty="0" smtClean="0">
                <a:latin typeface="Microsoft JhengHei" panose="020B0604030504040204" pitchFamily="34" charset="-120"/>
                <a:ea typeface="Microsoft JhengHei" panose="020B0604030504040204" pitchFamily="34" charset="-120"/>
              </a:rPr>
              <a:t>高</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颶</a:t>
            </a:r>
            <a:r>
              <a:rPr lang="zh-TW" altLang="en-US" sz="2000" b="1" dirty="0">
                <a:latin typeface="Microsoft JhengHei" panose="020B0604030504040204" pitchFamily="34" charset="-120"/>
                <a:ea typeface="Microsoft JhengHei" panose="020B0604030504040204" pitchFamily="34" charset="-120"/>
              </a:rPr>
              <a:t>風增</a:t>
            </a:r>
            <a:r>
              <a:rPr lang="zh-TW" altLang="en-US" sz="2000" b="1" dirty="0" smtClean="0">
                <a:latin typeface="Microsoft JhengHei" panose="020B0604030504040204" pitchFamily="34" charset="-120"/>
                <a:ea typeface="Microsoft JhengHei" panose="020B0604030504040204" pitchFamily="34" charset="-120"/>
              </a:rPr>
              <a:t>加</a:t>
            </a:r>
            <a:endParaRPr lang="en-US" altLang="zh-TW" sz="2000" b="1" dirty="0" smtClean="0">
              <a:latin typeface="Microsoft JhengHei" panose="020B0604030504040204" pitchFamily="34" charset="-120"/>
              <a:ea typeface="Microsoft JhengHei" panose="020B0604030504040204" pitchFamily="34" charset="-120"/>
            </a:endParaRPr>
          </a:p>
          <a:p>
            <a:pPr marL="548640">
              <a:spcBef>
                <a:spcPts val="1200"/>
              </a:spcBef>
            </a:pPr>
            <a:r>
              <a:rPr lang="en-US" sz="2000" b="1" dirty="0" smtClean="0">
                <a:latin typeface="Microsoft JhengHei" panose="020B0604030504040204" pitchFamily="34" charset="-120"/>
                <a:ea typeface="Microsoft JhengHei" panose="020B0604030504040204" pitchFamily="34" charset="-120"/>
              </a:rPr>
              <a:t>Kyoto Protocol</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1997</a:t>
            </a:r>
            <a:r>
              <a:rPr lang="zh-TW" altLang="en-US" sz="2000" b="1" dirty="0" smtClean="0">
                <a:latin typeface="Microsoft JhengHei" panose="020B0604030504040204" pitchFamily="34" charset="-120"/>
                <a:ea typeface="Microsoft JhengHei" panose="020B0604030504040204" pitchFamily="34" charset="-120"/>
              </a:rPr>
              <a:t> 通過</a:t>
            </a:r>
            <a:endParaRPr lang="en-US" altLang="zh-TW" sz="2000" b="1" dirty="0" smtClean="0">
              <a:latin typeface="Microsoft JhengHei" panose="020B0604030504040204" pitchFamily="34" charset="-120"/>
              <a:ea typeface="Microsoft JhengHei" panose="020B0604030504040204" pitchFamily="34" charset="-120"/>
            </a:endParaRPr>
          </a:p>
          <a:p>
            <a:pPr marL="548640"/>
            <a:r>
              <a:rPr lang="zh-TW" altLang="en-US" sz="2000" b="1" dirty="0" smtClean="0">
                <a:latin typeface="Microsoft JhengHei" panose="020B0604030504040204" pitchFamily="34" charset="-120"/>
                <a:ea typeface="Microsoft JhengHei" panose="020B0604030504040204" pitchFamily="34" charset="-120"/>
              </a:rPr>
              <a:t>目前有</a:t>
            </a:r>
            <a:r>
              <a:rPr lang="en-US" altLang="zh-TW" sz="2000" b="1" dirty="0" smtClean="0">
                <a:latin typeface="Microsoft JhengHei" panose="020B0604030504040204" pitchFamily="34" charset="-120"/>
                <a:ea typeface="Microsoft JhengHei" panose="020B0604030504040204" pitchFamily="34" charset="-120"/>
              </a:rPr>
              <a:t>192</a:t>
            </a:r>
            <a:r>
              <a:rPr lang="zh-TW" altLang="en-US" sz="2000" b="1" dirty="0" smtClean="0">
                <a:latin typeface="Microsoft JhengHei" panose="020B0604030504040204" pitchFamily="34" charset="-120"/>
                <a:ea typeface="Microsoft JhengHei" panose="020B0604030504040204" pitchFamily="34" charset="-120"/>
              </a:rPr>
              <a:t>個國家團體參與</a:t>
            </a:r>
            <a:r>
              <a:rPr lang="en-US" altLang="zh-TW" sz="2000" b="1" dirty="0" smtClean="0">
                <a:latin typeface="Microsoft JhengHei" panose="020B0604030504040204" pitchFamily="34" charset="-120"/>
                <a:ea typeface="Microsoft JhengHei" panose="020B0604030504040204" pitchFamily="34" charset="-120"/>
              </a:rPr>
              <a:t> </a:t>
            </a:r>
          </a:p>
          <a:p>
            <a:pPr marL="548640"/>
            <a:r>
              <a:rPr lang="en-US"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美國沒有簽署，加拿大退出</a:t>
            </a:r>
            <a:r>
              <a:rPr lang="en-US" altLang="zh-TW" sz="2000" b="1" dirty="0" smtClean="0">
                <a:latin typeface="Microsoft JhengHei" panose="020B0604030504040204" pitchFamily="34" charset="-120"/>
                <a:ea typeface="Microsoft JhengHei" panose="020B0604030504040204" pitchFamily="34" charset="-120"/>
              </a:rPr>
              <a:t>)</a:t>
            </a:r>
            <a:endParaRPr lang="en-US" sz="20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880695"/>
            <a:ext cx="3722914" cy="3024763"/>
          </a:xfrm>
          <a:prstGeom prst="rect">
            <a:avLst/>
          </a:prstGeom>
        </p:spPr>
      </p:pic>
      <p:sp>
        <p:nvSpPr>
          <p:cNvPr id="7" name="Rectangle 6"/>
          <p:cNvSpPr/>
          <p:nvPr/>
        </p:nvSpPr>
        <p:spPr>
          <a:xfrm>
            <a:off x="5257800" y="3112532"/>
            <a:ext cx="304800" cy="2602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4087789" y="4218012"/>
            <a:ext cx="2373776" cy="338554"/>
          </a:xfrm>
          <a:prstGeom prst="rect">
            <a:avLst/>
          </a:prstGeom>
          <a:noFill/>
        </p:spPr>
        <p:txBody>
          <a:bodyPr wrap="square" rtlCol="0">
            <a:spAutoFit/>
          </a:bodyPr>
          <a:lstStyle/>
          <a:p>
            <a:r>
              <a:rPr lang="zh-TW" altLang="en-US" sz="1600" b="1" dirty="0" smtClean="0">
                <a:latin typeface="Times New Roman" panose="02020603050405020304" pitchFamily="18" charset="0"/>
                <a:cs typeface="Times New Roman" panose="02020603050405020304" pitchFamily="18" charset="0"/>
              </a:rPr>
              <a:t>全球平均溫度變化 </a:t>
            </a:r>
            <a:r>
              <a:rPr lang="en-US" altLang="zh-TW" sz="1600" b="1" dirty="0" smtClean="0">
                <a:latin typeface="Times New Roman" panose="02020603050405020304" pitchFamily="18" charset="0"/>
                <a:cs typeface="Times New Roman" panose="02020603050405020304" pitchFamily="18" charset="0"/>
              </a:rPr>
              <a:t>(</a:t>
            </a:r>
            <a:r>
              <a:rPr lang="en-US" altLang="zh-TW" sz="1600" b="1" baseline="30000" dirty="0" smtClean="0">
                <a:latin typeface="Times New Roman" panose="02020603050405020304" pitchFamily="18" charset="0"/>
                <a:cs typeface="Times New Roman" panose="02020603050405020304" pitchFamily="18" charset="0"/>
              </a:rPr>
              <a:t>O</a:t>
            </a:r>
            <a:r>
              <a:rPr lang="en-US" altLang="zh-TW" sz="1600" b="1" dirty="0" smtClean="0">
                <a:latin typeface="Times New Roman" panose="02020603050405020304" pitchFamily="18" charset="0"/>
                <a:cs typeface="Times New Roman" panose="02020603050405020304" pitchFamily="18" charset="0"/>
              </a:rPr>
              <a:t>C)</a:t>
            </a:r>
            <a:endParaRPr lang="en-US" sz="1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86400" y="4736068"/>
            <a:ext cx="381000" cy="369332"/>
          </a:xfrm>
          <a:prstGeom prst="rect">
            <a:avLst/>
          </a:prstGeom>
          <a:noFill/>
        </p:spPr>
        <p:txBody>
          <a:bodyPr wrap="square" rtlCol="0">
            <a:spAutoFit/>
          </a:bodyPr>
          <a:lstStyle/>
          <a:p>
            <a:r>
              <a:rPr lang="en-US" dirty="0" smtClean="0"/>
              <a:t>0</a:t>
            </a:r>
            <a:endParaRPr lang="en-US" dirty="0"/>
          </a:p>
        </p:txBody>
      </p:sp>
      <p:sp>
        <p:nvSpPr>
          <p:cNvPr id="11" name="TextBox 10"/>
          <p:cNvSpPr txBox="1"/>
          <p:nvPr/>
        </p:nvSpPr>
        <p:spPr>
          <a:xfrm>
            <a:off x="5486400" y="3898676"/>
            <a:ext cx="533400" cy="369332"/>
          </a:xfrm>
          <a:prstGeom prst="rect">
            <a:avLst/>
          </a:prstGeom>
          <a:noFill/>
        </p:spPr>
        <p:txBody>
          <a:bodyPr wrap="square" rtlCol="0">
            <a:spAutoFit/>
          </a:bodyPr>
          <a:lstStyle/>
          <a:p>
            <a:r>
              <a:rPr lang="en-US" dirty="0" smtClean="0"/>
              <a:t>0.4</a:t>
            </a:r>
            <a:endParaRPr lang="en-US" dirty="0"/>
          </a:p>
        </p:txBody>
      </p:sp>
      <p:sp>
        <p:nvSpPr>
          <p:cNvPr id="12" name="TextBox 11"/>
          <p:cNvSpPr txBox="1"/>
          <p:nvPr/>
        </p:nvSpPr>
        <p:spPr>
          <a:xfrm>
            <a:off x="5486400" y="3124200"/>
            <a:ext cx="533400" cy="369332"/>
          </a:xfrm>
          <a:prstGeom prst="rect">
            <a:avLst/>
          </a:prstGeom>
          <a:noFill/>
        </p:spPr>
        <p:txBody>
          <a:bodyPr wrap="square" rtlCol="0">
            <a:spAutoFit/>
          </a:bodyPr>
          <a:lstStyle/>
          <a:p>
            <a:r>
              <a:rPr lang="en-US" dirty="0" smtClean="0"/>
              <a:t>0.8</a:t>
            </a:r>
            <a:endParaRPr lang="en-US" dirty="0"/>
          </a:p>
        </p:txBody>
      </p:sp>
      <p:sp>
        <p:nvSpPr>
          <p:cNvPr id="9" name="Rectangle 8"/>
          <p:cNvSpPr/>
          <p:nvPr/>
        </p:nvSpPr>
        <p:spPr>
          <a:xfrm>
            <a:off x="5393323" y="5791200"/>
            <a:ext cx="3587391" cy="190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8012277" y="5803168"/>
            <a:ext cx="827314" cy="369332"/>
          </a:xfrm>
          <a:prstGeom prst="rect">
            <a:avLst/>
          </a:prstGeom>
          <a:noFill/>
        </p:spPr>
        <p:txBody>
          <a:bodyPr wrap="square" rtlCol="0">
            <a:spAutoFit/>
          </a:bodyPr>
          <a:lstStyle/>
          <a:p>
            <a:r>
              <a:rPr lang="en-US" dirty="0" smtClean="0"/>
              <a:t>2000</a:t>
            </a:r>
            <a:endParaRPr lang="en-US" dirty="0"/>
          </a:p>
        </p:txBody>
      </p:sp>
      <p:sp>
        <p:nvSpPr>
          <p:cNvPr id="14" name="TextBox 13"/>
          <p:cNvSpPr txBox="1"/>
          <p:nvPr/>
        </p:nvSpPr>
        <p:spPr>
          <a:xfrm rot="16200000">
            <a:off x="7543409" y="5791592"/>
            <a:ext cx="827314" cy="369332"/>
          </a:xfrm>
          <a:prstGeom prst="rect">
            <a:avLst/>
          </a:prstGeom>
          <a:noFill/>
        </p:spPr>
        <p:txBody>
          <a:bodyPr wrap="square" rtlCol="0">
            <a:spAutoFit/>
          </a:bodyPr>
          <a:lstStyle/>
          <a:p>
            <a:r>
              <a:rPr lang="en-US" dirty="0" smtClean="0"/>
              <a:t>1980</a:t>
            </a:r>
            <a:endParaRPr lang="en-US" dirty="0"/>
          </a:p>
        </p:txBody>
      </p:sp>
      <p:sp>
        <p:nvSpPr>
          <p:cNvPr id="15" name="TextBox 14"/>
          <p:cNvSpPr txBox="1"/>
          <p:nvPr/>
        </p:nvSpPr>
        <p:spPr>
          <a:xfrm rot="16200000">
            <a:off x="5192877" y="5791592"/>
            <a:ext cx="827314" cy="369332"/>
          </a:xfrm>
          <a:prstGeom prst="rect">
            <a:avLst/>
          </a:prstGeom>
          <a:noFill/>
        </p:spPr>
        <p:txBody>
          <a:bodyPr wrap="square" rtlCol="0">
            <a:spAutoFit/>
          </a:bodyPr>
          <a:lstStyle/>
          <a:p>
            <a:r>
              <a:rPr lang="en-US" dirty="0" smtClean="0"/>
              <a:t>1800</a:t>
            </a:r>
            <a:endParaRPr lang="en-US" dirty="0"/>
          </a:p>
        </p:txBody>
      </p:sp>
      <p:sp>
        <p:nvSpPr>
          <p:cNvPr id="16" name="TextBox 15"/>
          <p:cNvSpPr txBox="1"/>
          <p:nvPr/>
        </p:nvSpPr>
        <p:spPr>
          <a:xfrm rot="16200000">
            <a:off x="6564477" y="5791592"/>
            <a:ext cx="827314" cy="369332"/>
          </a:xfrm>
          <a:prstGeom prst="rect">
            <a:avLst/>
          </a:prstGeom>
          <a:noFill/>
        </p:spPr>
        <p:txBody>
          <a:bodyPr wrap="square" rtlCol="0">
            <a:spAutoFit/>
          </a:bodyPr>
          <a:lstStyle/>
          <a:p>
            <a:r>
              <a:rPr lang="en-US" dirty="0" smtClean="0"/>
              <a:t>1900</a:t>
            </a:r>
            <a:endParaRPr lang="en-US" dirty="0"/>
          </a:p>
        </p:txBody>
      </p:sp>
      <p:sp>
        <p:nvSpPr>
          <p:cNvPr id="17" name="Rectangle 16"/>
          <p:cNvSpPr/>
          <p:nvPr/>
        </p:nvSpPr>
        <p:spPr>
          <a:xfrm>
            <a:off x="6019800" y="2667000"/>
            <a:ext cx="222146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34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86" y="304800"/>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基督</a:t>
            </a:r>
            <a:r>
              <a:rPr lang="zh-TW" altLang="en-US" sz="4000" b="1" dirty="0" smtClean="0">
                <a:latin typeface="Microsoft JhengHei" panose="020B0604030504040204" pitchFamily="34" charset="-120"/>
                <a:ea typeface="Microsoft JhengHei" panose="020B0604030504040204" pitchFamily="34" charset="-120"/>
              </a:rPr>
              <a:t>徒對環</a:t>
            </a:r>
            <a:r>
              <a:rPr lang="zh-TW" altLang="en-US" sz="4000" b="1" dirty="0">
                <a:latin typeface="Microsoft JhengHei" panose="020B0604030504040204" pitchFamily="34" charset="-120"/>
                <a:ea typeface="Microsoft JhengHei" panose="020B0604030504040204" pitchFamily="34" charset="-120"/>
              </a:rPr>
              <a:t>境保育的態</a:t>
            </a:r>
            <a:r>
              <a:rPr lang="zh-TW" altLang="en-US" sz="4000" b="1" dirty="0" smtClean="0">
                <a:latin typeface="Microsoft JhengHei" panose="020B0604030504040204" pitchFamily="34" charset="-120"/>
                <a:ea typeface="Microsoft JhengHei" panose="020B0604030504040204" pitchFamily="34" charset="-120"/>
              </a:rPr>
              <a:t>度</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533400" y="1295400"/>
            <a:ext cx="8305800" cy="4385816"/>
          </a:xfrm>
          <a:prstGeom prst="rect">
            <a:avLst/>
          </a:prstGeom>
        </p:spPr>
        <p:txBody>
          <a:bodyPr wrap="square">
            <a:spAutoFit/>
          </a:bodyPr>
          <a:lstStyle/>
          <a:p>
            <a:r>
              <a:rPr lang="en-US" dirty="0"/>
              <a:t> </a:t>
            </a:r>
          </a:p>
          <a:p>
            <a:pPr marL="342900" indent="-342900">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大地是神的（詩</a:t>
            </a:r>
            <a:r>
              <a:rPr lang="en-US" sz="2400" b="1" dirty="0">
                <a:latin typeface="Microsoft JhengHei" panose="020B0604030504040204" pitchFamily="34" charset="-120"/>
                <a:ea typeface="Microsoft JhengHei" panose="020B0604030504040204" pitchFamily="34" charset="-120"/>
              </a:rPr>
              <a:t>24:1</a:t>
            </a:r>
            <a:r>
              <a:rPr lang="zh-TW" altLang="en-US" sz="2400" b="1" dirty="0">
                <a:latin typeface="Microsoft JhengHei" panose="020B0604030504040204" pitchFamily="34" charset="-120"/>
                <a:ea typeface="Microsoft JhengHei" panose="020B0604030504040204" pitchFamily="34" charset="-120"/>
              </a:rPr>
              <a:t>）又是世人的（詩</a:t>
            </a:r>
            <a:r>
              <a:rPr lang="en-US" sz="2400" b="1" dirty="0">
                <a:latin typeface="Microsoft JhengHei" panose="020B0604030504040204" pitchFamily="34" charset="-120"/>
                <a:ea typeface="Microsoft JhengHei" panose="020B0604030504040204" pitchFamily="34" charset="-120"/>
              </a:rPr>
              <a:t>115:16</a:t>
            </a:r>
            <a:r>
              <a:rPr lang="zh-TW" altLang="en-US" sz="2400" b="1" dirty="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創</a:t>
            </a:r>
            <a:r>
              <a:rPr lang="en-US" sz="2400" b="1" dirty="0">
                <a:latin typeface="Microsoft JhengHei" panose="020B0604030504040204" pitchFamily="34" charset="-120"/>
                <a:ea typeface="Microsoft JhengHei" panose="020B0604030504040204" pitchFamily="34" charset="-120"/>
              </a:rPr>
              <a:t>1:26 </a:t>
            </a:r>
            <a:r>
              <a:rPr lang="zh-TW" altLang="en-US" sz="2400" b="1" dirty="0">
                <a:latin typeface="Microsoft JhengHei" panose="020B0604030504040204" pitchFamily="34" charset="-120"/>
                <a:ea typeface="Microsoft JhengHei" panose="020B0604030504040204" pitchFamily="34" charset="-120"/>
              </a:rPr>
              <a:t>「神說：我要照著我的形像</a:t>
            </a:r>
            <a:r>
              <a:rPr lang="en-US"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造人，使他們管理</a:t>
            </a:r>
            <a:r>
              <a:rPr lang="en-US"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全地</a:t>
            </a:r>
            <a:r>
              <a:rPr lang="zh-TW" altLang="en-US" sz="2400" b="1" dirty="0" smtClean="0">
                <a:latin typeface="Microsoft JhengHei" panose="020B0604030504040204" pitchFamily="34" charset="-120"/>
                <a:ea typeface="Microsoft JhengHei" panose="020B0604030504040204" pitchFamily="34" charset="-120"/>
              </a:rPr>
              <a:t>。</a:t>
            </a:r>
            <a:endParaRPr lang="en-US" altLang="zh-TW" sz="2400" b="1" dirty="0" smtClean="0">
              <a:latin typeface="Microsoft JhengHei" panose="020B0604030504040204" pitchFamily="34" charset="-120"/>
              <a:ea typeface="Microsoft JhengHei" panose="020B0604030504040204" pitchFamily="34" charset="-120"/>
            </a:endParaRPr>
          </a:p>
          <a:p>
            <a:pPr marL="365760">
              <a:spcBef>
                <a:spcPts val="1200"/>
              </a:spcBef>
            </a:pPr>
            <a:r>
              <a:rPr lang="zh-TW" altLang="en-US" sz="2400" b="1" dirty="0" smtClean="0">
                <a:latin typeface="Microsoft JhengHei" panose="020B0604030504040204" pitchFamily="34" charset="-120"/>
                <a:ea typeface="Microsoft JhengHei" panose="020B0604030504040204" pitchFamily="34" charset="-120"/>
              </a:rPr>
              <a:t>創</a:t>
            </a:r>
            <a:r>
              <a:rPr lang="en-US" sz="2400" b="1" dirty="0">
                <a:latin typeface="Microsoft JhengHei" panose="020B0604030504040204" pitchFamily="34" charset="-120"/>
                <a:ea typeface="Microsoft JhengHei" panose="020B0604030504040204" pitchFamily="34" charset="-120"/>
              </a:rPr>
              <a:t>1:28 </a:t>
            </a:r>
            <a:r>
              <a:rPr lang="zh-TW" altLang="en-US" sz="2400" b="1" dirty="0">
                <a:latin typeface="Microsoft JhengHei" panose="020B0604030504040204" pitchFamily="34" charset="-120"/>
                <a:ea typeface="Microsoft JhengHei" panose="020B0604030504040204" pitchFamily="34" charset="-120"/>
              </a:rPr>
              <a:t>「神就賜福給他們，又對他們說：要</a:t>
            </a:r>
            <a:r>
              <a:rPr lang="en-US"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遍滿地面，治理這地。」</a:t>
            </a:r>
            <a:endParaRPr lang="en-US" sz="2400" b="1" dirty="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基</a:t>
            </a:r>
            <a:r>
              <a:rPr lang="zh-TW" altLang="en-US" sz="2400" b="1" dirty="0" smtClean="0">
                <a:latin typeface="Microsoft JhengHei" panose="020B0604030504040204" pitchFamily="34" charset="-120"/>
                <a:ea typeface="Microsoft JhengHei" panose="020B0604030504040204" pitchFamily="34" charset="-120"/>
              </a:rPr>
              <a:t>督徒應有的態度</a:t>
            </a:r>
            <a:endParaRPr lang="en-US" altLang="zh-TW" sz="2400" b="1" dirty="0" smtClean="0">
              <a:solidFill>
                <a:srgbClr val="FF0000"/>
              </a:solidFill>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受託管理大</a:t>
            </a:r>
            <a:r>
              <a:rPr lang="zh-TW" altLang="en-US" sz="2400" b="1" dirty="0" smtClean="0">
                <a:latin typeface="Microsoft JhengHei" panose="020B0604030504040204" pitchFamily="34" charset="-120"/>
                <a:ea typeface="Microsoft JhengHei" panose="020B0604030504040204" pitchFamily="34" charset="-120"/>
              </a:rPr>
              <a:t>地，</a:t>
            </a:r>
            <a:r>
              <a:rPr lang="zh-TW" altLang="en-US" sz="2400" b="1" dirty="0">
                <a:latin typeface="Microsoft JhengHei" panose="020B0604030504040204" pitchFamily="34" charset="-120"/>
                <a:ea typeface="Microsoft JhengHei" panose="020B0604030504040204" pitchFamily="34" charset="-120"/>
              </a:rPr>
              <a:t>與大地合</a:t>
            </a:r>
            <a:r>
              <a:rPr lang="zh-TW" altLang="en-US" sz="2400" b="1" dirty="0" smtClean="0">
                <a:latin typeface="Microsoft JhengHei" panose="020B0604030504040204" pitchFamily="34" charset="-120"/>
                <a:ea typeface="Microsoft JhengHei" panose="020B0604030504040204" pitchFamily="34" charset="-120"/>
              </a:rPr>
              <a:t>作</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成為忠</a:t>
            </a:r>
            <a:r>
              <a:rPr lang="zh-TW" altLang="en-US" sz="2400" b="1" dirty="0">
                <a:latin typeface="Microsoft JhengHei" panose="020B0604030504040204" pitchFamily="34" charset="-120"/>
                <a:ea typeface="Microsoft JhengHei" panose="020B0604030504040204" pitchFamily="34" charset="-120"/>
              </a:rPr>
              <a:t>心的大地管</a:t>
            </a:r>
            <a:r>
              <a:rPr lang="zh-TW" altLang="en-US" sz="2400" b="1" dirty="0" smtClean="0">
                <a:latin typeface="Microsoft JhengHei" panose="020B0604030504040204" pitchFamily="34" charset="-120"/>
                <a:ea typeface="Microsoft JhengHei" panose="020B0604030504040204" pitchFamily="34" charset="-120"/>
              </a:rPr>
              <a:t>家 </a:t>
            </a:r>
            <a:r>
              <a:rPr lang="en-US" altLang="zh-TW" sz="2400" b="1" dirty="0" smtClean="0">
                <a:latin typeface="Microsoft JhengHei" panose="020B0604030504040204" pitchFamily="34" charset="-120"/>
                <a:ea typeface="Microsoft JhengHei" panose="020B0604030504040204" pitchFamily="34" charset="-120"/>
              </a:rPr>
              <a:t>(</a:t>
            </a:r>
            <a:r>
              <a:rPr lang="en-US" sz="2400" b="1" dirty="0">
                <a:latin typeface="Microsoft JhengHei" panose="020B0604030504040204" pitchFamily="34" charset="-120"/>
                <a:ea typeface="Microsoft JhengHei" panose="020B0604030504040204" pitchFamily="34" charset="-120"/>
              </a:rPr>
              <a:t>Sustainable </a:t>
            </a:r>
            <a:r>
              <a:rPr lang="en-US" altLang="zh-TW" sz="2400" b="1" dirty="0">
                <a:latin typeface="Microsoft JhengHei" panose="020B0604030504040204" pitchFamily="34" charset="-120"/>
                <a:ea typeface="Microsoft JhengHei" panose="020B0604030504040204" pitchFamily="34" charset="-120"/>
              </a:rPr>
              <a:t>D</a:t>
            </a:r>
            <a:r>
              <a:rPr lang="en-US" sz="2400" b="1" dirty="0" smtClean="0">
                <a:latin typeface="Microsoft JhengHei" panose="020B0604030504040204" pitchFamily="34" charset="-120"/>
                <a:ea typeface="Microsoft JhengHei" panose="020B0604030504040204" pitchFamily="34" charset="-120"/>
              </a:rPr>
              <a:t>evelopment</a:t>
            </a:r>
            <a:r>
              <a:rPr lang="en-US" altLang="zh-TW" sz="2400" b="1" dirty="0" smtClean="0">
                <a:latin typeface="Microsoft JhengHei" panose="020B0604030504040204" pitchFamily="34" charset="-120"/>
                <a:ea typeface="Microsoft JhengHei" panose="020B0604030504040204" pitchFamily="34" charset="-120"/>
              </a:rPr>
              <a:t>)</a:t>
            </a: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與</a:t>
            </a:r>
            <a:r>
              <a:rPr lang="zh-TW" altLang="en-US" sz="2400" b="1" dirty="0">
                <a:latin typeface="Microsoft JhengHei" panose="020B0604030504040204" pitchFamily="34" charset="-120"/>
                <a:ea typeface="Microsoft JhengHei" panose="020B0604030504040204" pitchFamily="34" charset="-120"/>
              </a:rPr>
              <a:t>人分享其中產</a:t>
            </a:r>
            <a:r>
              <a:rPr lang="zh-TW" altLang="en-US" sz="2400" b="1" dirty="0" smtClean="0">
                <a:latin typeface="Microsoft JhengHei" panose="020B0604030504040204" pitchFamily="34" charset="-120"/>
                <a:ea typeface="Microsoft JhengHei" panose="020B0604030504040204" pitchFamily="34" charset="-120"/>
              </a:rPr>
              <a:t>物</a:t>
            </a:r>
            <a:endParaRPr lang="en-US" altLang="zh-TW" sz="2400" b="1" dirty="0" smtClean="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38</a:t>
            </a:fld>
            <a:endParaRPr lang="en-US" dirty="0"/>
          </a:p>
        </p:txBody>
      </p:sp>
    </p:spTree>
    <p:extLst>
      <p:ext uri="{BB962C8B-B14F-4D97-AF65-F5344CB8AC3E}">
        <p14:creationId xmlns:p14="http://schemas.microsoft.com/office/powerpoint/2010/main" val="378918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86" y="3048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結語</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533400" y="1828800"/>
            <a:ext cx="8305800" cy="3262432"/>
          </a:xfrm>
          <a:prstGeom prst="rect">
            <a:avLst/>
          </a:prstGeom>
        </p:spPr>
        <p:txBody>
          <a:bodyPr wrap="square">
            <a:spAutoFit/>
          </a:bodyPr>
          <a:lstStyle/>
          <a:p>
            <a:r>
              <a:rPr lang="en-US" dirty="0"/>
              <a:t> </a:t>
            </a:r>
          </a:p>
          <a:p>
            <a:pPr marL="342900" indent="-34290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我們所在的世界是</a:t>
            </a:r>
            <a:r>
              <a:rPr lang="zh-TW" altLang="en-US" sz="2800" b="1" dirty="0">
                <a:latin typeface="Microsoft JhengHei" panose="020B0604030504040204" pitchFamily="34" charset="-120"/>
                <a:ea typeface="Microsoft JhengHei" panose="020B0604030504040204" pitchFamily="34" charset="-120"/>
              </a:rPr>
              <a:t>複雜</a:t>
            </a:r>
            <a:r>
              <a:rPr lang="zh-TW" altLang="en-US" sz="2800" b="1" dirty="0" smtClean="0">
                <a:latin typeface="Microsoft JhengHei" panose="020B0604030504040204" pitchFamily="34" charset="-120"/>
                <a:ea typeface="Microsoft JhengHei" panose="020B0604030504040204" pitchFamily="34" charset="-120"/>
              </a:rPr>
              <a:t>的</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多</a:t>
            </a:r>
            <a:r>
              <a:rPr lang="zh-TW" altLang="en-US" sz="2800" b="1" dirty="0">
                <a:latin typeface="Microsoft JhengHei" panose="020B0604030504040204" pitchFamily="34" charset="-120"/>
                <a:ea typeface="Microsoft JhengHei" panose="020B0604030504040204" pitchFamily="34" charset="-120"/>
              </a:rPr>
              <a:t>元</a:t>
            </a:r>
            <a:r>
              <a:rPr lang="zh-TW" altLang="en-US" sz="2800" b="1" dirty="0" smtClean="0">
                <a:latin typeface="Microsoft JhengHei" panose="020B0604030504040204" pitchFamily="34" charset="-120"/>
                <a:ea typeface="Microsoft JhengHei" panose="020B0604030504040204" pitchFamily="34" charset="-120"/>
              </a:rPr>
              <a:t>的</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變化多端</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又充滿了問題</a:t>
            </a:r>
            <a:endParaRPr lang="en-US" sz="2800" b="1" dirty="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基督徒應當從聖經</a:t>
            </a:r>
            <a:r>
              <a:rPr lang="zh-TW" altLang="en-US" sz="2800" b="1" dirty="0">
                <a:latin typeface="Microsoft JhengHei" panose="020B0604030504040204" pitchFamily="34" charset="-120"/>
                <a:ea typeface="Microsoft JhengHei" panose="020B0604030504040204" pitchFamily="34" charset="-120"/>
              </a:rPr>
              <a:t>出</a:t>
            </a:r>
            <a:r>
              <a:rPr lang="zh-TW" altLang="en-US" sz="2800" b="1" dirty="0" smtClean="0">
                <a:latin typeface="Microsoft JhengHei" panose="020B0604030504040204" pitchFamily="34" charset="-120"/>
                <a:ea typeface="Microsoft JhengHei" panose="020B0604030504040204" pitchFamily="34" charset="-120"/>
              </a:rPr>
              <a:t>發</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先瞭</a:t>
            </a:r>
            <a:r>
              <a:rPr lang="zh-TW" altLang="en-US" sz="2800" b="1" dirty="0">
                <a:latin typeface="Microsoft JhengHei" panose="020B0604030504040204" pitchFamily="34" charset="-120"/>
                <a:ea typeface="Microsoft JhengHei" panose="020B0604030504040204" pitchFamily="34" charset="-120"/>
              </a:rPr>
              <a:t>解世</a:t>
            </a:r>
            <a:r>
              <a:rPr lang="zh-TW" altLang="en-US" sz="2800" b="1" dirty="0" smtClean="0">
                <a:latin typeface="Microsoft JhengHei" panose="020B0604030504040204" pitchFamily="34" charset="-120"/>
                <a:ea typeface="Microsoft JhengHei" panose="020B0604030504040204" pitchFamily="34" charset="-120"/>
              </a:rPr>
              <a:t>界的情況，然後去改變世界</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我</a:t>
            </a:r>
            <a:r>
              <a:rPr lang="zh-TW" altLang="en-US" sz="2800" b="1" dirty="0" smtClean="0">
                <a:latin typeface="Microsoft JhengHei" panose="020B0604030504040204" pitchFamily="34" charset="-120"/>
                <a:ea typeface="Microsoft JhengHei" panose="020B0604030504040204" pitchFamily="34" charset="-120"/>
              </a:rPr>
              <a:t>們特別關</a:t>
            </a:r>
            <a:r>
              <a:rPr lang="zh-TW" altLang="en-US" sz="2800" b="1" dirty="0">
                <a:latin typeface="Microsoft JhengHei" panose="020B0604030504040204" pitchFamily="34" charset="-120"/>
                <a:ea typeface="Microsoft JhengHei" panose="020B0604030504040204" pitchFamily="34" charset="-120"/>
              </a:rPr>
              <a:t>心</a:t>
            </a:r>
            <a:r>
              <a:rPr lang="zh-TW" altLang="en-US" sz="2800" b="1" dirty="0" smtClean="0">
                <a:latin typeface="Microsoft JhengHei" panose="020B0604030504040204" pitchFamily="34" charset="-120"/>
                <a:ea typeface="Microsoft JhengHei" panose="020B0604030504040204" pitchFamily="34" charset="-120"/>
              </a:rPr>
              <a:t>的</a:t>
            </a:r>
            <a:r>
              <a:rPr lang="zh-TW" altLang="en-US" sz="2800" b="1" dirty="0">
                <a:latin typeface="Microsoft JhengHei" panose="020B0604030504040204" pitchFamily="34" charset="-120"/>
                <a:ea typeface="Microsoft JhengHei" panose="020B0604030504040204" pitchFamily="34" charset="-120"/>
              </a:rPr>
              <a:t>問</a:t>
            </a:r>
            <a:r>
              <a:rPr lang="zh-TW" altLang="en-US" sz="2800" b="1" dirty="0" smtClean="0">
                <a:latin typeface="Microsoft JhengHei" panose="020B0604030504040204" pitchFamily="34" charset="-120"/>
                <a:ea typeface="Microsoft JhengHei" panose="020B0604030504040204" pitchFamily="34" charset="-120"/>
              </a:rPr>
              <a:t>題包括貧窮</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經</a:t>
            </a:r>
            <a:r>
              <a:rPr lang="zh-TW" altLang="en-US" sz="2800" b="1" dirty="0">
                <a:latin typeface="Microsoft JhengHei" panose="020B0604030504040204" pitchFamily="34" charset="-120"/>
                <a:ea typeface="Microsoft JhengHei" panose="020B0604030504040204" pitchFamily="34" charset="-120"/>
              </a:rPr>
              <a:t>濟上的不公</a:t>
            </a:r>
            <a:r>
              <a:rPr lang="zh-TW" altLang="en-US" sz="2800" b="1" dirty="0" smtClean="0">
                <a:latin typeface="Microsoft JhengHei" panose="020B0604030504040204" pitchFamily="34" charset="-120"/>
                <a:ea typeface="Microsoft JhengHei" panose="020B0604030504040204" pitchFamily="34" charset="-120"/>
              </a:rPr>
              <a:t>義</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戰爭產生的難民</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和環</a:t>
            </a:r>
            <a:r>
              <a:rPr lang="zh-TW" altLang="en-US" sz="2800" b="1" dirty="0">
                <a:latin typeface="Microsoft JhengHei" panose="020B0604030504040204" pitchFamily="34" charset="-120"/>
                <a:ea typeface="Microsoft JhengHei" panose="020B0604030504040204" pitchFamily="34" charset="-120"/>
              </a:rPr>
              <a:t>境的保</a:t>
            </a:r>
            <a:r>
              <a:rPr lang="zh-TW" altLang="en-US" sz="2800" b="1" dirty="0" smtClean="0">
                <a:latin typeface="Microsoft JhengHei" panose="020B0604030504040204" pitchFamily="34" charset="-120"/>
                <a:ea typeface="Microsoft JhengHei" panose="020B0604030504040204" pitchFamily="34" charset="-120"/>
              </a:rPr>
              <a:t>育</a:t>
            </a:r>
            <a:endParaRPr lang="en-US" altLang="zh-TW" sz="28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39</a:t>
            </a:fld>
            <a:endParaRPr lang="en-US" dirty="0"/>
          </a:p>
        </p:txBody>
      </p:sp>
    </p:spTree>
    <p:extLst>
      <p:ext uri="{BB962C8B-B14F-4D97-AF65-F5344CB8AC3E}">
        <p14:creationId xmlns:p14="http://schemas.microsoft.com/office/powerpoint/2010/main" val="89628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3235182"/>
              </p:ext>
            </p:extLst>
          </p:nvPr>
        </p:nvGraphicFramePr>
        <p:xfrm>
          <a:off x="342900" y="1463040"/>
          <a:ext cx="8458201" cy="4693920"/>
        </p:xfrm>
        <a:graphic>
          <a:graphicData uri="http://schemas.openxmlformats.org/drawingml/2006/table">
            <a:tbl>
              <a:tblPr firstRow="1" bandRow="1">
                <a:tableStyleId>{5C22544A-7EE6-4342-B048-85BDC9FD1C3A}</a:tableStyleId>
              </a:tblPr>
              <a:tblGrid>
                <a:gridCol w="876300"/>
                <a:gridCol w="990600"/>
                <a:gridCol w="3962400"/>
                <a:gridCol w="1202616"/>
                <a:gridCol w="1426285"/>
              </a:tblGrid>
              <a:tr h="370840">
                <a:tc>
                  <a:txBody>
                    <a:bodyPr/>
                    <a:lstStyle/>
                    <a:p>
                      <a:pPr algn="ctr"/>
                      <a:r>
                        <a:rPr lang="zh-TW" altLang="en-US" sz="2800" b="1" dirty="0" smtClean="0">
                          <a:latin typeface="Microsoft JhengHei" panose="020B0604030504040204" pitchFamily="34" charset="-120"/>
                          <a:ea typeface="Microsoft JhengHei" panose="020B0604030504040204" pitchFamily="34" charset="-120"/>
                        </a:rPr>
                        <a:t>隊伍</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日期</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服事機會</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參與人數</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帶領人</a:t>
                      </a:r>
                      <a:endParaRPr lang="en-US" sz="2800" b="1" dirty="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1</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6/25</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Brunch (10 a – 12:30 p)</a:t>
                      </a:r>
                    </a:p>
                  </a:txBody>
                  <a:tcPr>
                    <a:solidFill>
                      <a:srgbClr val="17C2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15/</a:t>
                      </a:r>
                      <a:r>
                        <a:rPr lang="en-US" sz="2400" b="1" dirty="0" smtClean="0">
                          <a:solidFill>
                            <a:schemeClr val="tx1"/>
                          </a:solidFill>
                          <a:latin typeface="Microsoft JhengHei" panose="020B0604030504040204" pitchFamily="34" charset="-120"/>
                          <a:ea typeface="Microsoft JhengHei" panose="020B0604030504040204" pitchFamily="34" charset="-120"/>
                        </a:rPr>
                        <a:t>15</a:t>
                      </a:r>
                    </a:p>
                  </a:txBody>
                  <a:tcPr>
                    <a:solidFill>
                      <a:srgbClr val="17C2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邵可鑲</a:t>
                      </a:r>
                      <a:endParaRPr lang="en-US" sz="2400" b="1" dirty="0" smtClean="0">
                        <a:latin typeface="Microsoft JhengHei" panose="020B0604030504040204" pitchFamily="34" charset="-120"/>
                        <a:ea typeface="Microsoft JhengHei" panose="020B0604030504040204" pitchFamily="34" charset="-120"/>
                      </a:endParaRPr>
                    </a:p>
                  </a:txBody>
                  <a:tcPr>
                    <a:solidFill>
                      <a:srgbClr val="17C20E"/>
                    </a:solidFill>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2</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7/11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icrosoft JhengHei" panose="020B0604030504040204" pitchFamily="34" charset="-120"/>
                          <a:ea typeface="Microsoft JhengHei" panose="020B0604030504040204" pitchFamily="34" charset="-120"/>
                        </a:rPr>
                        <a:t>6/6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談秉遜</a:t>
                      </a:r>
                      <a:endParaRPr lang="en-US" sz="2400" b="1" dirty="0" smtClean="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3</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7/16</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Dinner (3 p – 5:30 p)</a:t>
                      </a:r>
                    </a:p>
                  </a:txBody>
                  <a:tcPr/>
                </a:tc>
                <a:tc>
                  <a:txBody>
                    <a:bodyPr/>
                    <a:lstStyle/>
                    <a:p>
                      <a:pPr algn="ctr"/>
                      <a:r>
                        <a:rPr lang="en-US" sz="2400" b="1" dirty="0" smtClean="0">
                          <a:solidFill>
                            <a:schemeClr val="tx1"/>
                          </a:solidFill>
                          <a:latin typeface="Microsoft JhengHei" panose="020B0604030504040204" pitchFamily="34" charset="-120"/>
                          <a:ea typeface="Microsoft JhengHei" panose="020B0604030504040204" pitchFamily="34" charset="-120"/>
                        </a:rPr>
                        <a:t>15/15</a:t>
                      </a:r>
                      <a:endParaRPr lang="en-US" sz="2400" b="1" dirty="0">
                        <a:solidFill>
                          <a:schemeClr val="tx1"/>
                        </a:solidFill>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400" b="1" dirty="0" smtClean="0">
                          <a:latin typeface="Microsoft JhengHei" panose="020B0604030504040204" pitchFamily="34" charset="-120"/>
                          <a:ea typeface="Microsoft JhengHei" panose="020B0604030504040204" pitchFamily="34" charset="-120"/>
                        </a:rPr>
                        <a:t>黃仲傑</a:t>
                      </a:r>
                      <a:endParaRPr lang="en-US" sz="2400" b="1" dirty="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4</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7/21</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6/</a:t>
                      </a:r>
                      <a:r>
                        <a:rPr lang="en-US" sz="2400" b="1" dirty="0" smtClean="0">
                          <a:solidFill>
                            <a:srgbClr val="FF0000"/>
                          </a:solidFill>
                          <a:latin typeface="Microsoft JhengHei" panose="020B0604030504040204" pitchFamily="34" charset="-120"/>
                          <a:ea typeface="Microsoft JhengHei" panose="020B0604030504040204" pitchFamily="34" charset="-12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蕭萬斌</a:t>
                      </a:r>
                      <a:endParaRPr lang="en-US" sz="2400" b="1" dirty="0" smtClean="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5</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algn="ctr"/>
                      <a:r>
                        <a:rPr lang="en-US" sz="2400" b="1" dirty="0" smtClean="0">
                          <a:latin typeface="Microsoft JhengHei" panose="020B0604030504040204" pitchFamily="34" charset="-120"/>
                          <a:ea typeface="Microsoft JhengHei" panose="020B0604030504040204" pitchFamily="34" charset="-120"/>
                        </a:rPr>
                        <a:t>8/6</a:t>
                      </a:r>
                      <a:endParaRPr lang="en-US" sz="2400" b="1" dirty="0">
                        <a:latin typeface="Microsoft JhengHei" panose="020B0604030504040204" pitchFamily="34" charset="-120"/>
                        <a:ea typeface="Microsoft JhengHei"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Habitat for Humanity</a:t>
                      </a:r>
                    </a:p>
                  </a:txBody>
                  <a:tcPr/>
                </a:tc>
                <a:tc>
                  <a:txBody>
                    <a:bodyPr/>
                    <a:lstStyle/>
                    <a:p>
                      <a:pPr algn="ctr"/>
                      <a:r>
                        <a:rPr lang="en-US" sz="2400" b="1" smtClean="0">
                          <a:latin typeface="Microsoft JhengHei" panose="020B0604030504040204" pitchFamily="34" charset="-120"/>
                          <a:ea typeface="Microsoft JhengHei" panose="020B0604030504040204" pitchFamily="34" charset="-120"/>
                        </a:rPr>
                        <a:t>10/</a:t>
                      </a:r>
                      <a:r>
                        <a:rPr lang="en-US" sz="2400" b="1" smtClean="0">
                          <a:solidFill>
                            <a:srgbClr val="FF0000"/>
                          </a:solidFill>
                          <a:latin typeface="Microsoft JhengHei" panose="020B0604030504040204" pitchFamily="34" charset="-120"/>
                          <a:ea typeface="Microsoft JhengHei" panose="020B0604030504040204" pitchFamily="34" charset="-120"/>
                        </a:rPr>
                        <a:t>9</a:t>
                      </a:r>
                      <a:endParaRPr lang="en-US" sz="2400" b="1" dirty="0">
                        <a:solidFill>
                          <a:srgbClr val="FF0000"/>
                        </a:solidFill>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400" b="1" smtClean="0">
                          <a:latin typeface="Microsoft JhengHei" panose="020B0604030504040204" pitchFamily="34" charset="-120"/>
                          <a:ea typeface="Microsoft JhengHei" panose="020B0604030504040204" pitchFamily="34" charset="-120"/>
                        </a:rPr>
                        <a:t>顏思民</a:t>
                      </a:r>
                      <a:endParaRPr lang="en-US" sz="2400" b="1" dirty="0">
                        <a:latin typeface="Microsoft JhengHei" panose="020B0604030504040204" pitchFamily="34" charset="-120"/>
                        <a:ea typeface="Microsoft JhengHei" panose="020B0604030504040204" pitchFamily="34" charset="-120"/>
                      </a:endParaRPr>
                    </a:p>
                  </a:txBody>
                  <a:tcPr/>
                </a:tc>
              </a:tr>
            </a:tbl>
          </a:graphicData>
        </a:graphic>
      </p:graphicFrame>
      <p:sp>
        <p:nvSpPr>
          <p:cNvPr id="5" name="Rectangle 4"/>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cs typeface="Times New Roman" panose="02020603050405020304" pitchFamily="18" charset="0"/>
              </a:rPr>
              <a:t>實</a:t>
            </a: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習</a:t>
            </a:r>
            <a:r>
              <a:rPr lang="zh-TW" altLang="en-US" sz="4000" b="1" dirty="0" smtClean="0">
                <a:latin typeface="Microsoft JhengHei" panose="020B0604030504040204" pitchFamily="34" charset="-120"/>
                <a:ea typeface="Microsoft JhengHei" panose="020B0604030504040204" pitchFamily="34" charset="-120"/>
              </a:rPr>
              <a:t>機會</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4" name="TextBox 3"/>
          <p:cNvSpPr txBox="1"/>
          <p:nvPr/>
        </p:nvSpPr>
        <p:spPr>
          <a:xfrm>
            <a:off x="1828800" y="6183741"/>
            <a:ext cx="6019800" cy="584775"/>
          </a:xfrm>
          <a:prstGeom prst="rect">
            <a:avLst/>
          </a:prstGeom>
          <a:noFill/>
        </p:spPr>
        <p:txBody>
          <a:bodyPr wrap="square" rtlCol="0">
            <a:spAutoFit/>
          </a:bodyPr>
          <a:lstStyle/>
          <a:p>
            <a:pPr algn="ctr"/>
            <a:r>
              <a:rPr lang="zh-TW" altLang="en-US" sz="3200" b="1">
                <a:solidFill>
                  <a:srgbClr val="FF0000"/>
                </a:solidFill>
                <a:latin typeface="Microsoft JhengHei" panose="020B0604030504040204" pitchFamily="34" charset="-120"/>
                <a:ea typeface="Microsoft JhengHei" panose="020B0604030504040204" pitchFamily="34" charset="-120"/>
              </a:rPr>
              <a:t>尚</a:t>
            </a:r>
            <a:r>
              <a:rPr lang="zh-TW" altLang="en-US" sz="3200" b="1" smtClean="0">
                <a:solidFill>
                  <a:srgbClr val="FF0000"/>
                </a:solidFill>
                <a:latin typeface="Microsoft JhengHei" panose="020B0604030504040204" pitchFamily="34" charset="-120"/>
                <a:ea typeface="Microsoft JhengHei" panose="020B0604030504040204" pitchFamily="34" charset="-120"/>
              </a:rPr>
              <a:t>需</a:t>
            </a:r>
            <a:r>
              <a:rPr lang="zh-TW" altLang="en-US" sz="3200" b="1" dirty="0" smtClean="0">
                <a:solidFill>
                  <a:srgbClr val="FF0000"/>
                </a:solidFill>
                <a:latin typeface="Microsoft JhengHei" panose="020B0604030504040204" pitchFamily="34" charset="-120"/>
                <a:ea typeface="Microsoft JhengHei" panose="020B0604030504040204" pitchFamily="34" charset="-120"/>
              </a:rPr>
              <a:t>要幾位學生參與</a:t>
            </a:r>
            <a:endParaRPr lang="zh-TW" altLang="en-US" sz="3200" b="1" dirty="0">
              <a:solidFill>
                <a:srgbClr val="FF0000"/>
              </a:solidFill>
              <a:latin typeface="Microsoft JhengHei" panose="020B0604030504040204" pitchFamily="34" charset="-120"/>
              <a:ea typeface="Microsoft JhengHei" panose="020B0604030504040204" pitchFamily="34" charset="-120"/>
            </a:endParaRPr>
          </a:p>
        </p:txBody>
      </p:sp>
      <p:sp>
        <p:nvSpPr>
          <p:cNvPr id="8" name="TextBox 7"/>
          <p:cNvSpPr txBox="1"/>
          <p:nvPr/>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
        <p:nvSpPr>
          <p:cNvPr id="7" name="Slide Number Placeholder 6"/>
          <p:cNvSpPr>
            <a:spLocks noGrp="1"/>
          </p:cNvSpPr>
          <p:nvPr>
            <p:ph type="sldNum" sz="quarter" idx="12"/>
          </p:nvPr>
        </p:nvSpPr>
        <p:spPr/>
        <p:txBody>
          <a:bodyPr/>
          <a:lstStyle/>
          <a:p>
            <a:fld id="{79AAA648-1FEE-4BC6-A74A-7F2F31D927FF}" type="slidenum">
              <a:rPr lang="en-US" smtClean="0"/>
              <a:pPr/>
              <a:t>4</a:t>
            </a:fld>
            <a:endParaRPr lang="en-US" dirty="0"/>
          </a:p>
        </p:txBody>
      </p:sp>
      <p:sp>
        <p:nvSpPr>
          <p:cNvPr id="3" name="TextBox 2"/>
          <p:cNvSpPr txBox="1"/>
          <p:nvPr/>
        </p:nvSpPr>
        <p:spPr>
          <a:xfrm>
            <a:off x="762000" y="6183741"/>
            <a:ext cx="1371600" cy="584775"/>
          </a:xfrm>
          <a:prstGeom prst="rect">
            <a:avLst/>
          </a:prstGeom>
          <a:noFill/>
        </p:spPr>
        <p:txBody>
          <a:bodyPr wrap="square" rtlCol="0">
            <a:spAutoFit/>
          </a:bodyPr>
          <a:lstStyle/>
          <a:p>
            <a:r>
              <a:rPr lang="zh-TW" altLang="en-US" sz="3200" b="1" dirty="0" smtClean="0">
                <a:solidFill>
                  <a:srgbClr val="17C20E"/>
                </a:solidFill>
              </a:rPr>
              <a:t>完成</a:t>
            </a:r>
            <a:endParaRPr lang="en-US" sz="3200" b="1" dirty="0">
              <a:solidFill>
                <a:srgbClr val="17C20E"/>
              </a:solidFill>
            </a:endParaRPr>
          </a:p>
        </p:txBody>
      </p:sp>
      <p:sp>
        <p:nvSpPr>
          <p:cNvPr id="6" name="Rectangle 5"/>
          <p:cNvSpPr/>
          <p:nvPr/>
        </p:nvSpPr>
        <p:spPr>
          <a:xfrm>
            <a:off x="304800" y="4876800"/>
            <a:ext cx="8458200" cy="1306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906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524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參考書</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686" y="1514039"/>
            <a:ext cx="1979114" cy="2959990"/>
          </a:xfrm>
          <a:prstGeom prst="rect">
            <a:avLst/>
          </a:prstGeom>
          <a:ln w="38100">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447800"/>
            <a:ext cx="2200276" cy="3048000"/>
          </a:xfrm>
          <a:prstGeom prst="rect">
            <a:avLst/>
          </a:prstGeom>
        </p:spPr>
      </p:pic>
      <p:sp>
        <p:nvSpPr>
          <p:cNvPr id="12" name="Slide Number Placeholder 11"/>
          <p:cNvSpPr>
            <a:spLocks noGrp="1"/>
          </p:cNvSpPr>
          <p:nvPr>
            <p:ph type="sldNum" sz="quarter" idx="12"/>
          </p:nvPr>
        </p:nvSpPr>
        <p:spPr/>
        <p:txBody>
          <a:bodyPr/>
          <a:lstStyle/>
          <a:p>
            <a:fld id="{79AAA648-1FEE-4BC6-A74A-7F2F31D927FF}" type="slidenum">
              <a:rPr lang="en-US" smtClean="0"/>
              <a:pPr/>
              <a:t>40</a:t>
            </a:fld>
            <a:endParaRPr lang="en-US" dirty="0"/>
          </a:p>
        </p:txBody>
      </p:sp>
      <p:sp>
        <p:nvSpPr>
          <p:cNvPr id="14" name="TextBox 13"/>
          <p:cNvSpPr txBox="1"/>
          <p:nvPr/>
        </p:nvSpPr>
        <p:spPr>
          <a:xfrm>
            <a:off x="2438400" y="5257800"/>
            <a:ext cx="4800600" cy="584775"/>
          </a:xfrm>
          <a:prstGeom prst="rect">
            <a:avLst/>
          </a:prstGeom>
          <a:noFill/>
          <a:ln w="12700">
            <a:solidFill>
              <a:srgbClr val="0070C0"/>
            </a:solidFill>
          </a:ln>
        </p:spPr>
        <p:txBody>
          <a:bodyPr wrap="square" rtlCol="0">
            <a:spAutoFit/>
          </a:bodyPr>
          <a:lstStyle/>
          <a:p>
            <a:pPr algn="ctr"/>
            <a:r>
              <a:rPr lang="zh-TW" altLang="en-US" sz="3200" b="1" dirty="0" smtClean="0">
                <a:solidFill>
                  <a:srgbClr val="0070C0"/>
                </a:solidFill>
                <a:latin typeface="Microsoft JhengHei" panose="020B0604030504040204" pitchFamily="34" charset="-120"/>
                <a:ea typeface="Microsoft JhengHei" panose="020B0604030504040204" pitchFamily="34" charset="-120"/>
              </a:rPr>
              <a:t>請小</a:t>
            </a:r>
            <a:r>
              <a:rPr lang="zh-TW" altLang="en-US" sz="3200" b="1" dirty="0">
                <a:solidFill>
                  <a:srgbClr val="0070C0"/>
                </a:solidFill>
                <a:latin typeface="Microsoft JhengHei" panose="020B0604030504040204" pitchFamily="34" charset="-120"/>
                <a:ea typeface="Microsoft JhengHei" panose="020B0604030504040204" pitchFamily="34" charset="-120"/>
              </a:rPr>
              <a:t>書</a:t>
            </a:r>
            <a:r>
              <a:rPr lang="zh-TW" altLang="en-US" sz="3200" b="1" dirty="0" smtClean="0">
                <a:solidFill>
                  <a:srgbClr val="0070C0"/>
                </a:solidFill>
                <a:latin typeface="Microsoft JhengHei" panose="020B0604030504040204" pitchFamily="34" charset="-120"/>
                <a:ea typeface="Microsoft JhengHei" panose="020B0604030504040204" pitchFamily="34" charset="-120"/>
              </a:rPr>
              <a:t>房</a:t>
            </a:r>
            <a:r>
              <a:rPr lang="zh-TW" altLang="en-US" sz="3200" b="1" dirty="0" smtClean="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訂購參</a:t>
            </a:r>
            <a:r>
              <a:rPr lang="zh-TW" altLang="en-US" sz="32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考</a:t>
            </a:r>
            <a:r>
              <a:rPr lang="zh-TW" altLang="en-US" sz="3200" b="1" dirty="0" smtClean="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書已到</a:t>
            </a:r>
            <a:endParaRPr lang="en-US" sz="32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79542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內容大剛</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4093428"/>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介紹</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貧窮</a:t>
            </a:r>
            <a:r>
              <a:rPr lang="en-US" altLang="zh-TW" sz="3200" b="1" dirty="0">
                <a:latin typeface="Microsoft JhengHei" panose="020B0604030504040204" pitchFamily="34" charset="-120"/>
                <a:ea typeface="Microsoft JhengHei" panose="020B0604030504040204" pitchFamily="34" charset="-120"/>
              </a:rPr>
              <a:t> </a:t>
            </a:r>
            <a:r>
              <a:rPr lang="en-US" altLang="zh-TW" sz="3200" b="1" dirty="0" smtClean="0">
                <a:latin typeface="Microsoft JhengHei" panose="020B0604030504040204" pitchFamily="34" charset="-120"/>
                <a:ea typeface="Microsoft JhengHei" panose="020B0604030504040204" pitchFamily="34" charset="-120"/>
              </a:rPr>
              <a:t>(P</a:t>
            </a:r>
            <a:r>
              <a:rPr lang="en-US" sz="3200" b="1" dirty="0" smtClean="0">
                <a:latin typeface="Microsoft JhengHei" panose="020B0604030504040204" pitchFamily="34" charset="-120"/>
                <a:ea typeface="Microsoft JhengHei" panose="020B0604030504040204" pitchFamily="34" charset="-120"/>
              </a:rPr>
              <a:t>overty)</a:t>
            </a: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經濟上的</a:t>
            </a:r>
            <a:r>
              <a:rPr lang="zh-TW" altLang="en-US" sz="3200" b="1" dirty="0" smtClean="0">
                <a:latin typeface="Microsoft JhengHei" panose="020B0604030504040204" pitchFamily="34" charset="-120"/>
                <a:ea typeface="Microsoft JhengHei" panose="020B0604030504040204" pitchFamily="34" charset="-120"/>
              </a:rPr>
              <a:t>不</a:t>
            </a:r>
            <a:r>
              <a:rPr lang="zh-TW" altLang="en-US" sz="3200" b="1" dirty="0">
                <a:latin typeface="Microsoft JhengHei" panose="020B0604030504040204" pitchFamily="34" charset="-120"/>
                <a:ea typeface="Microsoft JhengHei" panose="020B0604030504040204" pitchFamily="34" charset="-120"/>
              </a:rPr>
              <a:t>公</a:t>
            </a:r>
            <a:r>
              <a:rPr lang="zh-TW" altLang="en-US" sz="3200" b="1" dirty="0" smtClean="0">
                <a:latin typeface="Microsoft JhengHei" panose="020B0604030504040204" pitchFamily="34" charset="-120"/>
                <a:ea typeface="Microsoft JhengHei" panose="020B0604030504040204" pitchFamily="34" charset="-120"/>
              </a:rPr>
              <a:t>義 </a:t>
            </a:r>
            <a:r>
              <a:rPr lang="en-US" altLang="zh-TW" sz="3200" b="1" dirty="0" smtClean="0">
                <a:latin typeface="Microsoft JhengHei" panose="020B0604030504040204" pitchFamily="34" charset="-120"/>
                <a:ea typeface="Microsoft JhengHei" panose="020B0604030504040204" pitchFamily="34" charset="-120"/>
              </a:rPr>
              <a:t>(Economic I</a:t>
            </a:r>
            <a:r>
              <a:rPr lang="en-US" sz="3200" b="1" dirty="0" smtClean="0">
                <a:latin typeface="Microsoft JhengHei" panose="020B0604030504040204" pitchFamily="34" charset="-120"/>
                <a:ea typeface="Microsoft JhengHei" panose="020B0604030504040204" pitchFamily="34" charset="-120"/>
              </a:rPr>
              <a:t>njustice)</a:t>
            </a: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戰爭 </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傳統</a:t>
            </a:r>
            <a:r>
              <a:rPr lang="en-US" altLang="zh-TW" sz="3200" b="1" dirty="0" smtClean="0">
                <a:latin typeface="Microsoft JhengHei" panose="020B0604030504040204" pitchFamily="34" charset="-120"/>
                <a:ea typeface="Microsoft JhengHei" panose="020B0604030504040204" pitchFamily="34" charset="-120"/>
              </a:rPr>
              <a:t>/</a:t>
            </a:r>
            <a:r>
              <a:rPr lang="zh-TW" altLang="en-US" sz="3200" b="1" dirty="0" smtClean="0">
                <a:latin typeface="Microsoft JhengHei" panose="020B0604030504040204" pitchFamily="34" charset="-120"/>
                <a:ea typeface="Microsoft JhengHei" panose="020B0604030504040204" pitchFamily="34" charset="-120"/>
              </a:rPr>
              <a:t>非</a:t>
            </a:r>
            <a:r>
              <a:rPr lang="zh-TW" altLang="en-US" sz="3200" b="1" dirty="0">
                <a:latin typeface="Microsoft JhengHei" panose="020B0604030504040204" pitchFamily="34" charset="-120"/>
                <a:ea typeface="Microsoft JhengHei" panose="020B0604030504040204" pitchFamily="34" charset="-120"/>
              </a:rPr>
              <a:t>傳</a:t>
            </a:r>
            <a:r>
              <a:rPr lang="zh-TW" altLang="en-US" sz="3200" b="1" dirty="0" smtClean="0">
                <a:latin typeface="Microsoft JhengHei" panose="020B0604030504040204" pitchFamily="34" charset="-120"/>
                <a:ea typeface="Microsoft JhengHei" panose="020B0604030504040204" pitchFamily="34" charset="-120"/>
              </a:rPr>
              <a:t>統</a:t>
            </a:r>
            <a:r>
              <a:rPr lang="en-US" altLang="zh-TW" sz="3200" b="1" dirty="0" smtClean="0">
                <a:latin typeface="Microsoft JhengHei" panose="020B0604030504040204" pitchFamily="34" charset="-120"/>
                <a:ea typeface="Microsoft JhengHei" panose="020B0604030504040204" pitchFamily="34" charset="-120"/>
              </a:rPr>
              <a:t>) (War) </a:t>
            </a:r>
            <a:endParaRPr lang="en-US"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環境的</a:t>
            </a:r>
            <a:r>
              <a:rPr lang="zh-TW" altLang="en-US" sz="3200" b="1" dirty="0" smtClean="0">
                <a:latin typeface="Microsoft JhengHei" panose="020B0604030504040204" pitchFamily="34" charset="-120"/>
                <a:ea typeface="Microsoft JhengHei" panose="020B0604030504040204" pitchFamily="34" charset="-120"/>
              </a:rPr>
              <a:t>保育</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結語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2057400"/>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5</a:t>
            </a:fld>
            <a:endParaRPr lang="en-US" dirty="0"/>
          </a:p>
        </p:txBody>
      </p:sp>
    </p:spTree>
    <p:extLst>
      <p:ext uri="{BB962C8B-B14F-4D97-AF65-F5344CB8AC3E}">
        <p14:creationId xmlns:p14="http://schemas.microsoft.com/office/powerpoint/2010/main" val="156199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3" name="Rectangle 2"/>
          <p:cNvSpPr/>
          <p:nvPr/>
        </p:nvSpPr>
        <p:spPr>
          <a:xfrm>
            <a:off x="0" y="1524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世界人口的增</a:t>
            </a:r>
            <a:r>
              <a:rPr lang="zh-TW" altLang="en-US" sz="4000" b="1" dirty="0" smtClean="0">
                <a:latin typeface="Microsoft JhengHei" panose="020B0604030504040204" pitchFamily="34" charset="-120"/>
                <a:ea typeface="Microsoft JhengHei" panose="020B0604030504040204" pitchFamily="34" charset="-120"/>
              </a:rPr>
              <a:t>加</a:t>
            </a:r>
            <a:endParaRPr lang="en-US" sz="4000" dirty="0"/>
          </a:p>
        </p:txBody>
      </p:sp>
      <p:sp>
        <p:nvSpPr>
          <p:cNvPr id="4" name="Slide Number Placeholder 3"/>
          <p:cNvSpPr>
            <a:spLocks noGrp="1"/>
          </p:cNvSpPr>
          <p:nvPr>
            <p:ph type="sldNum" sz="quarter" idx="12"/>
          </p:nvPr>
        </p:nvSpPr>
        <p:spPr/>
        <p:txBody>
          <a:bodyPr/>
          <a:lstStyle/>
          <a:p>
            <a:fld id="{79AAA648-1FEE-4BC6-A74A-7F2F31D927FF}" type="slidenum">
              <a:rPr lang="en-US" smtClean="0"/>
              <a:t>6</a:t>
            </a:fld>
            <a:endParaRPr lang="en-US" dirty="0"/>
          </a:p>
        </p:txBody>
      </p:sp>
      <p:grpSp>
        <p:nvGrpSpPr>
          <p:cNvPr id="6" name="Group 5"/>
          <p:cNvGrpSpPr/>
          <p:nvPr/>
        </p:nvGrpSpPr>
        <p:grpSpPr>
          <a:xfrm>
            <a:off x="1874387" y="1402230"/>
            <a:ext cx="5395226" cy="5376401"/>
            <a:chOff x="4888468" y="764997"/>
            <a:chExt cx="3684032" cy="3757735"/>
          </a:xfrm>
        </p:grpSpPr>
        <p:pic>
          <p:nvPicPr>
            <p:cNvPr id="7" name="Picture 2" descr="https://upload.wikimedia.org/wikipedia/commons/thumb/5/56/World-Population-1800-2100.svg/300px-World-Population-1800-210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80600"/>
              <a:ext cx="3276600" cy="33421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19700" y="764997"/>
              <a:ext cx="3352800" cy="400110"/>
            </a:xfrm>
            <a:prstGeom prst="rect">
              <a:avLst/>
            </a:prstGeom>
            <a:noFill/>
          </p:spPr>
          <p:txBody>
            <a:bodyPr wrap="square" rtlCol="0">
              <a:spAutoFit/>
            </a:bodyPr>
            <a:lstStyle/>
            <a:p>
              <a:r>
                <a:rPr lang="zh-TW" altLang="en-US" sz="2000" b="1" dirty="0" smtClean="0">
                  <a:latin typeface="Microsoft JhengHei" panose="020B0604030504040204" pitchFamily="34" charset="-120"/>
                  <a:ea typeface="Microsoft JhengHei" panose="020B0604030504040204" pitchFamily="34" charset="-120"/>
                </a:rPr>
                <a:t>世界人口估計</a:t>
              </a:r>
              <a:r>
                <a:rPr lang="en-US" altLang="zh-TW" sz="2000" b="1" dirty="0" smtClean="0">
                  <a:latin typeface="Microsoft JhengHei" panose="020B0604030504040204" pitchFamily="34" charset="-120"/>
                  <a:ea typeface="Microsoft JhengHei" panose="020B0604030504040204" pitchFamily="34" charset="-120"/>
                </a:rPr>
                <a:t>1800-2100</a:t>
              </a:r>
              <a:endParaRPr lang="en-US" sz="2000" b="1" dirty="0">
                <a:latin typeface="Microsoft JhengHei" panose="020B0604030504040204" pitchFamily="34" charset="-120"/>
                <a:ea typeface="Microsoft JhengHei" panose="020B0604030504040204" pitchFamily="34" charset="-120"/>
              </a:endParaRPr>
            </a:p>
          </p:txBody>
        </p:sp>
        <p:sp>
          <p:nvSpPr>
            <p:cNvPr id="9" name="Rectangle 8"/>
            <p:cNvSpPr/>
            <p:nvPr/>
          </p:nvSpPr>
          <p:spPr>
            <a:xfrm>
              <a:off x="5105400" y="2209800"/>
              <a:ext cx="152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4177696" y="2321592"/>
              <a:ext cx="1790875" cy="369332"/>
            </a:xfrm>
            <a:prstGeom prst="rect">
              <a:avLst/>
            </a:prstGeom>
            <a:noFill/>
          </p:spPr>
          <p:txBody>
            <a:bodyPr wrap="none" rtlCol="0">
              <a:spAutoFit/>
            </a:bodyPr>
            <a:lstStyle/>
            <a:p>
              <a:r>
                <a:rPr lang="zh-TW" altLang="en-US" b="1" dirty="0">
                  <a:latin typeface="Microsoft JhengHei" panose="020B0604030504040204" pitchFamily="34" charset="-120"/>
                  <a:ea typeface="Microsoft JhengHei" panose="020B0604030504040204" pitchFamily="34" charset="-120"/>
                </a:rPr>
                <a:t>世界人</a:t>
              </a:r>
              <a:r>
                <a:rPr lang="zh-TW" altLang="en-US" b="1" dirty="0" smtClean="0">
                  <a:latin typeface="Microsoft JhengHei" panose="020B0604030504040204" pitchFamily="34" charset="-120"/>
                  <a:ea typeface="Microsoft JhengHei" panose="020B0604030504040204" pitchFamily="34" charset="-120"/>
                </a:rPr>
                <a:t>口 </a:t>
              </a:r>
              <a:r>
                <a:rPr lang="en-US" altLang="zh-TW" b="1" dirty="0" smtClean="0">
                  <a:latin typeface="Microsoft JhengHei" panose="020B0604030504040204" pitchFamily="34" charset="-120"/>
                  <a:ea typeface="Microsoft JhengHei" panose="020B0604030504040204" pitchFamily="34" charset="-120"/>
                </a:rPr>
                <a:t>(</a:t>
              </a:r>
              <a:r>
                <a:rPr lang="zh-TW" altLang="en-US" b="1" dirty="0" smtClean="0">
                  <a:latin typeface="Microsoft JhengHei" panose="020B0604030504040204" pitchFamily="34" charset="-120"/>
                  <a:ea typeface="Microsoft JhengHei" panose="020B0604030504040204" pitchFamily="34" charset="-120"/>
                </a:rPr>
                <a:t>百萬</a:t>
              </a:r>
              <a:r>
                <a:rPr lang="en-US" altLang="zh-TW" b="1" dirty="0" smtClean="0">
                  <a:latin typeface="Microsoft JhengHei" panose="020B0604030504040204" pitchFamily="34" charset="-120"/>
                  <a:ea typeface="Microsoft JhengHei" panose="020B0604030504040204" pitchFamily="34" charset="-120"/>
                </a:rPr>
                <a:t>)</a:t>
              </a:r>
              <a:endParaRPr lang="en-US" dirty="0"/>
            </a:p>
          </p:txBody>
        </p:sp>
        <p:cxnSp>
          <p:nvCxnSpPr>
            <p:cNvPr id="12" name="Straight Arrow Connector 11"/>
            <p:cNvCxnSpPr/>
            <p:nvPr/>
          </p:nvCxnSpPr>
          <p:spPr>
            <a:xfrm>
              <a:off x="6896100" y="2549950"/>
              <a:ext cx="571500" cy="392668"/>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0" y="2209800"/>
              <a:ext cx="1295400" cy="369332"/>
            </a:xfrm>
            <a:prstGeom prst="rect">
              <a:avLst/>
            </a:prstGeom>
            <a:noFill/>
          </p:spPr>
          <p:txBody>
            <a:bodyPr wrap="square" rtlCol="0">
              <a:spAutoFit/>
            </a:bodyPr>
            <a:lstStyle/>
            <a:p>
              <a:r>
                <a:rPr lang="zh-TW" altLang="en-US" b="1" dirty="0" smtClean="0">
                  <a:latin typeface="Microsoft JhengHei" panose="020B0604030504040204" pitchFamily="34" charset="-120"/>
                  <a:ea typeface="Microsoft JhengHei" panose="020B0604030504040204" pitchFamily="34" charset="-120"/>
                </a:rPr>
                <a:t>今天</a:t>
              </a:r>
              <a:r>
                <a:rPr lang="en-US" altLang="zh-TW" b="1" dirty="0" smtClean="0">
                  <a:latin typeface="Microsoft JhengHei" panose="020B0604030504040204" pitchFamily="34" charset="-120"/>
                  <a:ea typeface="Microsoft JhengHei" panose="020B0604030504040204" pitchFamily="34" charset="-120"/>
                </a:rPr>
                <a:t>:</a:t>
              </a:r>
              <a:r>
                <a:rPr lang="zh-TW" altLang="en-US" b="1" dirty="0" smtClean="0">
                  <a:latin typeface="Microsoft JhengHei" panose="020B0604030504040204" pitchFamily="34" charset="-120"/>
                  <a:ea typeface="Microsoft JhengHei" panose="020B0604030504040204" pitchFamily="34" charset="-120"/>
                </a:rPr>
                <a:t> </a:t>
              </a:r>
              <a:r>
                <a:rPr lang="en-US" b="1" dirty="0" smtClean="0">
                  <a:latin typeface="Microsoft JhengHei" panose="020B0604030504040204" pitchFamily="34" charset="-120"/>
                  <a:ea typeface="Microsoft JhengHei" panose="020B0604030504040204" pitchFamily="34" charset="-120"/>
                </a:rPr>
                <a:t>7.4 B</a:t>
              </a:r>
              <a:endParaRPr lang="en-US" b="1" dirty="0">
                <a:latin typeface="Microsoft JhengHei" panose="020B0604030504040204" pitchFamily="34" charset="-120"/>
                <a:ea typeface="Microsoft JhengHei" panose="020B0604030504040204" pitchFamily="34" charset="-120"/>
              </a:endParaRPr>
            </a:p>
          </p:txBody>
        </p:sp>
        <p:sp>
          <p:nvSpPr>
            <p:cNvPr id="14" name="TextBox 13"/>
            <p:cNvSpPr txBox="1"/>
            <p:nvPr/>
          </p:nvSpPr>
          <p:spPr>
            <a:xfrm>
              <a:off x="6477000" y="1429657"/>
              <a:ext cx="1638300" cy="369332"/>
            </a:xfrm>
            <a:prstGeom prst="rect">
              <a:avLst/>
            </a:prstGeom>
            <a:noFill/>
          </p:spPr>
          <p:txBody>
            <a:bodyPr wrap="square" rtlCol="0">
              <a:spAutoFit/>
            </a:bodyPr>
            <a:lstStyle/>
            <a:p>
              <a:r>
                <a:rPr lang="en-US" altLang="zh-TW" b="1" dirty="0" smtClean="0">
                  <a:latin typeface="Microsoft JhengHei" panose="020B0604030504040204" pitchFamily="34" charset="-120"/>
                  <a:ea typeface="Microsoft JhengHei" panose="020B0604030504040204" pitchFamily="34" charset="-120"/>
                </a:rPr>
                <a:t>2100:</a:t>
              </a:r>
              <a:r>
                <a:rPr lang="zh-TW" altLang="en-US" b="1" dirty="0" smtClean="0">
                  <a:latin typeface="Microsoft JhengHei" panose="020B0604030504040204" pitchFamily="34" charset="-120"/>
                  <a:ea typeface="Microsoft JhengHei" panose="020B0604030504040204" pitchFamily="34" charset="-120"/>
                </a:rPr>
                <a:t> </a:t>
              </a:r>
              <a:r>
                <a:rPr lang="en-US" altLang="zh-TW" b="1" dirty="0" smtClean="0">
                  <a:latin typeface="Microsoft JhengHei" panose="020B0604030504040204" pitchFamily="34" charset="-120"/>
                  <a:ea typeface="Microsoft JhengHei" panose="020B0604030504040204" pitchFamily="34" charset="-120"/>
                </a:rPr>
                <a:t>11</a:t>
              </a:r>
              <a:r>
                <a:rPr lang="en-US" b="1" dirty="0" smtClean="0">
                  <a:latin typeface="Microsoft JhengHei" panose="020B0604030504040204" pitchFamily="34" charset="-120"/>
                  <a:ea typeface="Microsoft JhengHei" panose="020B0604030504040204" pitchFamily="34" charset="-120"/>
                </a:rPr>
                <a:t>.2 B</a:t>
              </a:r>
              <a:endParaRPr lang="en-US" b="1" dirty="0">
                <a:latin typeface="Microsoft JhengHei" panose="020B0604030504040204" pitchFamily="34" charset="-120"/>
                <a:ea typeface="Microsoft JhengHei" panose="020B0604030504040204" pitchFamily="34" charset="-120"/>
              </a:endParaRPr>
            </a:p>
          </p:txBody>
        </p:sp>
        <p:cxnSp>
          <p:nvCxnSpPr>
            <p:cNvPr id="15" name="Straight Arrow Connector 14"/>
            <p:cNvCxnSpPr/>
            <p:nvPr/>
          </p:nvCxnSpPr>
          <p:spPr>
            <a:xfrm>
              <a:off x="7597775" y="1798988"/>
              <a:ext cx="762907" cy="517641"/>
            </a:xfrm>
            <a:prstGeom prst="straightConnector1">
              <a:avLst/>
            </a:prstGeom>
            <a:ln>
              <a:solidFill>
                <a:srgbClr val="F68E3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rot="18590428">
            <a:off x="5158905" y="6233609"/>
            <a:ext cx="762001" cy="307777"/>
          </a:xfrm>
          <a:prstGeom prst="rect">
            <a:avLst/>
          </a:prstGeom>
          <a:noFill/>
        </p:spPr>
        <p:txBody>
          <a:bodyPr wrap="square" rtlCol="0">
            <a:spAutoFit/>
          </a:bodyPr>
          <a:lstStyle/>
          <a:p>
            <a:r>
              <a:rPr lang="en-US" sz="1400" b="1" dirty="0" smtClean="0"/>
              <a:t>2000</a:t>
            </a:r>
            <a:endParaRPr lang="en-US" sz="1400" b="1" dirty="0"/>
          </a:p>
        </p:txBody>
      </p:sp>
      <p:sp>
        <p:nvSpPr>
          <p:cNvPr id="16" name="TextBox 15"/>
          <p:cNvSpPr txBox="1"/>
          <p:nvPr/>
        </p:nvSpPr>
        <p:spPr>
          <a:xfrm rot="18590428">
            <a:off x="6581297" y="6236778"/>
            <a:ext cx="762001" cy="307777"/>
          </a:xfrm>
          <a:prstGeom prst="rect">
            <a:avLst/>
          </a:prstGeom>
          <a:noFill/>
        </p:spPr>
        <p:txBody>
          <a:bodyPr wrap="square" rtlCol="0">
            <a:spAutoFit/>
          </a:bodyPr>
          <a:lstStyle/>
          <a:p>
            <a:r>
              <a:rPr lang="en-US" sz="1400" b="1" dirty="0" smtClean="0"/>
              <a:t>2100</a:t>
            </a:r>
            <a:endParaRPr lang="en-US" sz="1400" b="1" dirty="0"/>
          </a:p>
        </p:txBody>
      </p:sp>
      <p:sp>
        <p:nvSpPr>
          <p:cNvPr id="17" name="TextBox 16"/>
          <p:cNvSpPr txBox="1"/>
          <p:nvPr/>
        </p:nvSpPr>
        <p:spPr>
          <a:xfrm rot="18590428">
            <a:off x="3715049" y="6236778"/>
            <a:ext cx="762001" cy="307777"/>
          </a:xfrm>
          <a:prstGeom prst="rect">
            <a:avLst/>
          </a:prstGeom>
          <a:noFill/>
        </p:spPr>
        <p:txBody>
          <a:bodyPr wrap="square" rtlCol="0">
            <a:spAutoFit/>
          </a:bodyPr>
          <a:lstStyle/>
          <a:p>
            <a:r>
              <a:rPr lang="en-US" sz="1400" b="1" dirty="0" smtClean="0"/>
              <a:t>1900</a:t>
            </a:r>
            <a:endParaRPr lang="en-US" sz="1400" b="1" dirty="0"/>
          </a:p>
        </p:txBody>
      </p:sp>
    </p:spTree>
    <p:extLst>
      <p:ext uri="{BB962C8B-B14F-4D97-AF65-F5344CB8AC3E}">
        <p14:creationId xmlns:p14="http://schemas.microsoft.com/office/powerpoint/2010/main" val="282746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35650543"/>
              </p:ext>
            </p:extLst>
          </p:nvPr>
        </p:nvGraphicFramePr>
        <p:xfrm>
          <a:off x="-133350" y="1198602"/>
          <a:ext cx="6019800" cy="47889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562600" y="1840468"/>
            <a:ext cx="12954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2145268"/>
            <a:ext cx="12192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7010400" y="1707757"/>
            <a:ext cx="1066800" cy="369332"/>
          </a:xfrm>
          <a:prstGeom prst="rect">
            <a:avLst/>
          </a:prstGeom>
          <a:noFill/>
        </p:spPr>
        <p:txBody>
          <a:bodyPr wrap="square" rtlCol="0">
            <a:spAutoFit/>
          </a:bodyPr>
          <a:lstStyle/>
          <a:p>
            <a:r>
              <a:rPr lang="en-US" b="1" dirty="0" smtClean="0">
                <a:latin typeface="Microsoft JhengHei" panose="020B0604030504040204" pitchFamily="34" charset="-120"/>
                <a:ea typeface="Microsoft JhengHei" panose="020B0604030504040204" pitchFamily="34" charset="-120"/>
              </a:rPr>
              <a:t>M: 51%</a:t>
            </a:r>
            <a:endParaRPr lang="en-US" b="1" dirty="0">
              <a:latin typeface="Microsoft JhengHei" panose="020B0604030504040204" pitchFamily="34" charset="-120"/>
              <a:ea typeface="Microsoft JhengHei" panose="020B0604030504040204" pitchFamily="34" charset="-120"/>
            </a:endParaRPr>
          </a:p>
        </p:txBody>
      </p:sp>
      <p:sp>
        <p:nvSpPr>
          <p:cNvPr id="9" name="Rectangle 8"/>
          <p:cNvSpPr/>
          <p:nvPr/>
        </p:nvSpPr>
        <p:spPr>
          <a:xfrm>
            <a:off x="7030095" y="2044823"/>
            <a:ext cx="910827" cy="369332"/>
          </a:xfrm>
          <a:prstGeom prst="rect">
            <a:avLst/>
          </a:prstGeom>
        </p:spPr>
        <p:txBody>
          <a:bodyPr wrap="none">
            <a:spAutoFit/>
          </a:bodyPr>
          <a:lstStyle/>
          <a:p>
            <a:r>
              <a:rPr lang="en-US" b="1" dirty="0">
                <a:latin typeface="Microsoft JhengHei" panose="020B0604030504040204" pitchFamily="34" charset="-120"/>
                <a:ea typeface="Microsoft JhengHei" panose="020B0604030504040204" pitchFamily="34" charset="-120"/>
              </a:rPr>
              <a:t>F</a:t>
            </a:r>
            <a:r>
              <a:rPr lang="en-US" b="1" dirty="0" smtClean="0">
                <a:latin typeface="Microsoft JhengHei" panose="020B0604030504040204" pitchFamily="34" charset="-120"/>
                <a:ea typeface="Microsoft JhengHei" panose="020B0604030504040204" pitchFamily="34" charset="-120"/>
              </a:rPr>
              <a:t>: 49%</a:t>
            </a:r>
            <a:endParaRPr lang="en-US" b="1" dirty="0">
              <a:latin typeface="Microsoft JhengHei" panose="020B0604030504040204" pitchFamily="34" charset="-120"/>
              <a:ea typeface="Microsoft JhengHei" panose="020B0604030504040204" pitchFamily="34" charset="-120"/>
            </a:endParaRPr>
          </a:p>
        </p:txBody>
      </p:sp>
      <p:sp>
        <p:nvSpPr>
          <p:cNvPr id="11" name="Rectangle 10"/>
          <p:cNvSpPr/>
          <p:nvPr/>
        </p:nvSpPr>
        <p:spPr>
          <a:xfrm>
            <a:off x="5562600" y="2943181"/>
            <a:ext cx="1922908"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0" y="3247981"/>
            <a:ext cx="647700" cy="1926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543800" y="2706469"/>
            <a:ext cx="1447800" cy="646331"/>
          </a:xfrm>
          <a:prstGeom prst="rect">
            <a:avLst/>
          </a:prstGeom>
          <a:noFill/>
        </p:spPr>
        <p:txBody>
          <a:bodyPr wrap="square" rtlCol="0">
            <a:spAutoFit/>
          </a:bodyPr>
          <a:lstStyle/>
          <a:p>
            <a:r>
              <a:rPr lang="en-US" b="1" dirty="0" smtClean="0">
                <a:latin typeface="Microsoft JhengHei" panose="020B0604030504040204" pitchFamily="34" charset="-120"/>
                <a:ea typeface="Microsoft JhengHei" panose="020B0604030504040204" pitchFamily="34" charset="-120"/>
              </a:rPr>
              <a:t>Non-white: 82%</a:t>
            </a:r>
            <a:endParaRPr lang="en-US" b="1" dirty="0">
              <a:latin typeface="Microsoft JhengHei" panose="020B0604030504040204" pitchFamily="34" charset="-120"/>
              <a:ea typeface="Microsoft JhengHei" panose="020B0604030504040204" pitchFamily="34" charset="-120"/>
            </a:endParaRPr>
          </a:p>
        </p:txBody>
      </p:sp>
      <p:sp>
        <p:nvSpPr>
          <p:cNvPr id="14" name="Rectangle 13"/>
          <p:cNvSpPr/>
          <p:nvPr/>
        </p:nvSpPr>
        <p:spPr>
          <a:xfrm>
            <a:off x="6248400" y="3223736"/>
            <a:ext cx="1450718" cy="369332"/>
          </a:xfrm>
          <a:prstGeom prst="rect">
            <a:avLst/>
          </a:prstGeom>
        </p:spPr>
        <p:txBody>
          <a:bodyPr wrap="none">
            <a:spAutoFit/>
          </a:bodyPr>
          <a:lstStyle/>
          <a:p>
            <a:r>
              <a:rPr lang="en-US" b="1" dirty="0" smtClean="0">
                <a:latin typeface="Microsoft JhengHei" panose="020B0604030504040204" pitchFamily="34" charset="-120"/>
                <a:ea typeface="Microsoft JhengHei" panose="020B0604030504040204" pitchFamily="34" charset="-120"/>
              </a:rPr>
              <a:t>White: 18%</a:t>
            </a:r>
            <a:endParaRPr lang="en-US" b="1" dirty="0">
              <a:latin typeface="Microsoft JhengHei" panose="020B0604030504040204" pitchFamily="34" charset="-120"/>
              <a:ea typeface="Microsoft JhengHei" panose="020B0604030504040204" pitchFamily="34" charset="-120"/>
            </a:endParaRPr>
          </a:p>
        </p:txBody>
      </p:sp>
      <p:sp>
        <p:nvSpPr>
          <p:cNvPr id="15" name="Rectangle 14"/>
          <p:cNvSpPr/>
          <p:nvPr/>
        </p:nvSpPr>
        <p:spPr>
          <a:xfrm>
            <a:off x="5562600" y="4162381"/>
            <a:ext cx="16002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02722" y="3925669"/>
            <a:ext cx="1888878" cy="646331"/>
          </a:xfrm>
          <a:prstGeom prst="rect">
            <a:avLst/>
          </a:prstGeom>
          <a:noFill/>
        </p:spPr>
        <p:txBody>
          <a:bodyPr wrap="square" rtlCol="0">
            <a:spAutoFit/>
          </a:bodyPr>
          <a:lstStyle/>
          <a:p>
            <a:r>
              <a:rPr lang="en-US" b="1" dirty="0" smtClean="0">
                <a:latin typeface="Microsoft JhengHei" panose="020B0604030504040204" pitchFamily="34" charset="-120"/>
                <a:ea typeface="Microsoft JhengHei" panose="020B0604030504040204" pitchFamily="34" charset="-120"/>
              </a:rPr>
              <a:t>Non-Christian: 67%</a:t>
            </a:r>
            <a:endParaRPr lang="en-US" b="1" dirty="0">
              <a:latin typeface="Microsoft JhengHei" panose="020B0604030504040204" pitchFamily="34" charset="-120"/>
              <a:ea typeface="Microsoft JhengHei" panose="020B0604030504040204" pitchFamily="34" charset="-120"/>
            </a:endParaRPr>
          </a:p>
        </p:txBody>
      </p:sp>
      <p:sp>
        <p:nvSpPr>
          <p:cNvPr id="18" name="Rectangle 17"/>
          <p:cNvSpPr/>
          <p:nvPr/>
        </p:nvSpPr>
        <p:spPr>
          <a:xfrm>
            <a:off x="6324600" y="4507468"/>
            <a:ext cx="1776448" cy="369332"/>
          </a:xfrm>
          <a:prstGeom prst="rect">
            <a:avLst/>
          </a:prstGeom>
        </p:spPr>
        <p:txBody>
          <a:bodyPr wrap="none">
            <a:spAutoFit/>
          </a:bodyPr>
          <a:lstStyle/>
          <a:p>
            <a:r>
              <a:rPr lang="en-US" b="1" dirty="0" smtClean="0">
                <a:latin typeface="Microsoft JhengHei" panose="020B0604030504040204" pitchFamily="34" charset="-120"/>
                <a:ea typeface="Microsoft JhengHei" panose="020B0604030504040204" pitchFamily="34" charset="-120"/>
              </a:rPr>
              <a:t>Christian: 33%</a:t>
            </a:r>
            <a:endParaRPr lang="en-US" b="1" dirty="0">
              <a:latin typeface="Microsoft JhengHei" panose="020B0604030504040204" pitchFamily="34" charset="-120"/>
              <a:ea typeface="Microsoft JhengHei" panose="020B0604030504040204" pitchFamily="34" charset="-120"/>
            </a:endParaRPr>
          </a:p>
        </p:txBody>
      </p:sp>
      <p:sp>
        <p:nvSpPr>
          <p:cNvPr id="19" name="Rectangle 18"/>
          <p:cNvSpPr/>
          <p:nvPr/>
        </p:nvSpPr>
        <p:spPr>
          <a:xfrm>
            <a:off x="5562600" y="4507468"/>
            <a:ext cx="8001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152400"/>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世界人</a:t>
            </a:r>
            <a:r>
              <a:rPr lang="zh-TW" altLang="en-US" sz="4000" b="1" dirty="0" smtClean="0">
                <a:latin typeface="Microsoft JhengHei" panose="020B0604030504040204" pitchFamily="34" charset="-120"/>
                <a:ea typeface="Microsoft JhengHei" panose="020B0604030504040204" pitchFamily="34" charset="-120"/>
              </a:rPr>
              <a:t>口分佈</a:t>
            </a:r>
            <a:endParaRPr lang="en-US" sz="4000" b="1" dirty="0" smtClean="0">
              <a:latin typeface="Microsoft JhengHei" panose="020B0604030504040204" pitchFamily="34" charset="-120"/>
              <a:ea typeface="Microsoft JhengHei" panose="020B0604030504040204" pitchFamily="34" charset="-120"/>
            </a:endParaRPr>
          </a:p>
        </p:txBody>
      </p:sp>
      <p:sp>
        <p:nvSpPr>
          <p:cNvPr id="21" name="TextBox 20"/>
          <p:cNvSpPr txBox="1"/>
          <p:nvPr/>
        </p:nvSpPr>
        <p:spPr>
          <a:xfrm>
            <a:off x="2209800" y="5827693"/>
            <a:ext cx="5413118" cy="954107"/>
          </a:xfrm>
          <a:prstGeom prst="rect">
            <a:avLst/>
          </a:prstGeom>
          <a:noFill/>
          <a:ln w="9525">
            <a:solidFill>
              <a:srgbClr val="0070C0"/>
            </a:solidFill>
          </a:ln>
        </p:spPr>
        <p:txBody>
          <a:bodyPr wrap="square" rtlCol="0">
            <a:spAutoFit/>
          </a:bodyPr>
          <a:lstStyle/>
          <a:p>
            <a:pPr algn="ctr"/>
            <a:r>
              <a:rPr lang="zh-TW" altLang="en-US" sz="2800" b="1" dirty="0" smtClean="0">
                <a:solidFill>
                  <a:srgbClr val="0070C0"/>
                </a:solidFill>
              </a:rPr>
              <a:t>我們處於ㄧ 個非美國人</a:t>
            </a:r>
            <a:r>
              <a:rPr lang="en-US" altLang="zh-TW" sz="2800" b="1" dirty="0" smtClean="0">
                <a:solidFill>
                  <a:srgbClr val="0070C0"/>
                </a:solidFill>
              </a:rPr>
              <a:t>, </a:t>
            </a:r>
            <a:r>
              <a:rPr lang="zh-TW" altLang="en-US" sz="2800" b="1" dirty="0" smtClean="0">
                <a:solidFill>
                  <a:srgbClr val="0070C0"/>
                </a:solidFill>
              </a:rPr>
              <a:t>非白人</a:t>
            </a:r>
            <a:r>
              <a:rPr lang="en-US" altLang="zh-TW" sz="2800" b="1" dirty="0" smtClean="0">
                <a:solidFill>
                  <a:srgbClr val="0070C0"/>
                </a:solidFill>
              </a:rPr>
              <a:t>, </a:t>
            </a:r>
            <a:r>
              <a:rPr lang="zh-TW" altLang="en-US" sz="2800" b="1" dirty="0" smtClean="0">
                <a:solidFill>
                  <a:srgbClr val="0070C0"/>
                </a:solidFill>
              </a:rPr>
              <a:t>非基督徒為主的世界</a:t>
            </a:r>
            <a:endParaRPr lang="en-US" sz="2800" b="1" dirty="0">
              <a:solidFill>
                <a:srgbClr val="0070C0"/>
              </a:solidFill>
            </a:endParaRPr>
          </a:p>
        </p:txBody>
      </p:sp>
      <p:sp>
        <p:nvSpPr>
          <p:cNvPr id="2" name="Slide Number Placeholder 1"/>
          <p:cNvSpPr>
            <a:spLocks noGrp="1"/>
          </p:cNvSpPr>
          <p:nvPr>
            <p:ph type="sldNum" sz="quarter" idx="12"/>
          </p:nvPr>
        </p:nvSpPr>
        <p:spPr/>
        <p:txBody>
          <a:bodyPr/>
          <a:lstStyle/>
          <a:p>
            <a:fld id="{79AAA648-1FEE-4BC6-A74A-7F2F31D927FF}" type="slidenum">
              <a:rPr lang="en-US" smtClean="0"/>
              <a:t>7</a:t>
            </a:fld>
            <a:endParaRPr lang="en-US" dirty="0"/>
          </a:p>
        </p:txBody>
      </p:sp>
    </p:spTree>
    <p:extLst>
      <p:ext uri="{BB962C8B-B14F-4D97-AF65-F5344CB8AC3E}">
        <p14:creationId xmlns:p14="http://schemas.microsoft.com/office/powerpoint/2010/main" val="286626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pewforum.org/files/2014/04/religious-diversity-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pewforum.org/files/2014/04/religious-diversity-1.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pewforum.org/files/2014/04/religious-diversity-1.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pewforum.org/files/2014/04/religious-diversity-1.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pewforum.org/files/2014/04/religious-diversity-1.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0" y="168275"/>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迅速全球化的世界</a:t>
            </a:r>
            <a:endParaRPr lang="en-US" sz="4000" b="1" dirty="0">
              <a:latin typeface="Microsoft JhengHei" panose="020B0604030504040204" pitchFamily="34" charset="-120"/>
              <a:ea typeface="Microsoft JhengHei" panose="020B0604030504040204" pitchFamily="34" charset="-120"/>
            </a:endParaRPr>
          </a:p>
        </p:txBody>
      </p:sp>
      <p:sp>
        <p:nvSpPr>
          <p:cNvPr id="19" name="Rectangle 18"/>
          <p:cNvSpPr/>
          <p:nvPr/>
        </p:nvSpPr>
        <p:spPr>
          <a:xfrm>
            <a:off x="379186" y="1371600"/>
            <a:ext cx="8460014" cy="5324535"/>
          </a:xfrm>
          <a:prstGeom prst="rect">
            <a:avLst/>
          </a:prstGeom>
        </p:spPr>
        <p:txBody>
          <a:bodyPr wrap="square">
            <a:spAutoFit/>
          </a:bodyPr>
          <a:lstStyle/>
          <a:p>
            <a:pPr marL="285750" indent="-285750">
              <a:buFont typeface="Arial" panose="020B0604020202020204" pitchFamily="34" charset="0"/>
              <a:buChar char="•"/>
            </a:pPr>
            <a:r>
              <a:rPr lang="zh-TW" altLang="en-US" sz="2400" b="1" dirty="0">
                <a:latin typeface="Microsoft JhengHei UI" panose="020B0604030504040204" pitchFamily="34" charset="-120"/>
                <a:ea typeface="Microsoft JhengHei UI" panose="020B0604030504040204" pitchFamily="34" charset="-120"/>
              </a:rPr>
              <a:t>全球化是世界上國家和人民聯合在一起的過</a:t>
            </a:r>
            <a:r>
              <a:rPr lang="zh-TW" altLang="en-US" sz="2400" b="1" dirty="0" smtClean="0">
                <a:latin typeface="Microsoft JhengHei UI" panose="020B0604030504040204" pitchFamily="34" charset="-120"/>
                <a:ea typeface="Microsoft JhengHei UI" panose="020B0604030504040204" pitchFamily="34" charset="-120"/>
              </a:rPr>
              <a:t>程</a:t>
            </a:r>
            <a:endParaRPr lang="en-US" altLang="zh-TW" sz="2400" b="1" dirty="0" smtClean="0">
              <a:latin typeface="Microsoft JhengHei UI" panose="020B0604030504040204" pitchFamily="34" charset="-120"/>
              <a:ea typeface="Microsoft JhengHei U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UI" panose="020B0604030504040204" pitchFamily="34" charset="-120"/>
                <a:ea typeface="Microsoft JhengHei UI" panose="020B0604030504040204" pitchFamily="34" charset="-120"/>
              </a:rPr>
              <a:t>因為交</a:t>
            </a:r>
            <a:r>
              <a:rPr lang="zh-TW" altLang="en-US" sz="2000" b="1" dirty="0">
                <a:latin typeface="Microsoft JhengHei UI" panose="020B0604030504040204" pitchFamily="34" charset="-120"/>
                <a:ea typeface="Microsoft JhengHei UI" panose="020B0604030504040204" pitchFamily="34" charset="-120"/>
              </a:rPr>
              <a:t>通和通訊科技的進</a:t>
            </a:r>
            <a:r>
              <a:rPr lang="zh-TW" altLang="en-US" sz="2000" b="1" dirty="0" smtClean="0">
                <a:latin typeface="Microsoft JhengHei UI" panose="020B0604030504040204" pitchFamily="34" charset="-120"/>
                <a:ea typeface="Microsoft JhengHei UI" panose="020B0604030504040204" pitchFamily="34" charset="-120"/>
              </a:rPr>
              <a:t>步</a:t>
            </a:r>
            <a:r>
              <a:rPr lang="zh-TW" altLang="en-US" sz="2000" b="1" dirty="0">
                <a:latin typeface="Microsoft JhengHei UI" panose="020B0604030504040204" pitchFamily="34" charset="-120"/>
                <a:ea typeface="Microsoft JhengHei UI" panose="020B0604030504040204" pitchFamily="34" charset="-120"/>
              </a:rPr>
              <a:t>二</a:t>
            </a:r>
            <a:r>
              <a:rPr lang="zh-TW" altLang="en-US" sz="2000" b="1" dirty="0" smtClean="0">
                <a:latin typeface="Microsoft JhengHei UI" panose="020B0604030504040204" pitchFamily="34" charset="-120"/>
                <a:ea typeface="Microsoft JhengHei UI" panose="020B0604030504040204" pitchFamily="34" charset="-120"/>
              </a:rPr>
              <a:t>十</a:t>
            </a:r>
            <a:r>
              <a:rPr lang="zh-TW" altLang="en-US" sz="2000" b="1" dirty="0">
                <a:latin typeface="Microsoft JhengHei UI" panose="020B0604030504040204" pitchFamily="34" charset="-120"/>
                <a:ea typeface="Microsoft JhengHei UI" panose="020B0604030504040204" pitchFamily="34" charset="-120"/>
              </a:rPr>
              <a:t>一</a:t>
            </a:r>
            <a:r>
              <a:rPr lang="zh-TW" altLang="en-US" sz="2000" b="1" dirty="0" smtClean="0">
                <a:latin typeface="Microsoft JhengHei UI" panose="020B0604030504040204" pitchFamily="34" charset="-120"/>
                <a:ea typeface="Microsoft JhengHei UI" panose="020B0604030504040204" pitchFamily="34" charset="-120"/>
              </a:rPr>
              <a:t>世</a:t>
            </a:r>
            <a:r>
              <a:rPr lang="zh-TW" altLang="en-US" sz="2000" b="1" dirty="0">
                <a:latin typeface="Microsoft JhengHei UI" panose="020B0604030504040204" pitchFamily="34" charset="-120"/>
                <a:ea typeface="Microsoft JhengHei UI" panose="020B0604030504040204" pitchFamily="34" charset="-120"/>
              </a:rPr>
              <a:t>紀大</a:t>
            </a:r>
            <a:r>
              <a:rPr lang="zh-TW" altLang="en-US" sz="2000" b="1" dirty="0" smtClean="0">
                <a:latin typeface="Microsoft JhengHei UI" panose="020B0604030504040204" pitchFamily="34" charset="-120"/>
                <a:ea typeface="Microsoft JhengHei UI" panose="020B0604030504040204" pitchFamily="34" charset="-120"/>
              </a:rPr>
              <a:t>幅</a:t>
            </a:r>
            <a:r>
              <a:rPr lang="zh-TW" altLang="en-US" sz="2000" b="1" dirty="0">
                <a:latin typeface="Microsoft JhengHei UI" panose="020B0604030504040204" pitchFamily="34" charset="-120"/>
                <a:ea typeface="Microsoft JhengHei UI" panose="020B0604030504040204" pitchFamily="34" charset="-120"/>
              </a:rPr>
              <a:t>加</a:t>
            </a:r>
            <a:r>
              <a:rPr lang="zh-TW" altLang="en-US" sz="2000" b="1" dirty="0" smtClean="0">
                <a:latin typeface="Microsoft JhengHei UI" panose="020B0604030504040204" pitchFamily="34" charset="-120"/>
                <a:ea typeface="Microsoft JhengHei UI" panose="020B0604030504040204" pitchFamily="34" charset="-120"/>
              </a:rPr>
              <a:t>速</a:t>
            </a:r>
            <a:r>
              <a:rPr lang="zh-TW" altLang="en-US" sz="2000" b="1" dirty="0">
                <a:latin typeface="Microsoft JhengHei UI" panose="020B0604030504040204" pitchFamily="34" charset="-120"/>
                <a:ea typeface="Microsoft JhengHei UI" panose="020B0604030504040204" pitchFamily="34" charset="-120"/>
              </a:rPr>
              <a:t>大幅</a:t>
            </a:r>
            <a:r>
              <a:rPr lang="zh-TW" altLang="en-US" sz="2000" b="1" dirty="0" smtClean="0">
                <a:latin typeface="Microsoft JhengHei UI" panose="020B0604030504040204" pitchFamily="34" charset="-120"/>
                <a:ea typeface="Microsoft JhengHei UI" panose="020B0604030504040204" pitchFamily="34" charset="-120"/>
              </a:rPr>
              <a:t>發展</a:t>
            </a:r>
            <a:endParaRPr lang="en-US" altLang="zh-TW" sz="2400" b="1" dirty="0">
              <a:latin typeface="Microsoft JhengHei UI" panose="020B0604030504040204" pitchFamily="34" charset="-120"/>
              <a:ea typeface="Microsoft JhengHei UI" panose="020B0604030504040204" pitchFamily="34" charset="-120"/>
            </a:endParaRPr>
          </a:p>
          <a:p>
            <a:pPr marL="342900" indent="-342900">
              <a:spcBef>
                <a:spcPts val="600"/>
              </a:spcBef>
              <a:buFont typeface="Arial" panose="020B0604020202020204" pitchFamily="34" charset="0"/>
              <a:buChar char="•"/>
            </a:pPr>
            <a:r>
              <a:rPr lang="zh-TW" altLang="en-US" sz="2400" b="1" dirty="0" smtClean="0">
                <a:latin typeface="Microsoft JhengHei UI" panose="020B0604030504040204" pitchFamily="34" charset="-120"/>
                <a:ea typeface="Microsoft JhengHei UI" panose="020B0604030504040204" pitchFamily="34" charset="-120"/>
              </a:rPr>
              <a:t>經</a:t>
            </a:r>
            <a:r>
              <a:rPr lang="zh-TW" altLang="en-US" sz="2400" b="1" dirty="0">
                <a:latin typeface="Microsoft JhengHei UI" panose="020B0604030504040204" pitchFamily="34" charset="-120"/>
                <a:ea typeface="Microsoft JhengHei UI" panose="020B0604030504040204" pitchFamily="34" charset="-120"/>
              </a:rPr>
              <a:t>濟</a:t>
            </a:r>
            <a:r>
              <a:rPr lang="zh-TW" altLang="en-US" sz="2400" b="1" dirty="0" smtClean="0">
                <a:latin typeface="Microsoft JhengHei UI" panose="020B0604030504040204" pitchFamily="34" charset="-120"/>
                <a:ea typeface="Microsoft JhengHei UI" panose="020B0604030504040204" pitchFamily="34" charset="-120"/>
              </a:rPr>
              <a:t>上</a:t>
            </a:r>
            <a:r>
              <a:rPr lang="zh-TW" altLang="en-US" sz="2400" b="1" dirty="0">
                <a:latin typeface="Microsoft JhengHei UI" panose="020B0604030504040204" pitchFamily="34" charset="-120"/>
                <a:ea typeface="Microsoft JhengHei UI" panose="020B0604030504040204" pitchFamily="34" charset="-120"/>
              </a:rPr>
              <a:t>的</a:t>
            </a:r>
            <a:r>
              <a:rPr lang="zh-TW" altLang="en-US" sz="2400" b="1" dirty="0" smtClean="0">
                <a:latin typeface="Microsoft JhengHei UI" panose="020B0604030504040204" pitchFamily="34" charset="-120"/>
                <a:ea typeface="Microsoft JhengHei UI" panose="020B0604030504040204" pitchFamily="34" charset="-120"/>
              </a:rPr>
              <a:t>全</a:t>
            </a:r>
            <a:r>
              <a:rPr lang="zh-TW" altLang="en-US" sz="2400" b="1" dirty="0">
                <a:latin typeface="Microsoft JhengHei UI" panose="020B0604030504040204" pitchFamily="34" charset="-120"/>
                <a:ea typeface="Microsoft JhengHei UI" panose="020B0604030504040204" pitchFamily="34" charset="-120"/>
              </a:rPr>
              <a:t>球</a:t>
            </a:r>
            <a:r>
              <a:rPr lang="zh-TW" altLang="en-US" sz="2400" b="1" dirty="0" smtClean="0">
                <a:latin typeface="Microsoft JhengHei UI" panose="020B0604030504040204" pitchFamily="34" charset="-120"/>
                <a:ea typeface="Microsoft JhengHei UI" panose="020B0604030504040204" pitchFamily="34" charset="-120"/>
              </a:rPr>
              <a:t>化</a:t>
            </a:r>
            <a:endParaRPr lang="en-US" altLang="zh-TW" b="1" dirty="0">
              <a:latin typeface="Microsoft JhengHei UI" panose="020B0604030504040204" pitchFamily="34" charset="-120"/>
              <a:ea typeface="Microsoft JhengHei UI" panose="020B0604030504040204" pitchFamily="34" charset="-120"/>
            </a:endParaRPr>
          </a:p>
          <a:p>
            <a:pPr marL="800100" lvl="1" indent="-342900">
              <a:spcBef>
                <a:spcPts val="600"/>
              </a:spcBef>
              <a:buFont typeface="Times New Roman" panose="02020603050405020304" pitchFamily="18" charset="0"/>
              <a:buChar char="−"/>
            </a:pPr>
            <a:r>
              <a:rPr lang="zh-TW" altLang="en-US" sz="2000" b="1" dirty="0" smtClean="0">
                <a:latin typeface="Microsoft JhengHei UI" panose="020B0604030504040204" pitchFamily="34" charset="-120"/>
                <a:ea typeface="Microsoft JhengHei UI" panose="020B0604030504040204" pitchFamily="34" charset="-120"/>
              </a:rPr>
              <a:t>各</a:t>
            </a:r>
            <a:r>
              <a:rPr lang="zh-TW" altLang="en-US" sz="2000" b="1" dirty="0">
                <a:latin typeface="Microsoft JhengHei UI" panose="020B0604030504040204" pitchFamily="34" charset="-120"/>
                <a:ea typeface="Microsoft JhengHei UI" panose="020B0604030504040204" pitchFamily="34" charset="-120"/>
              </a:rPr>
              <a:t>個國家的經</a:t>
            </a:r>
            <a:r>
              <a:rPr lang="zh-TW" altLang="en-US" sz="2000" b="1" dirty="0" smtClean="0">
                <a:latin typeface="Microsoft JhengHei UI" panose="020B0604030504040204" pitchFamily="34" charset="-120"/>
                <a:ea typeface="Microsoft JhengHei UI" panose="020B0604030504040204" pitchFamily="34" charset="-120"/>
              </a:rPr>
              <a:t>濟互</a:t>
            </a:r>
            <a:r>
              <a:rPr lang="zh-TW" altLang="en-US" sz="2000" b="1" dirty="0">
                <a:latin typeface="Microsoft JhengHei UI" panose="020B0604030504040204" pitchFamily="34" charset="-120"/>
                <a:ea typeface="Microsoft JhengHei UI" panose="020B0604030504040204" pitchFamily="34" charset="-120"/>
              </a:rPr>
              <a:t>相依賴</a:t>
            </a:r>
            <a:r>
              <a:rPr lang="zh-TW" altLang="en-US" sz="2000" b="1" dirty="0" smtClean="0">
                <a:latin typeface="Microsoft JhengHei UI" panose="020B0604030504040204" pitchFamily="34" charset="-120"/>
                <a:ea typeface="Microsoft JhengHei UI" panose="020B0604030504040204" pitchFamily="34" charset="-120"/>
              </a:rPr>
              <a:t>並且</a:t>
            </a:r>
            <a:r>
              <a:rPr lang="zh-TW" altLang="en-US" sz="2000" b="1" dirty="0">
                <a:latin typeface="Microsoft JhengHei UI" panose="020B0604030504040204" pitchFamily="34" charset="-120"/>
                <a:ea typeface="Microsoft JhengHei UI" panose="020B0604030504040204" pitchFamily="34" charset="-120"/>
              </a:rPr>
              <a:t>整</a:t>
            </a:r>
            <a:r>
              <a:rPr lang="zh-TW" altLang="en-US" sz="2000" b="1" dirty="0" smtClean="0">
                <a:latin typeface="Microsoft JhengHei UI" panose="020B0604030504040204" pitchFamily="34" charset="-120"/>
                <a:ea typeface="Microsoft JhengHei UI" panose="020B0604030504040204" pitchFamily="34" charset="-120"/>
              </a:rPr>
              <a:t>合成</a:t>
            </a:r>
            <a:r>
              <a:rPr lang="zh-TW" altLang="en-US" sz="2000" b="1" dirty="0">
                <a:latin typeface="Microsoft JhengHei UI" panose="020B0604030504040204" pitchFamily="34" charset="-120"/>
                <a:ea typeface="Microsoft JhengHei UI" panose="020B0604030504040204" pitchFamily="34" charset="-120"/>
              </a:rPr>
              <a:t>一</a:t>
            </a:r>
            <a:r>
              <a:rPr lang="zh-TW" altLang="en-US" sz="2000" b="1" dirty="0" smtClean="0">
                <a:latin typeface="Microsoft JhengHei UI" panose="020B0604030504040204" pitchFamily="34" charset="-120"/>
                <a:ea typeface="Microsoft JhengHei UI" panose="020B0604030504040204" pitchFamily="34" charset="-120"/>
              </a:rPr>
              <a:t>個</a:t>
            </a:r>
            <a:endParaRPr lang="en-US" altLang="zh-TW" sz="2000" b="1" dirty="0" smtClean="0">
              <a:latin typeface="Microsoft JhengHei UI" panose="020B0604030504040204" pitchFamily="34" charset="-120"/>
              <a:ea typeface="Microsoft JhengHei UI" panose="020B0604030504040204" pitchFamily="34" charset="-120"/>
            </a:endParaRPr>
          </a:p>
          <a:p>
            <a:pPr lvl="1">
              <a:spcBef>
                <a:spcPts val="600"/>
              </a:spcBef>
            </a:pPr>
            <a:r>
              <a:rPr lang="zh-TW" altLang="en-US" sz="2000" b="1" dirty="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    世</a:t>
            </a:r>
            <a:r>
              <a:rPr lang="zh-TW" altLang="en-US" sz="2000" b="1" dirty="0">
                <a:latin typeface="Microsoft JhengHei UI" panose="020B0604030504040204" pitchFamily="34" charset="-120"/>
                <a:ea typeface="Microsoft JhengHei UI" panose="020B0604030504040204" pitchFamily="34" charset="-120"/>
              </a:rPr>
              <a:t>界市</a:t>
            </a:r>
            <a:r>
              <a:rPr lang="zh-TW" altLang="en-US" sz="2000" b="1" dirty="0" smtClean="0">
                <a:latin typeface="Microsoft JhengHei UI" panose="020B0604030504040204" pitchFamily="34" charset="-120"/>
                <a:ea typeface="Microsoft JhengHei UI" panose="020B0604030504040204" pitchFamily="34" charset="-120"/>
              </a:rPr>
              <a:t>場</a:t>
            </a:r>
            <a:r>
              <a:rPr lang="en-US" altLang="zh-TW" sz="2000" b="1" dirty="0" smtClean="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國</a:t>
            </a:r>
            <a:r>
              <a:rPr lang="zh-TW" altLang="en-US" sz="2000" b="1" dirty="0">
                <a:latin typeface="Microsoft JhengHei UI" panose="020B0604030504040204" pitchFamily="34" charset="-120"/>
                <a:ea typeface="Microsoft JhengHei UI" panose="020B0604030504040204" pitchFamily="34" charset="-120"/>
              </a:rPr>
              <a:t>家間貿</a:t>
            </a:r>
            <a:r>
              <a:rPr lang="zh-TW" altLang="en-US" sz="2000" b="1" dirty="0" smtClean="0">
                <a:latin typeface="Microsoft JhengHei UI" panose="020B0604030504040204" pitchFamily="34" charset="-120"/>
                <a:ea typeface="Microsoft JhengHei UI" panose="020B0604030504040204" pitchFamily="34" charset="-120"/>
              </a:rPr>
              <a:t>易的</a:t>
            </a:r>
            <a:r>
              <a:rPr lang="zh-TW" altLang="en-US" sz="2000" b="1" dirty="0">
                <a:latin typeface="Microsoft JhengHei UI" panose="020B0604030504040204" pitchFamily="34" charset="-120"/>
                <a:ea typeface="Microsoft JhengHei UI" panose="020B0604030504040204" pitchFamily="34" charset="-120"/>
              </a:rPr>
              <a:t>阻礙減</a:t>
            </a:r>
            <a:r>
              <a:rPr lang="zh-TW" altLang="en-US" sz="2000" b="1" dirty="0" smtClean="0">
                <a:latin typeface="Microsoft JhengHei UI" panose="020B0604030504040204" pitchFamily="34" charset="-120"/>
                <a:ea typeface="Microsoft JhengHei UI" panose="020B0604030504040204" pitchFamily="34" charset="-120"/>
              </a:rPr>
              <a:t>少</a:t>
            </a:r>
            <a:r>
              <a:rPr lang="en-US" altLang="zh-TW" sz="2000" b="1" dirty="0" smtClean="0">
                <a:latin typeface="Microsoft JhengHei UI" panose="020B0604030504040204" pitchFamily="34" charset="-120"/>
                <a:ea typeface="Microsoft JhengHei UI" panose="020B0604030504040204" pitchFamily="34" charset="-120"/>
              </a:rPr>
              <a:t>, </a:t>
            </a:r>
          </a:p>
          <a:p>
            <a:pPr lvl="1">
              <a:spcBef>
                <a:spcPts val="600"/>
              </a:spcBef>
            </a:pPr>
            <a:r>
              <a:rPr lang="zh-TW" altLang="en-US" sz="2000" b="1" dirty="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    直</a:t>
            </a:r>
            <a:r>
              <a:rPr lang="zh-TW" altLang="en-US" sz="2000" b="1" dirty="0">
                <a:latin typeface="Microsoft JhengHei UI" panose="020B0604030504040204" pitchFamily="34" charset="-120"/>
                <a:ea typeface="Microsoft JhengHei UI" panose="020B0604030504040204" pitchFamily="34" charset="-120"/>
              </a:rPr>
              <a:t>接投資增加並且有許多跨國公</a:t>
            </a:r>
            <a:r>
              <a:rPr lang="zh-TW" altLang="en-US" sz="2000" b="1" dirty="0" smtClean="0">
                <a:latin typeface="Microsoft JhengHei UI" panose="020B0604030504040204" pitchFamily="34" charset="-120"/>
                <a:ea typeface="Microsoft JhengHei UI" panose="020B0604030504040204" pitchFamily="34" charset="-120"/>
              </a:rPr>
              <a:t>司</a:t>
            </a:r>
            <a:endParaRPr lang="en-US" altLang="zh-TW" sz="2000" b="1" dirty="0">
              <a:latin typeface="Microsoft JhengHei UI" panose="020B0604030504040204" pitchFamily="34" charset="-120"/>
              <a:ea typeface="Microsoft JhengHei UI" panose="020B0604030504040204" pitchFamily="34" charset="-120"/>
            </a:endParaRPr>
          </a:p>
          <a:p>
            <a:pPr marL="285750" indent="-285750">
              <a:spcBef>
                <a:spcPts val="600"/>
              </a:spcBef>
              <a:buFont typeface="Arial" panose="020B0604020202020204" pitchFamily="34" charset="0"/>
              <a:buChar char="•"/>
            </a:pPr>
            <a:r>
              <a:rPr lang="zh-TW" altLang="en-US" sz="2400" b="1" dirty="0" smtClean="0">
                <a:latin typeface="Microsoft JhengHei UI" panose="020B0604030504040204" pitchFamily="34" charset="-120"/>
                <a:ea typeface="Microsoft JhengHei UI" panose="020B0604030504040204" pitchFamily="34" charset="-120"/>
              </a:rPr>
              <a:t>文</a:t>
            </a:r>
            <a:r>
              <a:rPr lang="zh-TW" altLang="en-US" sz="2400" b="1" dirty="0">
                <a:latin typeface="Microsoft JhengHei UI" panose="020B0604030504040204" pitchFamily="34" charset="-120"/>
                <a:ea typeface="Microsoft JhengHei UI" panose="020B0604030504040204" pitchFamily="34" charset="-120"/>
              </a:rPr>
              <a:t>化上的全球</a:t>
            </a:r>
            <a:r>
              <a:rPr lang="zh-TW" altLang="en-US" sz="2400" b="1" dirty="0" smtClean="0">
                <a:latin typeface="Microsoft JhengHei UI" panose="020B0604030504040204" pitchFamily="34" charset="-120"/>
                <a:ea typeface="Microsoft JhengHei UI" panose="020B0604030504040204" pitchFamily="34" charset="-120"/>
              </a:rPr>
              <a:t>化</a:t>
            </a:r>
            <a:endParaRPr lang="en-US" altLang="zh-TW" b="1" dirty="0">
              <a:latin typeface="Microsoft JhengHei UI" panose="020B0604030504040204" pitchFamily="34" charset="-120"/>
              <a:ea typeface="Microsoft JhengHei U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UI" panose="020B0604030504040204" pitchFamily="34" charset="-120"/>
                <a:ea typeface="Microsoft JhengHei UI" panose="020B0604030504040204" pitchFamily="34" charset="-120"/>
              </a:rPr>
              <a:t>不</a:t>
            </a:r>
            <a:r>
              <a:rPr lang="zh-TW" altLang="en-US" sz="2000" b="1" dirty="0">
                <a:latin typeface="Microsoft JhengHei UI" panose="020B0604030504040204" pitchFamily="34" charset="-120"/>
                <a:ea typeface="Microsoft JhengHei UI" panose="020B0604030504040204" pitchFamily="34" charset="-120"/>
              </a:rPr>
              <a:t>同文化的社會和人群互相聯接在一</a:t>
            </a:r>
            <a:r>
              <a:rPr lang="zh-TW" altLang="en-US" sz="2000" b="1" dirty="0" smtClean="0">
                <a:latin typeface="Microsoft JhengHei UI" panose="020B0604030504040204" pitchFamily="34" charset="-120"/>
                <a:ea typeface="Microsoft JhengHei UI" panose="020B0604030504040204" pitchFamily="34" charset="-120"/>
              </a:rPr>
              <a:t>起</a:t>
            </a:r>
            <a:r>
              <a:rPr lang="en-US" altLang="zh-TW" sz="2000" b="1" dirty="0" smtClean="0">
                <a:latin typeface="Microsoft JhengHei UI" panose="020B0604030504040204" pitchFamily="34" charset="-120"/>
                <a:ea typeface="Microsoft JhengHei UI" panose="020B0604030504040204" pitchFamily="34" charset="-120"/>
              </a:rPr>
              <a:t>;</a:t>
            </a:r>
          </a:p>
          <a:p>
            <a:pPr lvl="1">
              <a:spcBef>
                <a:spcPts val="600"/>
              </a:spcBef>
            </a:pPr>
            <a:r>
              <a:rPr lang="en-US" altLang="zh-TW" sz="2000" b="1" dirty="0">
                <a:latin typeface="Microsoft JhengHei UI" panose="020B0604030504040204" pitchFamily="34" charset="-120"/>
                <a:ea typeface="Microsoft JhengHei UI" panose="020B0604030504040204" pitchFamily="34" charset="-120"/>
              </a:rPr>
              <a:t> </a:t>
            </a:r>
            <a:r>
              <a:rPr lang="en-US" altLang="zh-TW" sz="2000" b="1" dirty="0" smtClean="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文</a:t>
            </a:r>
            <a:r>
              <a:rPr lang="zh-TW" altLang="en-US" sz="2000" b="1" dirty="0">
                <a:latin typeface="Microsoft JhengHei UI" panose="020B0604030504040204" pitchFamily="34" charset="-120"/>
                <a:ea typeface="Microsoft JhengHei UI" panose="020B0604030504040204" pitchFamily="34" charset="-120"/>
              </a:rPr>
              <a:t>化交流的主要工</a:t>
            </a:r>
            <a:r>
              <a:rPr lang="zh-TW" altLang="en-US" sz="2000" b="1" dirty="0" smtClean="0">
                <a:latin typeface="Microsoft JhengHei UI" panose="020B0604030504040204" pitchFamily="34" charset="-120"/>
                <a:ea typeface="Microsoft JhengHei UI" panose="020B0604030504040204" pitchFamily="34" charset="-120"/>
              </a:rPr>
              <a:t>具</a:t>
            </a:r>
            <a:r>
              <a:rPr lang="en-US" altLang="zh-TW" sz="2000" b="1" dirty="0" smtClean="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網路</a:t>
            </a:r>
            <a:r>
              <a:rPr lang="en-US" altLang="zh-TW" sz="2000" b="1" dirty="0" smtClean="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新</a:t>
            </a:r>
            <a:r>
              <a:rPr lang="zh-TW" altLang="en-US" sz="2000" b="1" dirty="0">
                <a:latin typeface="Microsoft JhengHei UI" panose="020B0604030504040204" pitchFamily="34" charset="-120"/>
                <a:ea typeface="Microsoft JhengHei UI" panose="020B0604030504040204" pitchFamily="34" charset="-120"/>
              </a:rPr>
              <a:t>聞媒</a:t>
            </a:r>
            <a:r>
              <a:rPr lang="zh-TW" altLang="en-US" sz="2000" b="1" dirty="0" smtClean="0">
                <a:latin typeface="Microsoft JhengHei UI" panose="020B0604030504040204" pitchFamily="34" charset="-120"/>
                <a:ea typeface="Microsoft JhengHei UI" panose="020B0604030504040204" pitchFamily="34" charset="-120"/>
              </a:rPr>
              <a:t>體</a:t>
            </a:r>
            <a:r>
              <a:rPr lang="en-US" altLang="zh-TW" sz="2000" b="1" dirty="0" smtClean="0">
                <a:latin typeface="Microsoft JhengHei UI" panose="020B0604030504040204" pitchFamily="34" charset="-120"/>
                <a:ea typeface="Microsoft JhengHei UI" panose="020B0604030504040204" pitchFamily="34" charset="-120"/>
              </a:rPr>
              <a:t>, </a:t>
            </a:r>
            <a:r>
              <a:rPr lang="zh-TW" altLang="en-US" sz="2000" b="1" dirty="0" smtClean="0">
                <a:latin typeface="Microsoft JhengHei UI" panose="020B0604030504040204" pitchFamily="34" charset="-120"/>
                <a:ea typeface="Microsoft JhengHei UI" panose="020B0604030504040204" pitchFamily="34" charset="-120"/>
              </a:rPr>
              <a:t>和旅行</a:t>
            </a:r>
            <a:endParaRPr lang="en-US" altLang="zh-TW" sz="2000" b="1" dirty="0">
              <a:latin typeface="Microsoft JhengHei UI" panose="020B0604030504040204" pitchFamily="34" charset="-120"/>
              <a:ea typeface="Microsoft JhengHei UI" panose="020B0604030504040204" pitchFamily="34" charset="-120"/>
            </a:endParaRPr>
          </a:p>
          <a:p>
            <a:pPr marL="285750" indent="-285750">
              <a:spcBef>
                <a:spcPts val="600"/>
              </a:spcBef>
              <a:buFont typeface="Arial" panose="020B0604020202020204" pitchFamily="34" charset="0"/>
              <a:buChar char="•"/>
            </a:pPr>
            <a:r>
              <a:rPr lang="zh-TW" altLang="en-US" sz="2400" b="1" dirty="0" smtClean="0">
                <a:latin typeface="Microsoft JhengHei UI" panose="020B0604030504040204" pitchFamily="34" charset="-120"/>
                <a:ea typeface="Microsoft JhengHei UI" panose="020B0604030504040204" pitchFamily="34" charset="-120"/>
              </a:rPr>
              <a:t>政</a:t>
            </a:r>
            <a:r>
              <a:rPr lang="zh-TW" altLang="en-US" sz="2400" b="1" dirty="0">
                <a:latin typeface="Microsoft JhengHei UI" panose="020B0604030504040204" pitchFamily="34" charset="-120"/>
                <a:ea typeface="Microsoft JhengHei UI" panose="020B0604030504040204" pitchFamily="34" charset="-120"/>
              </a:rPr>
              <a:t>治上的全球</a:t>
            </a:r>
            <a:r>
              <a:rPr lang="zh-TW" altLang="en-US" sz="2400" b="1" dirty="0" smtClean="0">
                <a:latin typeface="Microsoft JhengHei UI" panose="020B0604030504040204" pitchFamily="34" charset="-120"/>
                <a:ea typeface="Microsoft JhengHei UI" panose="020B0604030504040204" pitchFamily="34" charset="-120"/>
              </a:rPr>
              <a:t>化</a:t>
            </a:r>
            <a:endParaRPr lang="en-US" altLang="zh-TW" b="1" dirty="0">
              <a:latin typeface="Microsoft JhengHei UI" panose="020B0604030504040204" pitchFamily="34" charset="-120"/>
              <a:ea typeface="Microsoft JhengHei UI" panose="020B0604030504040204" pitchFamily="34" charset="-120"/>
            </a:endParaRPr>
          </a:p>
          <a:p>
            <a:pPr marL="742950" lvl="1" indent="-285750">
              <a:spcBef>
                <a:spcPts val="600"/>
              </a:spcBef>
              <a:buFont typeface="Times New Roman" panose="02020603050405020304" pitchFamily="18" charset="0"/>
              <a:buChar char="−"/>
            </a:pPr>
            <a:r>
              <a:rPr lang="en-US" sz="2000" b="1" dirty="0" smtClean="0">
                <a:latin typeface="Microsoft JhengHei UI" panose="020B0604030504040204" pitchFamily="34" charset="-120"/>
                <a:ea typeface="Microsoft JhengHei UI" panose="020B0604030504040204" pitchFamily="34" charset="-120"/>
              </a:rPr>
              <a:t>UN</a:t>
            </a:r>
            <a:r>
              <a:rPr lang="en-US" sz="2000" b="1" dirty="0">
                <a:latin typeface="Microsoft JhengHei UI" panose="020B0604030504040204" pitchFamily="34" charset="-120"/>
                <a:ea typeface="Microsoft JhengHei UI" panose="020B0604030504040204" pitchFamily="34" charset="-120"/>
              </a:rPr>
              <a:t>, EU, WTO, </a:t>
            </a:r>
            <a:r>
              <a:rPr lang="en-US" sz="2000" b="1" dirty="0" smtClean="0">
                <a:latin typeface="Microsoft JhengHei UI" panose="020B0604030504040204" pitchFamily="34" charset="-120"/>
                <a:ea typeface="Microsoft JhengHei UI" panose="020B0604030504040204" pitchFamily="34" charset="-120"/>
              </a:rPr>
              <a:t>G8</a:t>
            </a:r>
          </a:p>
          <a:p>
            <a:pPr marL="742950" lvl="1" indent="-285750">
              <a:spcBef>
                <a:spcPts val="600"/>
              </a:spcBef>
              <a:buFont typeface="Times New Roman" panose="02020603050405020304" pitchFamily="18" charset="0"/>
              <a:buChar char="−"/>
            </a:pPr>
            <a:r>
              <a:rPr lang="en-US" altLang="zh-TW" sz="2000" b="1" dirty="0" smtClean="0">
                <a:latin typeface="Microsoft JhengHei UI" panose="020B0604030504040204" pitchFamily="34" charset="-120"/>
                <a:ea typeface="Microsoft JhengHei UI" panose="020B0604030504040204" pitchFamily="34" charset="-120"/>
              </a:rPr>
              <a:t>NGO (</a:t>
            </a:r>
            <a:r>
              <a:rPr lang="zh-TW" altLang="en-US" sz="2000" b="1" dirty="0" smtClean="0">
                <a:latin typeface="Microsoft JhengHei UI" panose="020B0604030504040204" pitchFamily="34" charset="-120"/>
                <a:ea typeface="Microsoft JhengHei UI" panose="020B0604030504040204" pitchFamily="34" charset="-120"/>
              </a:rPr>
              <a:t>非</a:t>
            </a:r>
            <a:r>
              <a:rPr lang="zh-TW" altLang="en-US" sz="2000" b="1" dirty="0">
                <a:latin typeface="Microsoft JhengHei UI" panose="020B0604030504040204" pitchFamily="34" charset="-120"/>
                <a:ea typeface="Microsoft JhengHei UI" panose="020B0604030504040204" pitchFamily="34" charset="-120"/>
              </a:rPr>
              <a:t>政府組織 </a:t>
            </a:r>
            <a:r>
              <a:rPr lang="en-US" altLang="zh-TW" sz="2000" b="1" dirty="0" smtClean="0">
                <a:latin typeface="Microsoft JhengHei UI" panose="020B0604030504040204" pitchFamily="34" charset="-120"/>
                <a:ea typeface="Microsoft JhengHei UI" panose="020B0604030504040204" pitchFamily="34" charset="-120"/>
              </a:rPr>
              <a:t>)</a:t>
            </a:r>
          </a:p>
          <a:p>
            <a:pPr marL="342900" indent="-342900">
              <a:spcBef>
                <a:spcPts val="600"/>
              </a:spcBef>
              <a:buFont typeface="Arial" panose="020B0604020202020204" pitchFamily="34" charset="0"/>
              <a:buChar char="•"/>
            </a:pPr>
            <a:r>
              <a:rPr lang="zh-TW" altLang="en-US" sz="2400" b="1" dirty="0" smtClean="0">
                <a:latin typeface="Microsoft JhengHei UI" panose="020B0604030504040204" pitchFamily="34" charset="-120"/>
                <a:ea typeface="Microsoft JhengHei UI" panose="020B0604030504040204" pitchFamily="34" charset="-120"/>
              </a:rPr>
              <a:t>從基督徒和移</a:t>
            </a:r>
            <a:r>
              <a:rPr lang="zh-TW" altLang="en-US" sz="2400" b="1" dirty="0">
                <a:latin typeface="Microsoft JhengHei UI" panose="020B0604030504040204" pitchFamily="34" charset="-120"/>
                <a:ea typeface="Microsoft JhengHei UI" panose="020B0604030504040204" pitchFamily="34" charset="-120"/>
              </a:rPr>
              <a:t>民的角</a:t>
            </a:r>
            <a:r>
              <a:rPr lang="zh-TW" altLang="en-US" sz="2400" b="1" dirty="0" smtClean="0">
                <a:latin typeface="Microsoft JhengHei UI" panose="020B0604030504040204" pitchFamily="34" charset="-120"/>
                <a:ea typeface="Microsoft JhengHei UI" panose="020B0604030504040204" pitchFamily="34" charset="-120"/>
              </a:rPr>
              <a:t>度</a:t>
            </a:r>
            <a:r>
              <a:rPr lang="en-US" altLang="zh-TW" sz="2400" b="1" dirty="0" smtClean="0">
                <a:latin typeface="Microsoft JhengHei UI" panose="020B0604030504040204" pitchFamily="34" charset="-120"/>
                <a:ea typeface="Microsoft JhengHei UI" panose="020B0604030504040204" pitchFamily="34" charset="-120"/>
              </a:rPr>
              <a:t>, </a:t>
            </a:r>
            <a:r>
              <a:rPr lang="zh-TW" altLang="en-US" sz="2400" b="1" dirty="0" smtClean="0">
                <a:latin typeface="Microsoft JhengHei UI" panose="020B0604030504040204" pitchFamily="34" charset="-120"/>
                <a:ea typeface="Microsoft JhengHei UI" panose="020B0604030504040204" pitchFamily="34" charset="-120"/>
              </a:rPr>
              <a:t>你如</a:t>
            </a:r>
            <a:r>
              <a:rPr lang="zh-TW" altLang="en-US" sz="2400" b="1" dirty="0">
                <a:latin typeface="Microsoft JhengHei UI" panose="020B0604030504040204" pitchFamily="34" charset="-120"/>
                <a:ea typeface="Microsoft JhengHei UI" panose="020B0604030504040204" pitchFamily="34" charset="-120"/>
              </a:rPr>
              <a:t>何看全球化？</a:t>
            </a:r>
            <a:endParaRPr lang="en-US" sz="2400" b="1" dirty="0">
              <a:latin typeface="Microsoft JhengHei UI" panose="020B0604030504040204" pitchFamily="34" charset="-120"/>
              <a:ea typeface="Microsoft JhengHei UI" panose="020B0604030504040204" pitchFamily="34" charset="-12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547" y="2213429"/>
            <a:ext cx="1852053" cy="13918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545" y="3690896"/>
            <a:ext cx="1852055" cy="13890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5145314"/>
            <a:ext cx="1286834" cy="1716315"/>
          </a:xfrm>
          <a:prstGeom prst="rect">
            <a:avLst/>
          </a:prstGeom>
        </p:spPr>
      </p:pic>
    </p:spTree>
    <p:extLst>
      <p:ext uri="{BB962C8B-B14F-4D97-AF65-F5344CB8AC3E}">
        <p14:creationId xmlns:p14="http://schemas.microsoft.com/office/powerpoint/2010/main" val="272174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pewforum.org/files/2014/04/religious-diversity-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pewforum.org/files/2014/04/religious-diversity-1.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pewforum.org/files/2014/04/religious-diversity-1.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pewforum.org/files/2014/04/religious-diversity-1.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pewforum.org/files/2014/04/religious-diversity-1.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228600" y="2149345"/>
            <a:ext cx="6096000" cy="4403855"/>
            <a:chOff x="1515291" y="1612777"/>
            <a:chExt cx="6096000" cy="4403855"/>
          </a:xfrm>
        </p:grpSpPr>
        <p:graphicFrame>
          <p:nvGraphicFramePr>
            <p:cNvPr id="2" name="Chart 1"/>
            <p:cNvGraphicFramePr/>
            <p:nvPr>
              <p:extLst>
                <p:ext uri="{D42A27DB-BD31-4B8C-83A1-F6EECF244321}">
                  <p14:modId xmlns:p14="http://schemas.microsoft.com/office/powerpoint/2010/main" val="54062082"/>
                </p:ext>
              </p:extLst>
            </p:nvPr>
          </p:nvGraphicFramePr>
          <p:xfrm>
            <a:off x="1515291" y="1952632"/>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793373" y="1612777"/>
              <a:ext cx="3212022" cy="3967141"/>
              <a:chOff x="2793373" y="1612777"/>
              <a:chExt cx="3212022" cy="3967141"/>
            </a:xfrm>
          </p:grpSpPr>
          <p:sp>
            <p:nvSpPr>
              <p:cNvPr id="3" name="Rectangle 2"/>
              <p:cNvSpPr/>
              <p:nvPr/>
            </p:nvSpPr>
            <p:spPr>
              <a:xfrm>
                <a:off x="4897399" y="3194497"/>
                <a:ext cx="1107996" cy="830997"/>
              </a:xfrm>
              <a:prstGeom prst="rect">
                <a:avLst/>
              </a:prstGeom>
            </p:spPr>
            <p:txBody>
              <a:bodyPr wrap="none">
                <a:spAutoFit/>
              </a:bodyPr>
              <a:lstStyle/>
              <a:p>
                <a:r>
                  <a:rPr lang="zh-TW" altLang="en-US" sz="2400" b="1" dirty="0" smtClean="0">
                    <a:solidFill>
                      <a:schemeClr val="bg1"/>
                    </a:solidFill>
                  </a:rPr>
                  <a:t>基督教</a:t>
                </a:r>
                <a:endParaRPr lang="en-US" altLang="zh-TW" sz="2400" b="1" dirty="0">
                  <a:solidFill>
                    <a:schemeClr val="bg1"/>
                  </a:solidFill>
                </a:endParaRPr>
              </a:p>
              <a:p>
                <a:r>
                  <a:rPr lang="en-US" sz="2400" b="1" dirty="0" smtClean="0">
                    <a:solidFill>
                      <a:schemeClr val="bg1"/>
                    </a:solidFill>
                  </a:rPr>
                  <a:t>31.5%</a:t>
                </a:r>
                <a:endParaRPr lang="en-US" sz="2400" b="1" dirty="0">
                  <a:solidFill>
                    <a:schemeClr val="bg1"/>
                  </a:solidFill>
                </a:endParaRPr>
              </a:p>
            </p:txBody>
          </p:sp>
          <p:sp>
            <p:nvSpPr>
              <p:cNvPr id="12" name="Rectangle 11"/>
              <p:cNvSpPr/>
              <p:nvPr/>
            </p:nvSpPr>
            <p:spPr>
              <a:xfrm>
                <a:off x="4410891" y="4748921"/>
                <a:ext cx="1415772" cy="830997"/>
              </a:xfrm>
              <a:prstGeom prst="rect">
                <a:avLst/>
              </a:prstGeom>
            </p:spPr>
            <p:txBody>
              <a:bodyPr wrap="none">
                <a:spAutoFit/>
              </a:bodyPr>
              <a:lstStyle/>
              <a:p>
                <a:r>
                  <a:rPr lang="zh-TW" altLang="en-US" sz="2400" b="1" dirty="0" smtClean="0">
                    <a:solidFill>
                      <a:schemeClr val="bg1"/>
                    </a:solidFill>
                  </a:rPr>
                  <a:t>伊斯蘭教</a:t>
                </a:r>
                <a:endParaRPr lang="en-US" altLang="zh-TW" sz="2400" b="1" dirty="0" smtClean="0">
                  <a:solidFill>
                    <a:schemeClr val="bg1"/>
                  </a:solidFill>
                </a:endParaRPr>
              </a:p>
              <a:p>
                <a:r>
                  <a:rPr lang="en-US" sz="2400" b="1" dirty="0" smtClean="0">
                    <a:solidFill>
                      <a:schemeClr val="bg1"/>
                    </a:solidFill>
                  </a:rPr>
                  <a:t>23.2%</a:t>
                </a:r>
                <a:endParaRPr lang="en-US" sz="2400" b="1" dirty="0">
                  <a:solidFill>
                    <a:schemeClr val="bg1"/>
                  </a:solidFill>
                </a:endParaRPr>
              </a:p>
            </p:txBody>
          </p:sp>
          <p:sp>
            <p:nvSpPr>
              <p:cNvPr id="14" name="Rectangle 13"/>
              <p:cNvSpPr/>
              <p:nvPr/>
            </p:nvSpPr>
            <p:spPr>
              <a:xfrm>
                <a:off x="2963091" y="4495800"/>
                <a:ext cx="1415772" cy="830997"/>
              </a:xfrm>
              <a:prstGeom prst="rect">
                <a:avLst/>
              </a:prstGeom>
            </p:spPr>
            <p:txBody>
              <a:bodyPr wrap="none">
                <a:spAutoFit/>
              </a:bodyPr>
              <a:lstStyle/>
              <a:p>
                <a:r>
                  <a:rPr lang="zh-TW" altLang="en-US" sz="2400" b="1" dirty="0" smtClean="0">
                    <a:solidFill>
                      <a:schemeClr val="bg1"/>
                    </a:solidFill>
                  </a:rPr>
                  <a:t>沒有宗教</a:t>
                </a:r>
                <a:endParaRPr lang="en-US" altLang="zh-TW" sz="2400" b="1" dirty="0" smtClean="0">
                  <a:solidFill>
                    <a:schemeClr val="bg1"/>
                  </a:solidFill>
                </a:endParaRPr>
              </a:p>
              <a:p>
                <a:r>
                  <a:rPr lang="en-US" sz="2400" b="1" dirty="0" smtClean="0">
                    <a:solidFill>
                      <a:schemeClr val="bg1"/>
                    </a:solidFill>
                  </a:rPr>
                  <a:t>16.3%</a:t>
                </a:r>
                <a:endParaRPr lang="en-US" sz="2400" b="1" dirty="0">
                  <a:solidFill>
                    <a:schemeClr val="bg1"/>
                  </a:solidFill>
                </a:endParaRPr>
              </a:p>
            </p:txBody>
          </p:sp>
          <p:sp>
            <p:nvSpPr>
              <p:cNvPr id="15" name="Rectangle 14"/>
              <p:cNvSpPr/>
              <p:nvPr/>
            </p:nvSpPr>
            <p:spPr>
              <a:xfrm rot="21401872">
                <a:off x="3300562" y="2543502"/>
                <a:ext cx="785793" cy="707886"/>
              </a:xfrm>
              <a:prstGeom prst="rect">
                <a:avLst/>
              </a:prstGeom>
            </p:spPr>
            <p:txBody>
              <a:bodyPr wrap="none">
                <a:spAutoFit/>
              </a:bodyPr>
              <a:lstStyle/>
              <a:p>
                <a:r>
                  <a:rPr lang="zh-TW" altLang="en-US" sz="2000" b="1" dirty="0" smtClean="0">
                    <a:solidFill>
                      <a:schemeClr val="bg1"/>
                    </a:solidFill>
                  </a:rPr>
                  <a:t>佛教</a:t>
                </a:r>
                <a:endParaRPr lang="en-US" altLang="zh-TW" sz="2000" b="1" dirty="0" smtClean="0">
                  <a:solidFill>
                    <a:schemeClr val="bg1"/>
                  </a:solidFill>
                </a:endParaRPr>
              </a:p>
              <a:p>
                <a:r>
                  <a:rPr lang="en-US" sz="2000" b="1" dirty="0" smtClean="0">
                    <a:solidFill>
                      <a:schemeClr val="bg1"/>
                    </a:solidFill>
                  </a:rPr>
                  <a:t>7.1%</a:t>
                </a:r>
                <a:endParaRPr lang="en-US" sz="2000" b="1" dirty="0">
                  <a:solidFill>
                    <a:schemeClr val="bg1"/>
                  </a:solidFill>
                </a:endParaRPr>
              </a:p>
            </p:txBody>
          </p:sp>
          <p:sp>
            <p:nvSpPr>
              <p:cNvPr id="16" name="Rectangle 15"/>
              <p:cNvSpPr/>
              <p:nvPr/>
            </p:nvSpPr>
            <p:spPr>
              <a:xfrm>
                <a:off x="2793373" y="3352800"/>
                <a:ext cx="1107996" cy="830997"/>
              </a:xfrm>
              <a:prstGeom prst="rect">
                <a:avLst/>
              </a:prstGeom>
            </p:spPr>
            <p:txBody>
              <a:bodyPr wrap="none">
                <a:spAutoFit/>
              </a:bodyPr>
              <a:lstStyle/>
              <a:p>
                <a:r>
                  <a:rPr lang="zh-TW" altLang="en-US" sz="2400" b="1" dirty="0" smtClean="0">
                    <a:solidFill>
                      <a:schemeClr val="bg1"/>
                    </a:solidFill>
                  </a:rPr>
                  <a:t>印度教</a:t>
                </a:r>
                <a:endParaRPr lang="en-US" altLang="zh-TW" sz="2400" b="1" dirty="0" smtClean="0">
                  <a:solidFill>
                    <a:schemeClr val="bg1"/>
                  </a:solidFill>
                </a:endParaRPr>
              </a:p>
              <a:p>
                <a:r>
                  <a:rPr lang="en-US" sz="2400" b="1" dirty="0" smtClean="0">
                    <a:solidFill>
                      <a:schemeClr val="bg1"/>
                    </a:solidFill>
                  </a:rPr>
                  <a:t>15%</a:t>
                </a:r>
                <a:endParaRPr lang="en-US" sz="2400" b="1" dirty="0">
                  <a:solidFill>
                    <a:schemeClr val="bg1"/>
                  </a:solidFill>
                </a:endParaRPr>
              </a:p>
            </p:txBody>
          </p:sp>
          <p:sp>
            <p:nvSpPr>
              <p:cNvPr id="17" name="Rectangle 16"/>
              <p:cNvSpPr/>
              <p:nvPr/>
            </p:nvSpPr>
            <p:spPr>
              <a:xfrm rot="20776629">
                <a:off x="3890494" y="2099730"/>
                <a:ext cx="812179" cy="1015663"/>
              </a:xfrm>
              <a:prstGeom prst="rect">
                <a:avLst/>
              </a:prstGeom>
            </p:spPr>
            <p:txBody>
              <a:bodyPr wrap="square">
                <a:spAutoFit/>
              </a:bodyPr>
              <a:lstStyle/>
              <a:p>
                <a:r>
                  <a:rPr lang="zh-TW" altLang="en-US" sz="2000" b="1" dirty="0" smtClean="0">
                    <a:solidFill>
                      <a:schemeClr val="bg1"/>
                    </a:solidFill>
                  </a:rPr>
                  <a:t>民間信仰</a:t>
                </a:r>
                <a:r>
                  <a:rPr lang="en-US" altLang="zh-TW" sz="2000" b="1" dirty="0" smtClean="0">
                    <a:solidFill>
                      <a:schemeClr val="bg1"/>
                    </a:solidFill>
                  </a:rPr>
                  <a:t>5.9%</a:t>
                </a:r>
                <a:endParaRPr lang="en-US" sz="2000" b="1" dirty="0">
                  <a:solidFill>
                    <a:schemeClr val="bg1"/>
                  </a:solidFill>
                </a:endParaRPr>
              </a:p>
            </p:txBody>
          </p:sp>
          <p:sp>
            <p:nvSpPr>
              <p:cNvPr id="18" name="Rectangle 17"/>
              <p:cNvSpPr/>
              <p:nvPr/>
            </p:nvSpPr>
            <p:spPr>
              <a:xfrm>
                <a:off x="3757156" y="1653824"/>
                <a:ext cx="697627" cy="400110"/>
              </a:xfrm>
              <a:prstGeom prst="rect">
                <a:avLst/>
              </a:prstGeom>
            </p:spPr>
            <p:txBody>
              <a:bodyPr wrap="none">
                <a:spAutoFit/>
              </a:bodyPr>
              <a:lstStyle/>
              <a:p>
                <a:r>
                  <a:rPr lang="zh-TW" altLang="en-US" sz="2000" b="1" dirty="0" smtClean="0"/>
                  <a:t>其他</a:t>
                </a:r>
                <a:endParaRPr lang="en-US" sz="2000" b="1" dirty="0"/>
              </a:p>
            </p:txBody>
          </p:sp>
          <p:cxnSp>
            <p:nvCxnSpPr>
              <p:cNvPr id="20" name="Straight Arrow Connector 19"/>
              <p:cNvCxnSpPr/>
              <p:nvPr/>
            </p:nvCxnSpPr>
            <p:spPr>
              <a:xfrm>
                <a:off x="4436059" y="1828250"/>
                <a:ext cx="63241" cy="389811"/>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65131" y="1838490"/>
                <a:ext cx="387869" cy="287239"/>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898055" y="1612777"/>
                <a:ext cx="954107" cy="400110"/>
              </a:xfrm>
              <a:prstGeom prst="rect">
                <a:avLst/>
              </a:prstGeom>
            </p:spPr>
            <p:txBody>
              <a:bodyPr wrap="none">
                <a:spAutoFit/>
              </a:bodyPr>
              <a:lstStyle/>
              <a:p>
                <a:r>
                  <a:rPr lang="zh-TW" altLang="en-US" sz="2000" b="1" dirty="0" smtClean="0"/>
                  <a:t>猶太教</a:t>
                </a:r>
                <a:endParaRPr lang="en-US" sz="2000" b="1" dirty="0"/>
              </a:p>
            </p:txBody>
          </p:sp>
        </p:grpSp>
      </p:grpSp>
      <p:sp>
        <p:nvSpPr>
          <p:cNvPr id="31" name="TextBox 30"/>
          <p:cNvSpPr txBox="1"/>
          <p:nvPr/>
        </p:nvSpPr>
        <p:spPr>
          <a:xfrm>
            <a:off x="0" y="168275"/>
            <a:ext cx="9144000" cy="707886"/>
          </a:xfrm>
          <a:prstGeom prst="rect">
            <a:avLst/>
          </a:prstGeom>
          <a:noFill/>
        </p:spPr>
        <p:txBody>
          <a:bodyPr wrap="square" rtlCol="0">
            <a:spAutoFit/>
          </a:bodyPr>
          <a:lstStyle/>
          <a:p>
            <a:pPr algn="ctr"/>
            <a:r>
              <a:rPr lang="zh-TW" altLang="en-US" sz="4000" b="1" dirty="0">
                <a:latin typeface="Microsoft JhengHei" panose="020B0604030504040204" pitchFamily="34" charset="-120"/>
                <a:ea typeface="Microsoft JhengHei" panose="020B0604030504040204" pitchFamily="34" charset="-120"/>
              </a:rPr>
              <a:t>多種宗</a:t>
            </a:r>
            <a:r>
              <a:rPr lang="zh-TW" altLang="en-US" sz="4000" b="1" dirty="0" smtClean="0">
                <a:latin typeface="Microsoft JhengHei" panose="020B0604030504040204" pitchFamily="34" charset="-120"/>
                <a:ea typeface="Microsoft JhengHei" panose="020B0604030504040204" pitchFamily="34" charset="-120"/>
              </a:rPr>
              <a:t>教的世</a:t>
            </a:r>
            <a:r>
              <a:rPr lang="zh-TW" altLang="en-US" sz="4000" b="1" dirty="0">
                <a:latin typeface="Microsoft JhengHei" panose="020B0604030504040204" pitchFamily="34" charset="-120"/>
                <a:ea typeface="Microsoft JhengHei" panose="020B0604030504040204" pitchFamily="34" charset="-120"/>
              </a:rPr>
              <a:t>界</a:t>
            </a:r>
            <a:endParaRPr lang="en-US" sz="4000" b="1" dirty="0">
              <a:latin typeface="Microsoft JhengHei" panose="020B0604030504040204" pitchFamily="34" charset="-120"/>
              <a:ea typeface="Microsoft JhengHei" panose="020B0604030504040204" pitchFamily="34" charset="-120"/>
            </a:endParaRPr>
          </a:p>
        </p:txBody>
      </p:sp>
      <p:sp>
        <p:nvSpPr>
          <p:cNvPr id="9" name="TextBox 8"/>
          <p:cNvSpPr txBox="1"/>
          <p:nvPr/>
        </p:nvSpPr>
        <p:spPr>
          <a:xfrm>
            <a:off x="612775" y="1524000"/>
            <a:ext cx="2521069" cy="400110"/>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世界主要宗教人口</a:t>
            </a:r>
            <a:r>
              <a:rPr lang="en-US" altLang="zh-TW" sz="2000" b="1" dirty="0" smtClean="0">
                <a:latin typeface="Microsoft JhengHei" panose="020B0604030504040204" pitchFamily="34" charset="-120"/>
                <a:ea typeface="Microsoft JhengHei" panose="020B0604030504040204" pitchFamily="34" charset="-120"/>
              </a:rPr>
              <a:t>%</a:t>
            </a:r>
            <a:endParaRPr lang="en-US" sz="20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5105400" y="1792072"/>
            <a:ext cx="3886200" cy="4708981"/>
          </a:xfrm>
          <a:prstGeom prst="rect">
            <a:avLst/>
          </a:prstGeom>
        </p:spPr>
        <p:txBody>
          <a:bodyPr wrap="square">
            <a:spAutoFit/>
          </a:bodyPr>
          <a:lstStyle/>
          <a:p>
            <a:pPr marL="285750" indent="-285750">
              <a:buFont typeface="Arial" panose="020B0604020202020204" pitchFamily="34" charset="0"/>
              <a:buChar char="•"/>
            </a:pPr>
            <a:r>
              <a:rPr lang="zh-TW" altLang="en-US" sz="2000" b="1" dirty="0"/>
              <a:t>在歷史上，不同宗教彼此不能容忍，因此造成許多嚴重迫害事件。譬如</a:t>
            </a:r>
          </a:p>
          <a:p>
            <a:pPr marL="742950" lvl="1" indent="-285750">
              <a:spcBef>
                <a:spcPts val="600"/>
              </a:spcBef>
              <a:buFont typeface="Times New Roman" panose="02020603050405020304" pitchFamily="18" charset="0"/>
              <a:buChar char="−"/>
            </a:pPr>
            <a:r>
              <a:rPr lang="zh-TW" altLang="en-US" b="1" dirty="0">
                <a:latin typeface="Microsoft JhengHei" panose="020B0604030504040204" pitchFamily="34" charset="-120"/>
                <a:ea typeface="Microsoft JhengHei" panose="020B0604030504040204" pitchFamily="34" charset="-120"/>
              </a:rPr>
              <a:t>在</a:t>
            </a:r>
            <a:r>
              <a:rPr lang="en-US" altLang="zh-TW" b="1" dirty="0">
                <a:latin typeface="Microsoft JhengHei" panose="020B0604030504040204" pitchFamily="34" charset="-120"/>
                <a:ea typeface="Microsoft JhengHei" panose="020B0604030504040204" pitchFamily="34" charset="-120"/>
              </a:rPr>
              <a:t>11-13 </a:t>
            </a:r>
            <a:r>
              <a:rPr lang="zh-TW" altLang="en-US" b="1" dirty="0">
                <a:latin typeface="Microsoft JhengHei" panose="020B0604030504040204" pitchFamily="34" charset="-120"/>
                <a:ea typeface="Microsoft JhengHei" panose="020B0604030504040204" pitchFamily="34" charset="-120"/>
              </a:rPr>
              <a:t>世紀，十字軍東征時，成千上萬的猶太人和穆斯</a:t>
            </a:r>
            <a:r>
              <a:rPr lang="zh-TW" altLang="en-US" b="1" dirty="0" smtClean="0">
                <a:latin typeface="Microsoft JhengHei" panose="020B0604030504040204" pitchFamily="34" charset="-120"/>
                <a:ea typeface="Microsoft JhengHei" panose="020B0604030504040204" pitchFamily="34" charset="-120"/>
              </a:rPr>
              <a:t>林</a:t>
            </a:r>
            <a:r>
              <a:rPr lang="zh-TW" altLang="en-US" b="1" dirty="0">
                <a:latin typeface="Microsoft JhengHei" panose="020B0604030504040204" pitchFamily="34" charset="-120"/>
                <a:ea typeface="Microsoft JhengHei" panose="020B0604030504040204" pitchFamily="34" charset="-120"/>
              </a:rPr>
              <a:t>被</a:t>
            </a:r>
            <a:r>
              <a:rPr lang="zh-TW" altLang="en-US" b="1" dirty="0" smtClean="0">
                <a:latin typeface="Microsoft JhengHei" panose="020B0604030504040204" pitchFamily="34" charset="-120"/>
                <a:ea typeface="Microsoft JhengHei" panose="020B0604030504040204" pitchFamily="34" charset="-120"/>
              </a:rPr>
              <a:t>殘殺</a:t>
            </a:r>
            <a:endParaRPr lang="en-US" altLang="zh-TW"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b="1" dirty="0" smtClean="0">
                <a:latin typeface="Microsoft JhengHei" panose="020B0604030504040204" pitchFamily="34" charset="-120"/>
                <a:ea typeface="Microsoft JhengHei" panose="020B0604030504040204" pitchFamily="34" charset="-120"/>
              </a:rPr>
              <a:t>在</a:t>
            </a:r>
            <a:r>
              <a:rPr lang="en-US" altLang="zh-TW" b="1" dirty="0">
                <a:latin typeface="Microsoft JhengHei" panose="020B0604030504040204" pitchFamily="34" charset="-120"/>
                <a:ea typeface="Microsoft JhengHei" panose="020B0604030504040204" pitchFamily="34" charset="-120"/>
              </a:rPr>
              <a:t>15-18</a:t>
            </a:r>
            <a:r>
              <a:rPr lang="zh-TW" altLang="en-US" b="1" dirty="0">
                <a:latin typeface="Microsoft JhengHei" panose="020B0604030504040204" pitchFamily="34" charset="-120"/>
                <a:ea typeface="Microsoft JhengHei" panose="020B0604030504040204" pitchFamily="34" charset="-120"/>
              </a:rPr>
              <a:t>世紀，許多巫師和異教徒被燒死或吊</a:t>
            </a:r>
            <a:r>
              <a:rPr lang="zh-TW" altLang="en-US" b="1" dirty="0" smtClean="0">
                <a:latin typeface="Microsoft JhengHei" panose="020B0604030504040204" pitchFamily="34" charset="-120"/>
                <a:ea typeface="Microsoft JhengHei" panose="020B0604030504040204" pitchFamily="34" charset="-120"/>
              </a:rPr>
              <a:t>死</a:t>
            </a:r>
            <a:endParaRPr lang="en-US" altLang="zh-TW"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b="1" dirty="0" smtClean="0">
                <a:latin typeface="Microsoft JhengHei" panose="020B0604030504040204" pitchFamily="34" charset="-120"/>
                <a:ea typeface="Microsoft JhengHei" panose="020B0604030504040204" pitchFamily="34" charset="-120"/>
              </a:rPr>
              <a:t>二</a:t>
            </a:r>
            <a:r>
              <a:rPr lang="zh-TW" altLang="en-US" b="1" dirty="0">
                <a:latin typeface="Microsoft JhengHei" panose="020B0604030504040204" pitchFamily="34" charset="-120"/>
                <a:ea typeface="Microsoft JhengHei" panose="020B0604030504040204" pitchFamily="34" charset="-120"/>
              </a:rPr>
              <a:t>次大戰期間，德國納粹屠殺六佰萬猶太</a:t>
            </a:r>
            <a:r>
              <a:rPr lang="zh-TW" altLang="en-US" b="1" dirty="0" smtClean="0">
                <a:latin typeface="Microsoft JhengHei" panose="020B0604030504040204" pitchFamily="34" charset="-120"/>
                <a:ea typeface="Microsoft JhengHei" panose="020B0604030504040204" pitchFamily="34" charset="-120"/>
              </a:rPr>
              <a:t>人</a:t>
            </a:r>
            <a:endParaRPr lang="en-US" altLang="zh-TW"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b="1" dirty="0" smtClean="0">
                <a:latin typeface="Microsoft JhengHei" panose="020B0604030504040204" pitchFamily="34" charset="-120"/>
                <a:ea typeface="Microsoft JhengHei" panose="020B0604030504040204" pitchFamily="34" charset="-120"/>
              </a:rPr>
              <a:t>近</a:t>
            </a:r>
            <a:r>
              <a:rPr lang="zh-TW" altLang="en-US" b="1" dirty="0">
                <a:latin typeface="Microsoft JhengHei" panose="020B0604030504040204" pitchFamily="34" charset="-120"/>
                <a:ea typeface="Microsoft JhengHei" panose="020B0604030504040204" pitchFamily="34" charset="-120"/>
              </a:rPr>
              <a:t>年來，極端回教徒殺害很多西方無辜百</a:t>
            </a:r>
            <a:r>
              <a:rPr lang="zh-TW" altLang="en-US" b="1" dirty="0" smtClean="0">
                <a:latin typeface="Microsoft JhengHei" panose="020B0604030504040204" pitchFamily="34" charset="-120"/>
                <a:ea typeface="Microsoft JhengHei" panose="020B0604030504040204" pitchFamily="34" charset="-120"/>
              </a:rPr>
              <a:t>姓</a:t>
            </a:r>
            <a:endParaRPr lang="en-US" altLang="zh-TW"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000" b="1" dirty="0"/>
              <a:t>宗</a:t>
            </a:r>
            <a:r>
              <a:rPr lang="zh-TW" altLang="en-US" sz="2000" b="1" dirty="0" smtClean="0"/>
              <a:t>教引起的迫</a:t>
            </a:r>
            <a:r>
              <a:rPr lang="zh-TW" altLang="en-US" sz="2000" b="1" dirty="0"/>
              <a:t>害事</a:t>
            </a:r>
            <a:r>
              <a:rPr lang="zh-TW" altLang="en-US" sz="2000" b="1" dirty="0" smtClean="0"/>
              <a:t>件繼續延伸到今天</a:t>
            </a:r>
            <a:endParaRPr lang="zh-TW" altLang="en-US" sz="2000" b="1" dirty="0"/>
          </a:p>
        </p:txBody>
      </p:sp>
    </p:spTree>
    <p:extLst>
      <p:ext uri="{BB962C8B-B14F-4D97-AF65-F5344CB8AC3E}">
        <p14:creationId xmlns:p14="http://schemas.microsoft.com/office/powerpoint/2010/main" val="351104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icrosoft JhengHei"/>
        <a:ea typeface=""/>
        <a:cs typeface=""/>
      </a:majorFont>
      <a:minorFont>
        <a:latin typeface="Microsoft JhengHe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3999</Words>
  <Application>Microsoft Office PowerPoint</Application>
  <PresentationFormat>On-screen Show (4:3)</PresentationFormat>
  <Paragraphs>471</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宏都拉斯的經濟現況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Tsai</dc:creator>
  <cp:lastModifiedBy>Ming Tsai</cp:lastModifiedBy>
  <cp:revision>438</cp:revision>
  <dcterms:created xsi:type="dcterms:W3CDTF">2015-03-09T21:58:25Z</dcterms:created>
  <dcterms:modified xsi:type="dcterms:W3CDTF">2016-06-30T19:28:54Z</dcterms:modified>
</cp:coreProperties>
</file>