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71" r:id="rId4"/>
    <p:sldId id="281" r:id="rId5"/>
    <p:sldId id="288" r:id="rId6"/>
    <p:sldId id="289" r:id="rId7"/>
    <p:sldId id="290" r:id="rId8"/>
    <p:sldId id="282" r:id="rId9"/>
    <p:sldId id="283" r:id="rId10"/>
    <p:sldId id="284" r:id="rId11"/>
    <p:sldId id="263" r:id="rId12"/>
    <p:sldId id="270" r:id="rId13"/>
    <p:sldId id="264" r:id="rId14"/>
    <p:sldId id="265" r:id="rId15"/>
    <p:sldId id="266" r:id="rId16"/>
    <p:sldId id="267" r:id="rId17"/>
    <p:sldId id="268" r:id="rId18"/>
    <p:sldId id="287" r:id="rId19"/>
    <p:sldId id="269" r:id="rId20"/>
    <p:sldId id="260" r:id="rId21"/>
    <p:sldId id="291" r:id="rId22"/>
    <p:sldId id="278" r:id="rId23"/>
    <p:sldId id="279" r:id="rId24"/>
    <p:sldId id="280" r:id="rId25"/>
    <p:sldId id="277" r:id="rId26"/>
    <p:sldId id="272" r:id="rId27"/>
    <p:sldId id="274" r:id="rId28"/>
    <p:sldId id="275" r:id="rId29"/>
    <p:sldId id="286" r:id="rId30"/>
    <p:sldId id="276" r:id="rId3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0033CC"/>
    <a:srgbClr val="008000"/>
    <a:srgbClr val="009900"/>
    <a:srgbClr val="003300"/>
    <a:srgbClr val="006600"/>
    <a:srgbClr val="33CC33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inimized">
    <p:restoredLeft sz="15314" autoAdjust="0"/>
    <p:restoredTop sz="98803" autoAdjust="0"/>
  </p:normalViewPr>
  <p:slideViewPr>
    <p:cSldViewPr>
      <p:cViewPr>
        <p:scale>
          <a:sx n="66" d="100"/>
          <a:sy n="66" d="100"/>
        </p:scale>
        <p:origin x="-106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28083E7-DFED-4888-A3FD-25B185B83B59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B365B19-BBEC-4161-B4F1-267D29713E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www.laparola.net/greco/parola.php?p=%CE%B5%E1%BC%B0%CE%BC%E1%BD%B7" TargetMode="External"/><Relationship Id="rId13" Type="http://schemas.openxmlformats.org/officeDocument/2006/relationships/hyperlink" Target="http://www.laparola.net/greco/parola.php?p=%CF%80%E1%BE%B6%CF%82" TargetMode="External"/><Relationship Id="rId18" Type="http://schemas.openxmlformats.org/officeDocument/2006/relationships/hyperlink" Target="http://www.laparola.net/greco/parola.php?p=%CF%80%CE%BD%CE%B5%E1%BF%A6%CE%BC%CE%B1" TargetMode="External"/><Relationship Id="rId26" Type="http://schemas.openxmlformats.org/officeDocument/2006/relationships/hyperlink" Target="http://www.laparola.net/greco/parola.php?p=%E1%BC%90%CE%BB%CE%B5%E1%BD%BB%CE%B8%CE%B5%CF%81%CE%BF%CF%82" TargetMode="External"/><Relationship Id="rId3" Type="http://schemas.openxmlformats.org/officeDocument/2006/relationships/hyperlink" Target="http://www.laparola.net/greco/parola.php?p=%CE%BA%CE%B1%CE%B8%E1%BD%B1%CF%80%CE%B5%CF%81" TargetMode="External"/><Relationship Id="rId21" Type="http://schemas.openxmlformats.org/officeDocument/2006/relationships/hyperlink" Target="http://www.laparola.net/greco/parola.php?p=%CE%B2%CE%B1%CF%80%CF%84%E1%BD%B7%CE%B6%CF%89" TargetMode="External"/><Relationship Id="rId7" Type="http://schemas.openxmlformats.org/officeDocument/2006/relationships/hyperlink" Target="http://www.laparola.net/greco/parola.php?p=%CE%B5%E1%BC%B7%CF%82" TargetMode="External"/><Relationship Id="rId12" Type="http://schemas.openxmlformats.org/officeDocument/2006/relationships/hyperlink" Target="http://www.laparola.net/greco/parola.php?p=%E1%BC%94%CF%87%CF%89" TargetMode="External"/><Relationship Id="rId17" Type="http://schemas.openxmlformats.org/officeDocument/2006/relationships/hyperlink" Target="http://www.laparola.net/greco/parola.php?p=%E1%BC%90%CE%BD" TargetMode="External"/><Relationship Id="rId25" Type="http://schemas.openxmlformats.org/officeDocument/2006/relationships/hyperlink" Target="http://www.laparola.net/greco/parola.php?p=%CE%B4%CE%BF%E1%BF%A6%CE%BB%CE%BF%CF%82" TargetMode="External"/><Relationship Id="rId2" Type="http://schemas.openxmlformats.org/officeDocument/2006/relationships/slide" Target="../slides/slide10.xml"/><Relationship Id="rId16" Type="http://schemas.openxmlformats.org/officeDocument/2006/relationships/hyperlink" Target="http://www.laparola.net/greco/parola.php?p=%CE%A7%CF%81%CE%B9%CF%83%CF%84%E1%BD%B9%CF%82" TargetMode="External"/><Relationship Id="rId20" Type="http://schemas.openxmlformats.org/officeDocument/2006/relationships/hyperlink" Target="http://www.laparola.net/greco/parola.php?p=%CE%B5%E1%BC%B0%CF%82" TargetMode="External"/><Relationship Id="rId29" Type="http://schemas.openxmlformats.org/officeDocument/2006/relationships/hyperlink" Target="http://www.laparola.net/greco/parola.php?p=%E1%BC%80%CE%BB%CE%BB%E1%BD%B1" TargetMode="External"/><Relationship Id="rId1" Type="http://schemas.openxmlformats.org/officeDocument/2006/relationships/notesMaster" Target="../notesMasters/notesMaster1.xml"/><Relationship Id="rId6" Type="http://schemas.openxmlformats.org/officeDocument/2006/relationships/hyperlink" Target="http://www.laparola.net/greco/parola.php?p=%CF%83%E1%BF%B6%CE%BC%CE%B1" TargetMode="External"/><Relationship Id="rId11" Type="http://schemas.openxmlformats.org/officeDocument/2006/relationships/hyperlink" Target="http://www.laparola.net/greco/parola.php?p=%CF%80%CE%BF%CE%BB%E1%BD%BB%CF%82" TargetMode="External"/><Relationship Id="rId24" Type="http://schemas.openxmlformats.org/officeDocument/2006/relationships/hyperlink" Target="http://www.laparola.net/greco/parola.php?p=%E1%BC%9D%CE%BB%CE%BB%CE%B7%CE%BD" TargetMode="External"/><Relationship Id="rId5" Type="http://schemas.openxmlformats.org/officeDocument/2006/relationships/hyperlink" Target="http://www.laparola.net/greco/parola.php?p=%E1%BD%81" TargetMode="External"/><Relationship Id="rId15" Type="http://schemas.openxmlformats.org/officeDocument/2006/relationships/hyperlink" Target="http://www.laparola.net/greco/parola.php?p=%CE%BF%E1%BD%95%CF%84%CF%89(%CF%82)" TargetMode="External"/><Relationship Id="rId23" Type="http://schemas.openxmlformats.org/officeDocument/2006/relationships/hyperlink" Target="http://www.laparola.net/greco/parola.php?p=%E1%BC%B8%CE%BF%CF%85%CE%B4%CE%B1%E1%BF%96%CE%BF%CF%82" TargetMode="External"/><Relationship Id="rId28" Type="http://schemas.openxmlformats.org/officeDocument/2006/relationships/hyperlink" Target="http://www.laparola.net/greco/parola.php?p=%CE%BF%E1%BD%90" TargetMode="External"/><Relationship Id="rId10" Type="http://schemas.openxmlformats.org/officeDocument/2006/relationships/hyperlink" Target="http://www.laparola.net/greco/parola.php?p=%CE%BC%E1%BD%B3%CE%BB%CE%BF%CF%82" TargetMode="External"/><Relationship Id="rId19" Type="http://schemas.openxmlformats.org/officeDocument/2006/relationships/hyperlink" Target="http://www.laparola.net/greco/parola.php?p=%E1%BC%90%CE%B3%E1%BD%BD" TargetMode="External"/><Relationship Id="rId4" Type="http://schemas.openxmlformats.org/officeDocument/2006/relationships/hyperlink" Target="http://www.laparola.net/greco/parola.php?p=%CE%B3%E1%BD%B1%CF%81" TargetMode="External"/><Relationship Id="rId9" Type="http://schemas.openxmlformats.org/officeDocument/2006/relationships/hyperlink" Target="http://www.laparola.net/greco/parola.php?p=%CE%BA%CE%B1%E1%BD%B7" TargetMode="External"/><Relationship Id="rId14" Type="http://schemas.openxmlformats.org/officeDocument/2006/relationships/hyperlink" Target="http://www.laparola.net/greco/parola.php?p=%CE%B4%E1%BD%B3" TargetMode="External"/><Relationship Id="rId22" Type="http://schemas.openxmlformats.org/officeDocument/2006/relationships/hyperlink" Target="http://www.laparola.net/greco/parola.php?p=%CE%B5%E1%BC%B4%CF%84%CE%B5" TargetMode="External"/><Relationship Id="rId27" Type="http://schemas.openxmlformats.org/officeDocument/2006/relationships/hyperlink" Target="http://www.laparola.net/greco/parola.php?p=%CF%80%CE%BF%CF%84%E1%BD%B7%CE%B6%CF%89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F15B529-DC04-4EC0-86D6-1F5000C0BE4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6D9E032-9BA0-4896-9280-980EDE2E9AF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5F4EA8-E8C8-4F5C-863F-27E2483E3899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DCCE5B-7524-4AD5-A645-451EF3C2062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F7E2458-F9DF-4CD6-BAEF-CD0DAA13424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7C3B508-16C9-4955-B6C7-10D02392868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EB54237-EB29-4B36-973A-DAF04F5CD13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6D9C5DF-E98F-421B-ADF8-82C8AC5487F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87DDC4-AEC1-4C0F-AC39-939E1FEDC12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F4D52A6-9A86-4304-820B-71B20A43D5AC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F00DA58-3128-448D-ACD3-435EBD47232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4A78F1-D0CC-4D97-9B5F-DA52F10DC43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117A4214-F72C-432A-9D2C-5F47EC5B3E9F}" type="slidenum">
              <a:rPr lang="en-US" sz="1200">
                <a:latin typeface="+mn-lt"/>
              </a:rPr>
              <a:pPr algn="r">
                <a:defRPr/>
              </a:pPr>
              <a:t>21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zh-TW" smtClean="0">
              <a:latin typeface="DFKai-SB" pitchFamily="65" charset="-120"/>
              <a:ea typeface="DFKai-SB" pitchFamily="65" charset="-120"/>
            </a:endParaRPr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5087B07-24E7-4CE8-9DBB-D2806AD263F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19D57A-570E-416C-93E8-BAC1A339F31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B26CCC7-35B0-4321-A3BD-090C1DDFCEBA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FAC8145-D2DE-479A-877E-DB507E0AAB3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ECA34B-D904-4793-A5C5-7C9930B525D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75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A917BB5-B0F1-4363-8CEC-C42D134118D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96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CFD0A03-EF5C-415D-9033-160278ABE618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6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758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31CC687-2F04-44AE-B753-9DC2F7EFC247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96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39BE098-75B6-4DD8-8854-B896070C6BF5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6B4769B-A5BE-4DAA-9E2D-3603A7B244F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A0A3CAA-D3B9-42A4-B69C-9B4AA59BA22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B96DB0C-9CCC-4A99-AE79-F74D5BA698C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63491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DD1280E8-98EB-469B-859B-F7462386C1FB}" type="slidenum">
              <a:rPr lang="en-US" sz="1200">
                <a:latin typeface="+mn-lt"/>
              </a:rPr>
              <a:pPr algn="r">
                <a:defRPr/>
              </a:pPr>
              <a:t>7</a:t>
            </a:fld>
            <a:endParaRPr lang="en-US" sz="1200">
              <a:latin typeface="+mn-lt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131B96F-A54A-4509-85DE-5B638FC77E1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DBF2857-08C5-4F2A-BCE3-D268AC21E2AB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TW" altLang="en-US" smtClean="0"/>
              <a:t>腳</a:t>
            </a:r>
            <a:r>
              <a:rPr lang="en-US" altLang="zh-TW" smtClean="0"/>
              <a:t>:</a:t>
            </a:r>
            <a:r>
              <a:rPr lang="zh-TW" altLang="en-US" smtClean="0"/>
              <a:t> 開交通車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手</a:t>
            </a:r>
            <a:r>
              <a:rPr lang="en-US" altLang="zh-TW" smtClean="0"/>
              <a:t>:</a:t>
            </a:r>
            <a:r>
              <a:rPr lang="zh-TW" altLang="en-US" smtClean="0"/>
              <a:t> 廚房切菜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耳</a:t>
            </a:r>
            <a:r>
              <a:rPr lang="en-US" altLang="zh-TW" smtClean="0"/>
              <a:t>:</a:t>
            </a:r>
            <a:r>
              <a:rPr lang="zh-TW" altLang="en-US" smtClean="0"/>
              <a:t>司提反關懷 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眼</a:t>
            </a:r>
            <a:r>
              <a:rPr lang="en-US" altLang="zh-TW" smtClean="0"/>
              <a:t>:</a:t>
            </a:r>
            <a:r>
              <a:rPr lang="zh-TW" altLang="en-US" smtClean="0"/>
              <a:t> 師母，牧師、長老太太</a:t>
            </a:r>
            <a:endParaRPr lang="en-US" altLang="zh-TW" smtClean="0"/>
          </a:p>
          <a:p>
            <a:pPr eaLnBrk="1" hangingPunct="1">
              <a:spcBef>
                <a:spcPct val="0"/>
              </a:spcBef>
            </a:pPr>
            <a:r>
              <a:rPr lang="zh-TW" altLang="en-US" b="1" smtClean="0"/>
              <a:t>獨特、必須、合一</a:t>
            </a:r>
            <a:r>
              <a:rPr lang="en-US" altLang="zh-TW" b="1" smtClean="0"/>
              <a:t>:</a:t>
            </a:r>
            <a:endParaRPr lang="en-US" b="1" smtClean="0"/>
          </a:p>
          <a:p>
            <a:pPr eaLnBrk="1" hangingPunct="1">
              <a:spcBef>
                <a:spcPct val="0"/>
              </a:spcBef>
            </a:pPr>
            <a:r>
              <a:rPr lang="el-GR" b="1" smtClean="0"/>
              <a:t>12</a:t>
            </a:r>
            <a:r>
              <a:rPr lang="el-GR" smtClean="0"/>
              <a:t> </a:t>
            </a:r>
            <a:r>
              <a:rPr lang="el-GR" smtClean="0">
                <a:hlinkClick r:id="rId3" tooltip="καθάπερ conjunction"/>
              </a:rPr>
              <a:t>Καθάπερ</a:t>
            </a:r>
            <a:r>
              <a:rPr lang="el-GR" smtClean="0"/>
              <a:t> </a:t>
            </a:r>
            <a:r>
              <a:rPr lang="el-GR" smtClean="0">
                <a:hlinkClick r:id="rId4"/>
              </a:rPr>
              <a:t>γὰρ</a:t>
            </a:r>
            <a:r>
              <a:rPr lang="el-GR" smtClean="0"/>
              <a:t> </a:t>
            </a:r>
            <a:r>
              <a:rPr lang="el-GR" smtClean="0">
                <a:hlinkClick r:id="rId5"/>
              </a:rPr>
              <a:t>τὸ</a:t>
            </a:r>
            <a:r>
              <a:rPr lang="el-GR" smtClean="0"/>
              <a:t> </a:t>
            </a:r>
            <a:r>
              <a:rPr lang="el-GR" smtClean="0">
                <a:hlinkClick r:id="rId6"/>
              </a:rPr>
              <a:t>σῶμα</a:t>
            </a:r>
            <a:r>
              <a:rPr lang="el-GR" smtClean="0"/>
              <a:t> </a:t>
            </a:r>
            <a:r>
              <a:rPr lang="el-GR" smtClean="0">
                <a:hlinkClick r:id="rId7"/>
              </a:rPr>
              <a:t>ἕν</a:t>
            </a:r>
            <a:r>
              <a:rPr lang="el-GR" smtClean="0"/>
              <a:t> </a:t>
            </a:r>
            <a:r>
              <a:rPr lang="el-GR" smtClean="0">
                <a:hlinkClick r:id="rId8" tooltip="εἰμί verb: 3rd person present active indicative singular"/>
              </a:rPr>
              <a:t>ἐστιν</a:t>
            </a:r>
            <a:r>
              <a:rPr lang="el-GR" smtClean="0"/>
              <a:t> </a:t>
            </a:r>
            <a:r>
              <a:rPr lang="el-GR" smtClean="0">
                <a:hlinkClick r:id="rId9"/>
              </a:rPr>
              <a:t>καὶ</a:t>
            </a:r>
            <a:r>
              <a:rPr lang="el-GR" smtClean="0"/>
              <a:t> </a:t>
            </a:r>
            <a:r>
              <a:rPr lang="el-GR" smtClean="0">
                <a:hlinkClick r:id="rId10"/>
              </a:rPr>
              <a:t>μέλη</a:t>
            </a:r>
            <a:r>
              <a:rPr lang="el-GR" smtClean="0"/>
              <a:t> </a:t>
            </a:r>
            <a:r>
              <a:rPr lang="el-GR" smtClean="0">
                <a:hlinkClick r:id="rId11"/>
              </a:rPr>
              <a:t>πολλὰ</a:t>
            </a:r>
            <a:r>
              <a:rPr lang="el-GR" smtClean="0"/>
              <a:t> </a:t>
            </a:r>
            <a:r>
              <a:rPr lang="el-GR" smtClean="0">
                <a:hlinkClick r:id="rId12"/>
              </a:rPr>
              <a:t>ἔχει</a:t>
            </a:r>
            <a:r>
              <a:rPr lang="el-GR" smtClean="0"/>
              <a:t>, </a:t>
            </a:r>
            <a:r>
              <a:rPr lang="el-GR" smtClean="0">
                <a:hlinkClick r:id="rId13" tooltip="πᾶς adjective: nominative plural neuter"/>
              </a:rPr>
              <a:t>πάντα</a:t>
            </a:r>
            <a:r>
              <a:rPr lang="el-GR" smtClean="0"/>
              <a:t> </a:t>
            </a:r>
            <a:r>
              <a:rPr lang="el-GR" smtClean="0">
                <a:hlinkClick r:id="rId14"/>
              </a:rPr>
              <a:t>δὲ</a:t>
            </a:r>
            <a:r>
              <a:rPr lang="el-GR" smtClean="0"/>
              <a:t> </a:t>
            </a:r>
            <a:r>
              <a:rPr lang="el-GR" smtClean="0">
                <a:hlinkClick r:id="rId5"/>
              </a:rPr>
              <a:t>τὰ</a:t>
            </a:r>
            <a:r>
              <a:rPr lang="el-GR" smtClean="0"/>
              <a:t> </a:t>
            </a:r>
            <a:r>
              <a:rPr lang="el-GR" smtClean="0">
                <a:hlinkClick r:id="rId10"/>
              </a:rPr>
              <a:t>μέλη</a:t>
            </a:r>
            <a:r>
              <a:rPr lang="el-GR" smtClean="0"/>
              <a:t> </a:t>
            </a:r>
            <a:r>
              <a:rPr lang="el-GR" smtClean="0">
                <a:hlinkClick r:id="rId5"/>
              </a:rPr>
              <a:t>τοῦ</a:t>
            </a:r>
            <a:r>
              <a:rPr lang="el-GR" smtClean="0"/>
              <a:t> </a:t>
            </a:r>
            <a:r>
              <a:rPr lang="el-GR" smtClean="0">
                <a:hlinkClick r:id="rId6" tooltip="σῶμα noun: genitive singular neuter"/>
              </a:rPr>
              <a:t>σώματος</a:t>
            </a:r>
            <a:r>
              <a:rPr lang="el-GR" smtClean="0"/>
              <a:t> </a:t>
            </a:r>
            <a:r>
              <a:rPr lang="el-GR" smtClean="0">
                <a:hlinkClick r:id="rId11"/>
              </a:rPr>
              <a:t>πολλὰ</a:t>
            </a:r>
            <a:r>
              <a:rPr lang="el-GR" smtClean="0"/>
              <a:t> </a:t>
            </a:r>
            <a:r>
              <a:rPr lang="el-GR" smtClean="0">
                <a:hlinkClick r:id="rId8"/>
              </a:rPr>
              <a:t>ὄντα</a:t>
            </a:r>
            <a:r>
              <a:rPr lang="el-GR" smtClean="0"/>
              <a:t> </a:t>
            </a:r>
            <a:r>
              <a:rPr lang="el-GR" smtClean="0">
                <a:hlinkClick r:id="rId7"/>
              </a:rPr>
              <a:t>ἕν</a:t>
            </a:r>
            <a:r>
              <a:rPr lang="el-GR" smtClean="0"/>
              <a:t> </a:t>
            </a:r>
            <a:r>
              <a:rPr lang="el-GR" smtClean="0">
                <a:hlinkClick r:id="rId8"/>
              </a:rPr>
              <a:t>ἐστιν</a:t>
            </a:r>
            <a:r>
              <a:rPr lang="el-GR" smtClean="0"/>
              <a:t> </a:t>
            </a:r>
            <a:r>
              <a:rPr lang="el-GR" smtClean="0">
                <a:hlinkClick r:id="rId6"/>
              </a:rPr>
              <a:t>σῶμα</a:t>
            </a:r>
            <a:r>
              <a:rPr lang="el-GR" smtClean="0"/>
              <a:t>, </a:t>
            </a:r>
            <a:r>
              <a:rPr lang="el-GR" smtClean="0">
                <a:hlinkClick r:id="rId15" tooltip="οὕτω(ς) adverb"/>
              </a:rPr>
              <a:t>οὕτως</a:t>
            </a:r>
            <a:r>
              <a:rPr lang="el-GR" smtClean="0"/>
              <a:t> </a:t>
            </a:r>
            <a:r>
              <a:rPr lang="el-GR" smtClean="0">
                <a:hlinkClick r:id="rId9"/>
              </a:rPr>
              <a:t>καὶ</a:t>
            </a:r>
            <a:r>
              <a:rPr lang="el-GR" smtClean="0"/>
              <a:t> </a:t>
            </a:r>
            <a:r>
              <a:rPr lang="el-GR" smtClean="0">
                <a:hlinkClick r:id="rId5"/>
              </a:rPr>
              <a:t>ὁ</a:t>
            </a:r>
            <a:r>
              <a:rPr lang="el-GR" smtClean="0"/>
              <a:t> </a:t>
            </a:r>
            <a:r>
              <a:rPr lang="el-GR" smtClean="0">
                <a:hlinkClick r:id="rId16"/>
              </a:rPr>
              <a:t>Χριστός</a:t>
            </a:r>
            <a:r>
              <a:rPr lang="el-GR" smtClean="0"/>
              <a:t>· 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altLang="zh-TW" smtClean="0"/>
              <a:t>For just as the body is one, and it has many members, then all the members of body (are) many, is being one body, Christ (is) in this way;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正如身子是一個，卻有許多肢體，而所有身體的肢體多，身體是一個，基督也是這樣；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l-GR" b="1" smtClean="0"/>
              <a:t>13</a:t>
            </a:r>
            <a:r>
              <a:rPr lang="el-GR" smtClean="0"/>
              <a:t> </a:t>
            </a:r>
            <a:r>
              <a:rPr lang="el-GR" smtClean="0">
                <a:hlinkClick r:id="rId9"/>
              </a:rPr>
              <a:t>καὶ</a:t>
            </a:r>
            <a:r>
              <a:rPr lang="el-GR" smtClean="0"/>
              <a:t> </a:t>
            </a:r>
            <a:r>
              <a:rPr lang="el-GR" smtClean="0">
                <a:hlinkClick r:id="rId4"/>
              </a:rPr>
              <a:t>γὰρ</a:t>
            </a:r>
            <a:r>
              <a:rPr lang="el-GR" smtClean="0"/>
              <a:t> </a:t>
            </a:r>
            <a:r>
              <a:rPr lang="el-GR" smtClean="0">
                <a:hlinkClick r:id="rId17"/>
              </a:rPr>
              <a:t>ἐν</a:t>
            </a:r>
            <a:r>
              <a:rPr lang="el-GR" smtClean="0"/>
              <a:t> </a:t>
            </a:r>
            <a:r>
              <a:rPr lang="el-GR" smtClean="0">
                <a:hlinkClick r:id="rId7"/>
              </a:rPr>
              <a:t>ἑνὶ</a:t>
            </a:r>
            <a:r>
              <a:rPr lang="el-GR" smtClean="0"/>
              <a:t> </a:t>
            </a:r>
            <a:r>
              <a:rPr lang="el-GR" smtClean="0">
                <a:hlinkClick r:id="rId18"/>
              </a:rPr>
              <a:t>πνεύματι</a:t>
            </a:r>
            <a:r>
              <a:rPr lang="el-GR" smtClean="0"/>
              <a:t> </a:t>
            </a:r>
            <a:r>
              <a:rPr lang="el-GR" smtClean="0">
                <a:hlinkClick r:id="rId19"/>
              </a:rPr>
              <a:t>ἡμεῖς</a:t>
            </a:r>
            <a:r>
              <a:rPr lang="el-GR" smtClean="0"/>
              <a:t> </a:t>
            </a:r>
            <a:r>
              <a:rPr lang="el-GR" smtClean="0">
                <a:hlinkClick r:id="rId13" tooltip="πᾶς adjective: nominative plural masculine"/>
              </a:rPr>
              <a:t>πάντες</a:t>
            </a:r>
            <a:r>
              <a:rPr lang="el-GR" smtClean="0"/>
              <a:t> </a:t>
            </a:r>
            <a:r>
              <a:rPr lang="el-GR" smtClean="0">
                <a:hlinkClick r:id="rId20"/>
              </a:rPr>
              <a:t>εἰς</a:t>
            </a:r>
            <a:r>
              <a:rPr lang="el-GR" smtClean="0"/>
              <a:t> </a:t>
            </a:r>
            <a:r>
              <a:rPr lang="el-GR" smtClean="0">
                <a:hlinkClick r:id="rId7"/>
              </a:rPr>
              <a:t>ἓν</a:t>
            </a:r>
            <a:r>
              <a:rPr lang="el-GR" smtClean="0"/>
              <a:t> </a:t>
            </a:r>
            <a:r>
              <a:rPr lang="el-GR" smtClean="0">
                <a:hlinkClick r:id="rId6" tooltip="σῶμα noun: accusative singular neuter"/>
              </a:rPr>
              <a:t>σῶμα</a:t>
            </a:r>
            <a:r>
              <a:rPr lang="el-GR" smtClean="0"/>
              <a:t> </a:t>
            </a:r>
            <a:r>
              <a:rPr lang="el-GR" smtClean="0">
                <a:hlinkClick r:id="rId21"/>
              </a:rPr>
              <a:t>ἐβαπτίσθημεν</a:t>
            </a:r>
            <a:r>
              <a:rPr lang="el-GR" smtClean="0"/>
              <a:t>, </a:t>
            </a:r>
            <a:r>
              <a:rPr lang="el-GR" smtClean="0">
                <a:hlinkClick r:id="rId22"/>
              </a:rPr>
              <a:t>εἴτε</a:t>
            </a:r>
            <a:r>
              <a:rPr lang="el-GR" smtClean="0"/>
              <a:t> </a:t>
            </a:r>
            <a:r>
              <a:rPr lang="el-GR" smtClean="0">
                <a:hlinkClick r:id="rId23"/>
              </a:rPr>
              <a:t>Ἰουδαῖοι</a:t>
            </a:r>
            <a:r>
              <a:rPr lang="el-GR" smtClean="0"/>
              <a:t> </a:t>
            </a:r>
            <a:r>
              <a:rPr lang="el-GR" smtClean="0">
                <a:hlinkClick r:id="rId22"/>
              </a:rPr>
              <a:t>εἴτε</a:t>
            </a:r>
            <a:r>
              <a:rPr lang="el-GR" smtClean="0"/>
              <a:t> </a:t>
            </a:r>
            <a:r>
              <a:rPr lang="el-GR" smtClean="0">
                <a:hlinkClick r:id="rId24" tooltip="Ἕλλην noun: nominative plural masculine"/>
              </a:rPr>
              <a:t>Ἕλληνες</a:t>
            </a:r>
            <a:r>
              <a:rPr lang="el-GR" smtClean="0"/>
              <a:t>, </a:t>
            </a:r>
            <a:r>
              <a:rPr lang="el-GR" smtClean="0">
                <a:hlinkClick r:id="rId22" tooltip="εἴτε conjunction"/>
              </a:rPr>
              <a:t>εἴτε</a:t>
            </a:r>
            <a:r>
              <a:rPr lang="el-GR" smtClean="0"/>
              <a:t> </a:t>
            </a:r>
            <a:r>
              <a:rPr lang="el-GR" smtClean="0">
                <a:hlinkClick r:id="rId25"/>
              </a:rPr>
              <a:t>δοῦλοι</a:t>
            </a:r>
            <a:r>
              <a:rPr lang="el-GR" smtClean="0"/>
              <a:t> </a:t>
            </a:r>
            <a:r>
              <a:rPr lang="el-GR" smtClean="0">
                <a:hlinkClick r:id="rId22"/>
              </a:rPr>
              <a:t>εἴτε</a:t>
            </a:r>
            <a:r>
              <a:rPr lang="el-GR" smtClean="0"/>
              <a:t> </a:t>
            </a:r>
            <a:r>
              <a:rPr lang="el-GR" smtClean="0">
                <a:hlinkClick r:id="rId26"/>
              </a:rPr>
              <a:t>ἐλεύθεροι</a:t>
            </a:r>
            <a:r>
              <a:rPr lang="el-GR" smtClean="0"/>
              <a:t>, </a:t>
            </a:r>
            <a:r>
              <a:rPr lang="el-GR" smtClean="0">
                <a:hlinkClick r:id="rId9"/>
              </a:rPr>
              <a:t>καὶ</a:t>
            </a:r>
            <a:r>
              <a:rPr lang="el-GR" smtClean="0"/>
              <a:t> </a:t>
            </a:r>
            <a:r>
              <a:rPr lang="el-GR" smtClean="0">
                <a:hlinkClick r:id="rId13"/>
              </a:rPr>
              <a:t>πάντες</a:t>
            </a:r>
            <a:r>
              <a:rPr lang="el-GR" smtClean="0"/>
              <a:t> </a:t>
            </a:r>
            <a:r>
              <a:rPr lang="el-GR" smtClean="0">
                <a:hlinkClick r:id="rId7"/>
              </a:rPr>
              <a:t>ἓν</a:t>
            </a:r>
            <a:r>
              <a:rPr lang="el-GR" smtClean="0"/>
              <a:t> </a:t>
            </a:r>
            <a:r>
              <a:rPr lang="el-GR" smtClean="0">
                <a:hlinkClick r:id="rId18" tooltip="πνεῦμα noun: accusative singular neuter"/>
              </a:rPr>
              <a:t>πνεῦμα</a:t>
            </a:r>
            <a:r>
              <a:rPr lang="el-GR" smtClean="0"/>
              <a:t> </a:t>
            </a:r>
            <a:r>
              <a:rPr lang="el-GR" smtClean="0">
                <a:hlinkClick r:id="rId27" tooltip="ποτίζω verb: 1st person aorist passive indicative plural"/>
              </a:rPr>
              <a:t>ἐποτίσθημεν</a:t>
            </a:r>
            <a:r>
              <a:rPr lang="el-GR" smtClean="0"/>
              <a:t>.</a:t>
            </a: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smtClean="0"/>
              <a:t>And for in one spirit WE all were baptized into one body, Jews or Greeks, slaves or free men, all men were given water by one spirit.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我們都在一位聖靈受洗成為一個身子，猶太人或希利尼人，為奴的或自由人，所有的人都被一位聖靈給予。水</a:t>
            </a:r>
            <a:r>
              <a:rPr lang="el-GR" smtClean="0"/>
              <a:t/>
            </a:r>
            <a:br>
              <a:rPr lang="el-GR" smtClean="0"/>
            </a:br>
            <a:r>
              <a:rPr lang="el-GR" b="1" smtClean="0"/>
              <a:t>14</a:t>
            </a:r>
            <a:r>
              <a:rPr lang="el-GR" smtClean="0"/>
              <a:t> </a:t>
            </a:r>
            <a:r>
              <a:rPr lang="el-GR" smtClean="0">
                <a:hlinkClick r:id="rId9" tooltip="καί adverb"/>
              </a:rPr>
              <a:t>Καὶ</a:t>
            </a:r>
            <a:r>
              <a:rPr lang="el-GR" smtClean="0"/>
              <a:t> </a:t>
            </a:r>
            <a:r>
              <a:rPr lang="el-GR" smtClean="0">
                <a:hlinkClick r:id="rId4" tooltip="γάρ conjunction"/>
              </a:rPr>
              <a:t>γὰρ</a:t>
            </a:r>
            <a:r>
              <a:rPr lang="el-GR" smtClean="0"/>
              <a:t> </a:t>
            </a:r>
            <a:r>
              <a:rPr lang="el-GR" smtClean="0">
                <a:hlinkClick r:id="rId5" tooltip="ὁ article: nominative singular neuter"/>
              </a:rPr>
              <a:t>τὸ</a:t>
            </a:r>
            <a:r>
              <a:rPr lang="el-GR" smtClean="0"/>
              <a:t> </a:t>
            </a:r>
            <a:r>
              <a:rPr lang="el-GR" smtClean="0">
                <a:hlinkClick r:id="rId6" tooltip="σῶμα noun: nominative singular neuter"/>
              </a:rPr>
              <a:t>σῶμα</a:t>
            </a:r>
            <a:r>
              <a:rPr lang="el-GR" smtClean="0"/>
              <a:t> </a:t>
            </a:r>
            <a:r>
              <a:rPr lang="el-GR" smtClean="0">
                <a:hlinkClick r:id="rId28" tooltip="οὐ adverb"/>
              </a:rPr>
              <a:t>οὐκ</a:t>
            </a:r>
            <a:r>
              <a:rPr lang="el-GR" smtClean="0"/>
              <a:t> </a:t>
            </a:r>
            <a:r>
              <a:rPr lang="el-GR" smtClean="0">
                <a:hlinkClick r:id="rId8" tooltip="εἰμί verb: 3rd person present active indicative singular"/>
              </a:rPr>
              <a:t>ἔστιν</a:t>
            </a:r>
            <a:r>
              <a:rPr lang="el-GR" smtClean="0"/>
              <a:t> </a:t>
            </a:r>
            <a:r>
              <a:rPr lang="el-GR" smtClean="0">
                <a:hlinkClick r:id="rId7" tooltip="εἷς adjective: nominative singular neuter"/>
              </a:rPr>
              <a:t>ἓν</a:t>
            </a:r>
            <a:r>
              <a:rPr lang="el-GR" smtClean="0"/>
              <a:t> </a:t>
            </a:r>
            <a:r>
              <a:rPr lang="el-GR" smtClean="0">
                <a:hlinkClick r:id="rId10" tooltip="μέλος noun: nominative singular neuter"/>
              </a:rPr>
              <a:t>μέλος</a:t>
            </a:r>
            <a:r>
              <a:rPr lang="el-GR" smtClean="0"/>
              <a:t> </a:t>
            </a:r>
            <a:r>
              <a:rPr lang="el-GR" smtClean="0">
                <a:hlinkClick r:id="rId29" tooltip="ἀλλά conjunction"/>
              </a:rPr>
              <a:t>ἀλλὰ</a:t>
            </a:r>
            <a:r>
              <a:rPr lang="el-GR" smtClean="0"/>
              <a:t> </a:t>
            </a:r>
            <a:r>
              <a:rPr lang="el-GR" smtClean="0">
                <a:hlinkClick r:id="rId11" tooltip="πολύς adjective: nominative plural neuter"/>
              </a:rPr>
              <a:t>πολλά</a:t>
            </a:r>
            <a:r>
              <a:rPr lang="el-GR" smtClean="0"/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en-US" smtClean="0"/>
              <a:t>For the body is not one member but many.</a:t>
            </a:r>
          </a:p>
          <a:p>
            <a:pPr eaLnBrk="1" hangingPunct="1">
              <a:spcBef>
                <a:spcPct val="0"/>
              </a:spcBef>
            </a:pPr>
            <a:r>
              <a:rPr lang="zh-TW" altLang="en-US" smtClean="0"/>
              <a:t>因為肢體不是一個，而是許多個。</a:t>
            </a:r>
            <a:endParaRPr lang="en-US" smtClean="0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A561911-92A8-4A4B-AE87-2E5F72C023BD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E61214-25A8-4307-B2EC-FD2547F1AA2E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478D8-839A-440A-B4FD-F7D98A243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74BEE-FAC3-40DF-B6EC-B6847248E796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5CE75-01C3-4780-8BA7-73F85F26C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2E3681-2698-4E14-B5AB-25C9303E34A1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A5D6EF-8A77-4595-B6CC-C925F26F63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E88F3-5C9B-47D0-A08A-6FE52EFC5BFD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B54FE-676A-42F0-9349-5739591CB9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C26766-5DFF-48B3-B6B7-BE6B11AF1D7C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E4C70B-B487-4CE0-9FC5-3662537CA6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6A9FCD-939E-4605-B2E6-24046BD8277D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45950-37B3-45EB-944C-90D78B6F53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F5B26-CF16-4A75-AEF2-42A57EB2FA2A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94839-86E2-4FCE-B69E-4DD95C02C2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49315-04DC-4A19-BAE2-FC6A0B97D3F8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688EB3-D6F4-4B52-A583-30CC6F2ECA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B1BF98-70FA-41B8-AE31-52C18B966730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56BCC-CFBD-4646-B625-A2D6C953B1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C927D-3844-4331-9A21-5AF809DA8C01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29EDBE-AA05-4D37-84D6-819E339BCE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4793A0-4F57-4C7C-A565-E6B6DB5C7D09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F6F16-E412-4CC1-A2EC-698603EC7D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94AF6E1-8C17-4F62-8CA7-4F45760AB5AD}" type="datetimeFigureOut">
              <a:rPr lang="en-US"/>
              <a:pPr>
                <a:defRPr/>
              </a:pPr>
              <a:t>8/11/2016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FB50A15-BD65-42DE-AD6D-F8388BD839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hangingPunct="1"/>
            <a:r>
              <a:rPr lang="zh-TW" altLang="en-US" sz="54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</a:rPr>
              <a:t>為了耶穌去改變世界</a:t>
            </a:r>
            <a:r>
              <a:rPr lang="zh-TW" altLang="en-US" sz="5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    </a:t>
            </a:r>
            <a:br>
              <a:rPr lang="zh-TW" altLang="en-US" sz="5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zh-TW" altLang="en-US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zh-TW" altLang="en-US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裝備自己</a:t>
            </a:r>
            <a:r>
              <a:rPr lang="en-US" altLang="zh-TW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      </a:t>
            </a:r>
            <a:r>
              <a:rPr lang="en-US" altLang="zh-TW" sz="5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sz="5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sz="2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發掘、發展、發揮屬靈恩賜</a:t>
            </a:r>
            <a:r>
              <a:rPr lang="en-US" altLang="zh-TW" sz="5400" b="1" smtClean="0"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sz="5400" b="1" smtClean="0">
                <a:latin typeface="MingLiU" pitchFamily="49" charset="-120"/>
                <a:ea typeface="MingLiU" pitchFamily="49" charset="-120"/>
              </a:rPr>
            </a:br>
            <a:r>
              <a:rPr lang="en-US" altLang="zh-TW" sz="3600" b="1" smtClean="0"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sz="3600" b="1" smtClean="0">
                <a:latin typeface="MingLiU" pitchFamily="49" charset="-120"/>
                <a:ea typeface="MingLiU" pitchFamily="49" charset="-120"/>
              </a:rPr>
            </a:br>
            <a:endParaRPr lang="en-US" sz="4000" b="1" smtClean="0">
              <a:solidFill>
                <a:srgbClr val="FF0000"/>
              </a:solidFill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81600"/>
            <a:ext cx="6400800" cy="1066800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b="1" dirty="0" smtClean="0">
                <a:latin typeface="DFKai-SB" panose="03000509000000000000" pitchFamily="65" charset="-120"/>
                <a:ea typeface="DFKai-SB" panose="03000509000000000000" pitchFamily="65" charset="-120"/>
              </a:rPr>
              <a:t>夏宗蓓</a:t>
            </a:r>
            <a:endParaRPr lang="en-US" altLang="zh-TW" b="1" dirty="0" smtClean="0">
              <a:latin typeface="DFKai-SB" panose="03000509000000000000" pitchFamily="65" charset="-120"/>
              <a:ea typeface="DFKai-SB" panose="03000509000000000000" pitchFamily="65" charset="-12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sz="2800" b="1" dirty="0" smtClean="0">
                <a:latin typeface="Times New Roman" panose="02020603050405020304" pitchFamily="18" charset="0"/>
                <a:ea typeface="DFKai-SB" panose="03000509000000000000" pitchFamily="65" charset="-120"/>
                <a:cs typeface="Times New Roman" panose="02020603050405020304" pitchFamily="18" charset="0"/>
              </a:rPr>
              <a:t>2016.08.14</a:t>
            </a:r>
            <a:endParaRPr lang="en-US" sz="2800" b="1" dirty="0">
              <a:latin typeface="Times New Roman" panose="02020603050405020304" pitchFamily="18" charset="0"/>
              <a:ea typeface="DFKai-SB" panose="03000509000000000000" pitchFamily="65" charset="-12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>
          <a:xfrm>
            <a:off x="80963" y="71438"/>
            <a:ext cx="9067800" cy="919162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2. 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群體裡，不同恩賜的人，如同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..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594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12:12</a:t>
            </a: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就如身子是一個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卻有許多肢體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而且肢體雖多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仍是一個身子。基督也是這樣。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12:13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我們不拘是猶太人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是希利尼人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是為奴的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是自主的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都從一位聖靈受洗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成了一個身體。飲於一位聖靈。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12:14</a:t>
            </a: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身子原不是一個肢體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乃是許多肢體。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sz="40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什麼是基督的身子</a:t>
            </a:r>
            <a:r>
              <a:rPr lang="en-US" altLang="zh-TW" sz="40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?</a:t>
            </a:r>
            <a:r>
              <a:rPr lang="zh-TW" altLang="en-US" sz="40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endParaRPr lang="en-US" sz="4000" b="1" smtClean="0">
              <a:solidFill>
                <a:srgbClr val="008000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tle 1"/>
          <p:cNvSpPr>
            <a:spLocks noGrp="1"/>
          </p:cNvSpPr>
          <p:nvPr>
            <p:ph type="title"/>
          </p:nvPr>
        </p:nvSpPr>
        <p:spPr>
          <a:xfrm>
            <a:off x="76200" y="152400"/>
            <a:ext cx="9067800" cy="8382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2. 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群體裡，不同恩賜的人，如同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..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47800"/>
            <a:ext cx="9144000" cy="54546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12:15</a:t>
            </a: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設若腳說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我不是手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所以不屬乎身子。他不能因此就不屬乎身子。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12:16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設若耳說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我不是眼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所以不屬乎身子。他也不能因此就不屬乎身子。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mtClean="0"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762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群體裡，哪個恩賜更重要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12:17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若全身是眼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從那裏聽聲呢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?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 若全身是耳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從那裏聞味呢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?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12:18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 但如今神隨自己的意思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把肢體俱各安排在身上了。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12:19</a:t>
            </a:r>
            <a:r>
              <a:rPr lang="zh-TW" altLang="en-US" sz="360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若都是一個肢體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身子在哪裏呢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?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12:20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 但如今肢體是多的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身子卻是一個。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12:21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 眼不能對手說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我用不著你。頭也不能對腳說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我用不著你。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mtClean="0"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神如何配搭，恩賜不同的肢體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372600" cy="58674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4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4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12:22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不但如此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身上肢體人以為軟弱的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更是不可少的。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12:23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身上肢體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我們看為不體面的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越發給他加上體面。不俊美的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越發得著俊美。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12:24</a:t>
            </a:r>
            <a:r>
              <a:rPr lang="zh-TW" alt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我們俊美的肢體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自然用不著裝飾。但神配搭這身子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把加倍的體面給那有缺欠的肢體。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12:25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免得身上分門別類。總要肢體彼此相顧。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12:26</a:t>
            </a:r>
            <a:r>
              <a:rPr lang="zh-TW" alt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若一個肢體受苦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所有的肢體就一同受苦。若一個肢體得榮耀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所有的肢體就一同快樂。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12:27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你們就是基督的身子</a:t>
            </a:r>
            <a:r>
              <a:rPr lang="en-US" altLang="zh-TW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並且各自作肢體。</a:t>
            </a:r>
            <a:endParaRPr lang="en-US" sz="34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sz="3400" smtClean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7620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3.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神賜下哪些恩賜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4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400" smtClean="0">
                <a:solidFill>
                  <a:srgbClr val="0033CC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12:28    </a:t>
            </a:r>
            <a:r>
              <a:rPr lang="zh-TW" altLang="en-US" sz="3400" b="1" smtClean="0">
                <a:solidFill>
                  <a:srgbClr val="0033CC"/>
                </a:solidFill>
              </a:rPr>
              <a:t>神在教會所設立的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第一是使徒，第二是先知，第三是教師，其次是行異能的，再次是得恩賜醫病的，幫助人的，治理事的，說方言的。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12:29 </a:t>
            </a:r>
            <a:r>
              <a:rPr lang="en-US" sz="3400" b="1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豈都是使徒麼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豈都是先知麼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豈都是教師麼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 豈都是行異能的麼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</a:t>
            </a:r>
            <a:endParaRPr lang="en-US" sz="3400" b="1" smtClean="0">
              <a:solidFill>
                <a:srgbClr val="0033CC"/>
              </a:solidFill>
              <a:latin typeface="Times New Roman" pitchFamily="18" charset="0"/>
              <a:ea typeface="新細明體" pitchFamily="18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>
                <a:latin typeface="Times New Roman" pitchFamily="18" charset="0"/>
                <a:ea typeface="新細明體" pitchFamily="18" charset="-120"/>
              </a:rPr>
              <a:t>12:30</a:t>
            </a:r>
            <a:r>
              <a:rPr lang="en-US" sz="3400" b="1" smtClean="0">
                <a:solidFill>
                  <a:srgbClr val="0033CC"/>
                </a:solidFill>
                <a:latin typeface="Times New Roman" pitchFamily="18" charset="0"/>
                <a:ea typeface="新細明體" pitchFamily="18" charset="-120"/>
              </a:rPr>
              <a:t>  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豈都是得恩賜醫病的麼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豈都是說方言的麼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豈都是翻方言的麼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</a:rPr>
              <a:t>?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</a:rPr>
              <a:t>  </a:t>
            </a:r>
            <a:endParaRPr lang="en-US" sz="3400" b="1" smtClean="0">
              <a:solidFill>
                <a:srgbClr val="0033CC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>
                <a:latin typeface="Times New Roman" pitchFamily="18" charset="0"/>
                <a:cs typeface="Times New Roman" pitchFamily="18" charset="0"/>
              </a:rPr>
              <a:t>12:31</a:t>
            </a:r>
            <a:r>
              <a:rPr lang="en-US" sz="3400" b="1" smtClean="0">
                <a:solidFill>
                  <a:srgbClr val="0033CC"/>
                </a:solidFill>
              </a:rPr>
              <a:t>   </a:t>
            </a:r>
            <a:r>
              <a:rPr lang="zh-TW" altLang="en-US" sz="3400" b="1" smtClean="0">
                <a:solidFill>
                  <a:srgbClr val="0033CC"/>
                </a:solidFill>
              </a:rPr>
              <a:t>你們要切切的求那更大的恩賜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我現今把最妙的道指示你們。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endParaRPr lang="en-US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4478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4.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恩賜的核心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: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最妙的道，是什麼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6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13:1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我若能說萬人的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方言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並天使的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話語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卻沒有愛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我就成了鳴的鑼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響的鈸一般。</a:t>
            </a:r>
            <a:endParaRPr lang="en-US" sz="36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smtClean="0">
                <a:ea typeface="新細明體" pitchFamily="18" charset="-120"/>
                <a:cs typeface="Times New Roman" pitchFamily="18" charset="0"/>
              </a:rPr>
              <a:t>13:2</a:t>
            </a:r>
            <a:r>
              <a:rPr lang="en-US" sz="3600" b="1" smtClean="0">
                <a:solidFill>
                  <a:srgbClr val="0033CC"/>
                </a:solidFill>
                <a:ea typeface="新細明體" pitchFamily="18" charset="-120"/>
                <a:cs typeface="Times New Roman" pitchFamily="18" charset="0"/>
              </a:rPr>
              <a:t>	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我若有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先知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講道之能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也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明白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各樣的奧祕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各樣的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知識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。而且有全備的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信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叫我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能夠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移山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卻沒有愛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我就算不得甚麼。</a:t>
            </a:r>
            <a:endParaRPr lang="en-US" sz="36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smtClean="0">
                <a:ea typeface="新細明體" pitchFamily="18" charset="-120"/>
                <a:cs typeface="Times New Roman" pitchFamily="18" charset="0"/>
              </a:rPr>
              <a:t>13:3	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我若將所有的賙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濟窮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人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又</a:t>
            </a:r>
            <a:r>
              <a:rPr lang="zh-TW" altLang="en-US" sz="3600" b="1" smtClean="0">
                <a:solidFill>
                  <a:srgbClr val="9900FF"/>
                </a:solidFill>
                <a:cs typeface="Times New Roman" pitchFamily="18" charset="0"/>
              </a:rPr>
              <a:t>捨己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身叫人焚燒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卻沒有愛</a:t>
            </a:r>
            <a:r>
              <a:rPr lang="en-US" altLang="zh-TW" sz="36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cs typeface="Times New Roman" pitchFamily="18" charset="0"/>
              </a:rPr>
              <a:t>仍然與我無益。</a:t>
            </a:r>
            <a:endParaRPr lang="en-US" sz="36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10668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愛是一直如何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 愛從不如何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5626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370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林前</a:t>
            </a:r>
            <a:r>
              <a:rPr lang="zh-TW" altLang="en-US" sz="3700" smtClean="0">
                <a:solidFill>
                  <a:srgbClr val="0033CC"/>
                </a:solidFill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 </a:t>
            </a:r>
            <a:r>
              <a:rPr lang="en-US" sz="3700" smtClean="0">
                <a:latin typeface="Times New Roman" pitchFamily="18" charset="0"/>
                <a:ea typeface="DFKai-SB" pitchFamily="65" charset="-120"/>
                <a:cs typeface="Times New Roman" pitchFamily="18" charset="0"/>
              </a:rPr>
              <a:t>13:4</a:t>
            </a:r>
            <a:r>
              <a:rPr lang="zh-TW" altLang="en-US" sz="370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zh-TW" altLang="en-US" sz="3700" b="1" smtClean="0">
                <a:solidFill>
                  <a:srgbClr val="0033CC"/>
                </a:solidFill>
                <a:cs typeface="Times New Roman" pitchFamily="18" charset="0"/>
              </a:rPr>
              <a:t>愛是恆久忍耐</a:t>
            </a:r>
            <a:r>
              <a:rPr lang="en-US" altLang="zh-TW" sz="37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3700" b="1" smtClean="0">
                <a:solidFill>
                  <a:srgbClr val="0033CC"/>
                </a:solidFill>
                <a:cs typeface="Times New Roman" pitchFamily="18" charset="0"/>
              </a:rPr>
              <a:t>又有恩慈，愛是不嫉妒，愛是不自誇，不張狂，</a:t>
            </a:r>
            <a:endParaRPr lang="en-US" sz="37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700" smtClean="0">
                <a:ea typeface="新細明體" pitchFamily="18" charset="-120"/>
                <a:cs typeface="Times New Roman" pitchFamily="18" charset="0"/>
              </a:rPr>
              <a:t>13:5	  </a:t>
            </a:r>
            <a:r>
              <a:rPr lang="zh-TW" altLang="en-US" sz="3700" b="1" smtClean="0">
                <a:solidFill>
                  <a:srgbClr val="0033CC"/>
                </a:solidFill>
                <a:cs typeface="Times New Roman" pitchFamily="18" charset="0"/>
              </a:rPr>
              <a:t>不作害羞的事，不求自己的益處，不輕易發怒，不計算人的惡，</a:t>
            </a:r>
            <a:endParaRPr lang="en-US" sz="37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700" smtClean="0">
                <a:ea typeface="新細明體" pitchFamily="18" charset="-120"/>
                <a:cs typeface="Times New Roman" pitchFamily="18" charset="0"/>
              </a:rPr>
              <a:t>13:6	</a:t>
            </a:r>
            <a:r>
              <a:rPr lang="zh-TW" altLang="en-US" sz="3700" b="1" smtClean="0">
                <a:solidFill>
                  <a:srgbClr val="0033CC"/>
                </a:solidFill>
                <a:cs typeface="Times New Roman" pitchFamily="18" charset="0"/>
              </a:rPr>
              <a:t>不喜歡不義，只喜歡真理。</a:t>
            </a:r>
            <a:endParaRPr lang="en-US" altLang="zh-TW" sz="3700" b="1" smtClean="0">
              <a:solidFill>
                <a:srgbClr val="0033CC"/>
              </a:solidFill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700" smtClean="0">
                <a:ea typeface="新細明體" pitchFamily="18" charset="-120"/>
                <a:cs typeface="Times New Roman" pitchFamily="18" charset="0"/>
              </a:rPr>
              <a:t>13:7</a:t>
            </a:r>
            <a:r>
              <a:rPr lang="en-US" sz="3700" b="1" smtClean="0">
                <a:solidFill>
                  <a:srgbClr val="0033CC"/>
                </a:solidFill>
                <a:ea typeface="新細明體" pitchFamily="18" charset="-120"/>
                <a:cs typeface="Times New Roman" pitchFamily="18" charset="0"/>
              </a:rPr>
              <a:t>	</a:t>
            </a:r>
            <a:r>
              <a:rPr lang="zh-TW" altLang="en-US" sz="3700" b="1" smtClean="0">
                <a:solidFill>
                  <a:srgbClr val="0033CC"/>
                </a:solidFill>
                <a:cs typeface="Times New Roman" pitchFamily="18" charset="0"/>
              </a:rPr>
              <a:t>凡事包容，凡事相信，凡事盼望，凡事忍耐。</a:t>
            </a:r>
            <a:endParaRPr lang="en-US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4400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我是這樣不變地去愛嗎</a:t>
            </a:r>
            <a:r>
              <a:rPr lang="en-US" altLang="zh-TW" sz="4400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</a:p>
          <a:p>
            <a:pPr marL="0" indent="0" algn="ctr"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4400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誰這樣不變地愛我</a:t>
            </a:r>
            <a:r>
              <a:rPr lang="en-US" altLang="zh-TW" sz="4400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  <a:cs typeface="Times New Roman" pitchFamily="18" charset="0"/>
              </a:rPr>
              <a:t>?</a:t>
            </a:r>
            <a:endParaRPr lang="en-US" sz="4400" smtClean="0">
              <a:ea typeface="SimSun" pitchFamily="2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b="1" smtClean="0">
              <a:solidFill>
                <a:srgbClr val="0033CC"/>
              </a:solidFill>
              <a:ea typeface="SimSun" pitchFamily="2" charset="-122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mtClean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>
          <a:xfrm>
            <a:off x="-9525" y="127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什麼長存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什麼終歸於無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400" smtClean="0"/>
              <a:t>林前 </a:t>
            </a:r>
            <a:r>
              <a:rPr lang="en-US" sz="3400" smtClean="0"/>
              <a:t>13:8	  </a:t>
            </a:r>
            <a:r>
              <a:rPr lang="zh-TW" altLang="en-US" sz="3400" b="1" smtClean="0">
                <a:solidFill>
                  <a:srgbClr val="0033CC"/>
                </a:solidFill>
              </a:rPr>
              <a:t>愛是永不止息。先知講道之能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終必歸於無有。說方言之能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終必停止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知識也終必歸於無有。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/>
              <a:t>13:9	</a:t>
            </a:r>
            <a:r>
              <a:rPr lang="zh-TW" altLang="en-US" sz="3400" b="1" smtClean="0">
                <a:solidFill>
                  <a:srgbClr val="0033CC"/>
                </a:solidFill>
              </a:rPr>
              <a:t>我們現在所知道的有限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先知所講的也有限。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/>
              <a:t>13:10</a:t>
            </a:r>
            <a:r>
              <a:rPr lang="en-US" sz="3400" b="1" smtClean="0">
                <a:solidFill>
                  <a:srgbClr val="0033CC"/>
                </a:solidFill>
              </a:rPr>
              <a:t>   </a:t>
            </a:r>
            <a:r>
              <a:rPr lang="zh-TW" altLang="en-US" sz="3400" b="1" smtClean="0">
                <a:solidFill>
                  <a:srgbClr val="0033CC"/>
                </a:solidFill>
              </a:rPr>
              <a:t>等那完全的來到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這有限的必歸於無有了。</a:t>
            </a:r>
            <a:endParaRPr lang="en-US" sz="3400" b="1" smtClean="0">
              <a:solidFill>
                <a:srgbClr val="0033CC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itle 1"/>
          <p:cNvSpPr>
            <a:spLocks noGrp="1"/>
          </p:cNvSpPr>
          <p:nvPr>
            <p:ph type="title"/>
          </p:nvPr>
        </p:nvSpPr>
        <p:spPr>
          <a:xfrm>
            <a:off x="-9525" y="1270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我們的光景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   盼望在哪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638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400" smtClean="0"/>
              <a:t>林前 </a:t>
            </a:r>
            <a:r>
              <a:rPr lang="en-US" sz="3400" smtClean="0"/>
              <a:t>13:11  </a:t>
            </a:r>
            <a:r>
              <a:rPr lang="zh-TW" altLang="en-US" sz="3400" b="1" smtClean="0">
                <a:solidFill>
                  <a:srgbClr val="0033CC"/>
                </a:solidFill>
              </a:rPr>
              <a:t>我作孩子的時候，話語像孩子，心思像孩子，意念像孩子；既成了人，就把孩子的事丟棄了。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/>
              <a:t>13:12   </a:t>
            </a:r>
            <a:r>
              <a:rPr lang="zh-TW" altLang="en-US" sz="3400" b="1" smtClean="0">
                <a:solidFill>
                  <a:srgbClr val="0033CC"/>
                </a:solidFill>
              </a:rPr>
              <a:t>我們如今彷彿對著鏡子觀看，模糊不清；到那時，就要面對面了，我如今所知道的有限，到那時就全知道，如同主知道我一樣。</a:t>
            </a:r>
            <a:endParaRPr lang="en-US" sz="3400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400" smtClean="0"/>
              <a:t>13:13</a:t>
            </a:r>
            <a:r>
              <a:rPr lang="en-US" sz="3400" b="1" smtClean="0">
                <a:solidFill>
                  <a:srgbClr val="0033CC"/>
                </a:solidFill>
              </a:rPr>
              <a:t>  </a:t>
            </a:r>
            <a:r>
              <a:rPr lang="zh-TW" altLang="en-US" sz="3400" b="1" smtClean="0">
                <a:solidFill>
                  <a:srgbClr val="0033CC"/>
                </a:solidFill>
              </a:rPr>
              <a:t>如今常存的有信、有望、有愛</a:t>
            </a:r>
            <a:r>
              <a:rPr lang="en-US" altLang="zh-TW" sz="3400" b="1" smtClean="0">
                <a:solidFill>
                  <a:srgbClr val="0033CC"/>
                </a:solidFill>
              </a:rPr>
              <a:t>﹐</a:t>
            </a:r>
            <a:r>
              <a:rPr lang="zh-TW" altLang="en-US" sz="3400" b="1" smtClean="0">
                <a:solidFill>
                  <a:srgbClr val="0033CC"/>
                </a:solidFill>
              </a:rPr>
              <a:t>這三樣其中最大的是愛。</a:t>
            </a:r>
            <a:endParaRPr lang="en-US" sz="3400" smtClean="0">
              <a:latin typeface="DFKai-SB" pitchFamily="65" charset="-120"/>
              <a:ea typeface="DFKai-SB" pitchFamily="65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44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因為愛，誰切慕恩賜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  切慕什麼</a:t>
            </a:r>
            <a:r>
              <a:rPr lang="en-US" altLang="zh-TW" b="1" smtClean="0">
                <a:solidFill>
                  <a:srgbClr val="00B050"/>
                </a:solidFill>
                <a:latin typeface="SimSun" pitchFamily="2" charset="-122"/>
                <a:ea typeface="SimSun" pitchFamily="2" charset="-122"/>
              </a:rPr>
              <a:t>?</a:t>
            </a:r>
            <a:r>
              <a:rPr lang="zh-TW" altLang="en-US" smtClean="0">
                <a:solidFill>
                  <a:srgbClr val="00B050"/>
                </a:solidFill>
                <a:latin typeface="DFKai-SB" pitchFamily="65" charset="-120"/>
                <a:ea typeface="DFKai-SB" pitchFamily="65" charset="-120"/>
              </a:rPr>
              <a:t> </a:t>
            </a:r>
            <a:endParaRPr lang="en-US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14400"/>
            <a:ext cx="9144000" cy="59436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mtClean="0"/>
              <a:t>林前</a:t>
            </a:r>
            <a:r>
              <a:rPr lang="en-US" smtClean="0"/>
              <a:t>14:1	</a:t>
            </a:r>
            <a:r>
              <a:rPr lang="zh-TW" altLang="en-US" smtClean="0"/>
              <a:t>  </a:t>
            </a:r>
            <a:r>
              <a:rPr lang="zh-TW" altLang="en-US" b="1" smtClean="0">
                <a:solidFill>
                  <a:srgbClr val="0033CC"/>
                </a:solidFill>
              </a:rPr>
              <a:t>你們要追求愛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也要切慕屬靈的恩賜；其中更要羨慕的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是作先知講道。</a:t>
            </a:r>
            <a:endParaRPr lang="en-US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14:2</a:t>
            </a:r>
            <a:r>
              <a:rPr lang="zh-TW" altLang="en-US" smtClean="0"/>
              <a:t>  </a:t>
            </a:r>
            <a:r>
              <a:rPr lang="en-US" smtClean="0"/>
              <a:t>	</a:t>
            </a:r>
            <a:r>
              <a:rPr lang="zh-TW" altLang="en-US" b="1" smtClean="0">
                <a:solidFill>
                  <a:srgbClr val="0033CC"/>
                </a:solidFill>
              </a:rPr>
              <a:t>那說方言的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原不是對人說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乃是對  神說，因為沒有人聽出來。然而他在心靈裏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卻是講說各樣的奧祕。</a:t>
            </a:r>
            <a:endParaRPr lang="en-US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14:3	</a:t>
            </a:r>
            <a:r>
              <a:rPr lang="zh-TW" altLang="en-US" b="1" smtClean="0">
                <a:solidFill>
                  <a:srgbClr val="0033CC"/>
                </a:solidFill>
              </a:rPr>
              <a:t>但作先知講道的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是對人說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要造就、安慰、勸勉人。</a:t>
            </a:r>
            <a:endParaRPr lang="en-US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14:4	</a:t>
            </a:r>
            <a:r>
              <a:rPr lang="zh-TW" altLang="en-US" b="1" smtClean="0">
                <a:solidFill>
                  <a:srgbClr val="0033CC"/>
                </a:solidFill>
              </a:rPr>
              <a:t>說方言的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是造就自己。作先知講道的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乃是造就教會。</a:t>
            </a:r>
            <a:r>
              <a:rPr lang="en-US" altLang="zh-TW" b="1" smtClean="0">
                <a:solidFill>
                  <a:srgbClr val="0033CC"/>
                </a:solidFill>
              </a:rPr>
              <a:t>…</a:t>
            </a:r>
            <a:endParaRPr lang="en-US" b="1" smtClean="0">
              <a:solidFill>
                <a:srgbClr val="0033CC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mtClean="0"/>
              <a:t>14:12  </a:t>
            </a:r>
            <a:r>
              <a:rPr lang="zh-TW" altLang="en-US" b="1" smtClean="0">
                <a:solidFill>
                  <a:srgbClr val="0033CC"/>
                </a:solidFill>
              </a:rPr>
              <a:t>你們也是如此，既是切慕屬靈的恩賜</a:t>
            </a:r>
            <a:r>
              <a:rPr lang="en-US" altLang="zh-TW" b="1" smtClean="0">
                <a:solidFill>
                  <a:srgbClr val="0033CC"/>
                </a:solidFill>
              </a:rPr>
              <a:t>﹐</a:t>
            </a:r>
            <a:r>
              <a:rPr lang="zh-TW" altLang="en-US" b="1" smtClean="0">
                <a:solidFill>
                  <a:srgbClr val="0033CC"/>
                </a:solidFill>
              </a:rPr>
              <a:t>就當求多得造就教會的恩賜</a:t>
            </a:r>
            <a:r>
              <a:rPr lang="zh-TW" altLang="en-US" smtClean="0"/>
              <a:t>。</a:t>
            </a:r>
            <a:endParaRPr lang="en-US" smtClean="0">
              <a:latin typeface="DFKai-SB" pitchFamily="65" charset="-120"/>
              <a:ea typeface="DFKai-SB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6278562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1.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什麼是屬靈恩賜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2.</a:t>
            </a:r>
            <a:r>
              <a:rPr lang="zh-TW" altLang="en-US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群體裡的恩賜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3.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神賜下哪些恩賜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3300"/>
                </a:solidFill>
                <a:latin typeface="MingLiU" pitchFamily="49" charset="-120"/>
                <a:ea typeface="MingLiU" pitchFamily="49" charset="-120"/>
              </a:rPr>
              <a:t>4.</a:t>
            </a:r>
            <a:r>
              <a:rPr lang="zh-TW" altLang="en-US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恩賜的核心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5.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神的團隊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3300"/>
                </a:solidFill>
                <a:latin typeface="MingLiU" pitchFamily="49" charset="-120"/>
                <a:ea typeface="MingLiU" pitchFamily="49" charset="-120"/>
              </a:rPr>
              <a:t>6.</a:t>
            </a:r>
            <a:r>
              <a:rPr lang="zh-TW" altLang="en-US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發掘、發展、發揮 你的恩賜</a:t>
            </a:r>
            <a:r>
              <a:rPr lang="en-US" altLang="zh-TW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</a:br>
            <a:r>
              <a:rPr lang="en-US" altLang="zh-TW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7.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社會關懷需要的恩賜</a:t>
            </a:r>
            <a:endParaRPr lang="en-US" b="1" smtClean="0">
              <a:solidFill>
                <a:srgbClr val="00B050"/>
              </a:solidFill>
              <a:latin typeface="MingLiU" pitchFamily="49" charset="-120"/>
              <a:ea typeface="MingLiU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屬靈恩賜的目的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弗 </a:t>
            </a:r>
            <a:r>
              <a:rPr 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4:11</a:t>
            </a:r>
            <a:r>
              <a:rPr lang="zh-TW" alt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祂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所賜的有使徒，有先知，有傳福音的，有牧師和教師。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4:12</a:t>
            </a:r>
            <a:r>
              <a:rPr lang="en-US" sz="36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為要成全聖徒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各盡其職；建立基督的身體。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4:13</a:t>
            </a: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直等到我們眾人在真道上同歸於一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認識神的兒子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得以長大成人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滿有基督長成的身量。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sz="4000" b="1" smtClean="0">
                <a:solidFill>
                  <a:srgbClr val="008000"/>
                </a:solidFill>
                <a:cs typeface="Times New Roman" pitchFamily="18" charset="0"/>
              </a:rPr>
              <a:t>在哪裡賜下恩賜</a:t>
            </a:r>
            <a:r>
              <a:rPr lang="en-US" altLang="zh-TW" sz="4000" b="1" smtClean="0">
                <a:solidFill>
                  <a:srgbClr val="008000"/>
                </a:solidFill>
                <a:cs typeface="Times New Roman" pitchFamily="18" charset="0"/>
              </a:rPr>
              <a:t>?</a:t>
            </a:r>
            <a:r>
              <a:rPr lang="zh-TW" altLang="en-US" sz="4000" b="1" smtClean="0">
                <a:solidFill>
                  <a:srgbClr val="008000"/>
                </a:solidFill>
                <a:cs typeface="Times New Roman" pitchFamily="18" charset="0"/>
              </a:rPr>
              <a:t>   在哪裡發掘恩賜</a:t>
            </a:r>
            <a:r>
              <a:rPr lang="en-US" altLang="zh-TW" sz="4000" b="1" smtClean="0">
                <a:solidFill>
                  <a:srgbClr val="008000"/>
                </a:solidFill>
                <a:cs typeface="Times New Roman" pitchFamily="18" charset="0"/>
              </a:rPr>
              <a:t>?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sz="4000" b="1" smtClean="0">
                <a:solidFill>
                  <a:srgbClr val="008000"/>
                </a:solidFill>
                <a:cs typeface="Times New Roman" pitchFamily="18" charset="0"/>
              </a:rPr>
              <a:t>在群體</a:t>
            </a:r>
            <a:r>
              <a:rPr lang="en-US" altLang="zh-TW" sz="4000" b="1" smtClean="0">
                <a:solidFill>
                  <a:srgbClr val="008000"/>
                </a:solidFill>
                <a:cs typeface="Times New Roman" pitchFamily="18" charset="0"/>
              </a:rPr>
              <a:t>: </a:t>
            </a:r>
            <a:r>
              <a:rPr lang="zh-TW" altLang="en-US" sz="4000" b="1" smtClean="0">
                <a:solidFill>
                  <a:srgbClr val="008000"/>
                </a:solidFill>
                <a:cs typeface="Times New Roman" pitchFamily="18" charset="0"/>
              </a:rPr>
              <a:t>神的團隊裡</a:t>
            </a:r>
            <a:endParaRPr lang="en-US" sz="4000" b="1" smtClean="0">
              <a:solidFill>
                <a:srgbClr val="008000"/>
              </a:solidFill>
              <a:ea typeface="新細明體" pitchFamily="18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915400" cy="13716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如何發掘，發展你的恩賜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458200" cy="4876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			</a:t>
            </a:r>
            <a:r>
              <a:rPr lang="zh-TW" altLang="en-US" smtClean="0"/>
              <a:t>         </a:t>
            </a:r>
            <a:r>
              <a:rPr lang="zh-TW" altLang="en-US" sz="3400" b="1" smtClean="0">
                <a:solidFill>
                  <a:srgbClr val="FF0000"/>
                </a:solidFill>
              </a:rPr>
              <a:t>讀經、禱告</a:t>
            </a:r>
            <a:endParaRPr lang="en-US" altLang="zh-TW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zh-TW" b="1" smtClean="0">
                <a:solidFill>
                  <a:srgbClr val="FF0000"/>
                </a:solidFill>
              </a:rPr>
              <a:t>		</a:t>
            </a:r>
            <a:r>
              <a:rPr lang="zh-TW" altLang="en-US" b="1" smtClean="0">
                <a:solidFill>
                  <a:srgbClr val="FF0000"/>
                </a:solidFill>
              </a:rPr>
              <a:t>裝備</a:t>
            </a:r>
            <a:endParaRPr lang="zh-TW" altLang="en-US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			</a:t>
            </a:r>
            <a:r>
              <a:rPr lang="en-US" altLang="zh-TW" b="1" smtClean="0">
                <a:solidFill>
                  <a:srgbClr val="FF0000"/>
                </a:solidFill>
              </a:rPr>
              <a:t>    </a:t>
            </a:r>
            <a:r>
              <a:rPr lang="zh-TW" altLang="en-US" sz="3600" b="1" smtClean="0">
                <a:solidFill>
                  <a:srgbClr val="C00000"/>
                </a:solidFill>
              </a:rPr>
              <a:t>在群體 </a:t>
            </a:r>
            <a:r>
              <a:rPr lang="en-US" altLang="zh-TW" sz="3600" b="1" smtClean="0">
                <a:solidFill>
                  <a:srgbClr val="C00000"/>
                </a:solidFill>
              </a:rPr>
              <a:t>= </a:t>
            </a:r>
            <a:r>
              <a:rPr lang="zh-TW" altLang="en-US" sz="3600" b="1" smtClean="0">
                <a:solidFill>
                  <a:srgbClr val="C00000"/>
                </a:solidFill>
              </a:rPr>
              <a:t>神的團隊</a:t>
            </a:r>
            <a:endParaRPr lang="en-US" altLang="zh-TW" sz="3600" b="1" smtClean="0">
              <a:solidFill>
                <a:srgbClr val="C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C00000"/>
                </a:solidFill>
              </a:rPr>
              <a:t>  各盡其職 </a:t>
            </a:r>
            <a:r>
              <a:rPr lang="en-US" altLang="zh-TW" sz="3600" b="1" smtClean="0">
                <a:solidFill>
                  <a:srgbClr val="C00000"/>
                </a:solidFill>
              </a:rPr>
              <a:t>= </a:t>
            </a:r>
            <a:r>
              <a:rPr lang="zh-TW" altLang="en-US" sz="3600" b="1" smtClean="0">
                <a:solidFill>
                  <a:srgbClr val="C00000"/>
                </a:solidFill>
              </a:rPr>
              <a:t>服事</a:t>
            </a:r>
            <a:endParaRPr lang="en-US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				</a:t>
            </a:r>
            <a:r>
              <a:rPr lang="zh-TW" altLang="en-US" b="1" smtClean="0">
                <a:solidFill>
                  <a:srgbClr val="FF0000"/>
                </a:solidFill>
              </a:rPr>
              <a:t>他人的需要 </a:t>
            </a:r>
            <a:r>
              <a:rPr lang="en-US" altLang="zh-TW" b="1" smtClean="0">
                <a:solidFill>
                  <a:srgbClr val="FF0000"/>
                </a:solidFill>
              </a:rPr>
              <a:t>= </a:t>
            </a:r>
            <a:r>
              <a:rPr lang="zh-TW" altLang="en-US" b="1" smtClean="0">
                <a:solidFill>
                  <a:srgbClr val="FF0000"/>
                </a:solidFill>
              </a:rPr>
              <a:t>我的恩賜</a:t>
            </a:r>
            <a:r>
              <a:rPr lang="en-US" sz="3400" b="1" smtClean="0">
                <a:solidFill>
                  <a:srgbClr val="FF0000"/>
                </a:solidFill>
              </a:rPr>
              <a:t>	</a:t>
            </a:r>
            <a:r>
              <a:rPr lang="en-US" smtClean="0"/>
              <a:t>			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159375" y="24384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159375" y="3794125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3200400" y="4479925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609850" y="3162300"/>
            <a:ext cx="2286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Bent Arrow 15"/>
          <p:cNvSpPr/>
          <p:nvPr/>
        </p:nvSpPr>
        <p:spPr>
          <a:xfrm>
            <a:off x="2705100" y="2057400"/>
            <a:ext cx="4953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382000" cy="11430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5.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神團隊裡的夥伴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(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團契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)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如何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路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5:9-10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他和一切同在的人都驚訝這一網所打的魚，西門的夥伴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(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oinon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西庇太的兒子雅各、約翰，也是這樣。</a:t>
            </a:r>
            <a:endParaRPr lang="zh-TW" altLang="en-US" sz="1200" b="1" smtClean="0">
              <a:solidFill>
                <a:schemeClr val="accent2"/>
              </a:solidFill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林前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1:9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神是信實的，你們原是被</a:t>
            </a:r>
            <a:r>
              <a:rPr lang="zh-TW" altLang="el-GR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祂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所召，好與祂兒子我們的主耶穌基督，一同得分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(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oinoniav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</a:t>
            </a:r>
            <a:endParaRPr lang="zh-TW" altLang="en-US" sz="1200" b="1" smtClean="0">
              <a:solidFill>
                <a:schemeClr val="accent2"/>
              </a:solidFill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林前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10:16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我們所祝福的杯，豈不是同領（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）基督的血嗎？我們所擘開的餅，豈不是同領（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）基督的身體嗎？</a:t>
            </a:r>
            <a:endParaRPr lang="en-US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382000" cy="9906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神團隊裡的夥伴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(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團契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)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如何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6800"/>
            <a:ext cx="9144000" cy="5791200"/>
          </a:xfrm>
        </p:spPr>
        <p:txBody>
          <a:bodyPr/>
          <a:lstStyle/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MingLiU" pitchFamily="49" charset="-120"/>
                <a:ea typeface="MingLiU" pitchFamily="49" charset="-120"/>
              </a:rPr>
              <a:t>林後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13:14 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願主耶穌基督的恩惠，神的慈愛，聖靈的感動（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）常與你們眾人同在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約一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1:3-4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我們將所看見的，所聽見的，傳給你們，使你們與我們相交（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），我們乃是與父並祂兒子耶穌基督相交（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）的。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zh-TW" altLang="en-US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羅</a:t>
            </a:r>
            <a:r>
              <a:rPr lang="en-US" altLang="zh-TW" sz="34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15:25-26 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但現在我往耶路撒冷去，供給聖徒。因為馬其頓和亞該亞人，樂意湊出捐項（</a:t>
            </a:r>
            <a:r>
              <a:rPr lang="el-GR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k</a:t>
            </a:r>
            <a:r>
              <a:rPr lang="en-US" altLang="zh-TW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oinonia</a:t>
            </a:r>
            <a:r>
              <a:rPr lang="zh-TW" altLang="en-US" sz="34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），</a:t>
            </a:r>
            <a:r>
              <a:rPr lang="zh-TW" altLang="en-US" sz="34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</a:rPr>
              <a:t>給耶路撒冷聖徒中的窮人</a:t>
            </a:r>
            <a:r>
              <a:rPr lang="zh-TW" altLang="en-US" sz="3400" b="1" smtClean="0">
                <a:solidFill>
                  <a:srgbClr val="0033CC"/>
                </a:solidFill>
                <a:ea typeface="DFKai-SB" pitchFamily="65" charset="-120"/>
              </a:rPr>
              <a:t>。</a:t>
            </a:r>
          </a:p>
          <a:p>
            <a:pPr marL="609600" indent="-609600" algn="ctr" eaLnBrk="1" hangingPunct="1">
              <a:buFont typeface="Arial" charset="0"/>
              <a:buNone/>
            </a:pPr>
            <a:r>
              <a:rPr lang="zh-TW" altLang="en-US" sz="44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與神同在，以神的愛，彼此相愛</a:t>
            </a:r>
            <a:endParaRPr lang="en-US" sz="4400" b="1" smtClean="0">
              <a:solidFill>
                <a:srgbClr val="008000"/>
              </a:solidFill>
              <a:latin typeface="MingLiU" pitchFamily="49" charset="-120"/>
              <a:ea typeface="MingLiU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哪些團隊是神的團隊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9154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</a:rPr>
              <a:t>同心、委身、彼此負責、彼此聆聽、供應幫補</a:t>
            </a:r>
            <a:endParaRPr lang="en-US" altLang="zh-TW" sz="3400" b="1" smtClean="0">
              <a:solidFill>
                <a:srgbClr val="FF00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33CC33"/>
                </a:solidFill>
                <a:latin typeface="MingLiU" pitchFamily="49" charset="-120"/>
                <a:ea typeface="MingLiU" pitchFamily="49" charset="-120"/>
              </a:rPr>
              <a:t>身體，管弦樂團</a:t>
            </a:r>
            <a:endParaRPr lang="en-US" altLang="zh-TW" sz="3400" b="1" smtClean="0">
              <a:solidFill>
                <a:srgbClr val="33CC33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669900"/>
                </a:solidFill>
                <a:latin typeface="MingLiU" pitchFamily="49" charset="-120"/>
                <a:ea typeface="MingLiU" pitchFamily="49" charset="-120"/>
              </a:rPr>
              <a:t>家庭，團契</a:t>
            </a:r>
            <a:endParaRPr lang="en-US" altLang="zh-TW" sz="3400" b="1" smtClean="0">
              <a:solidFill>
                <a:srgbClr val="6699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669900"/>
                </a:solidFill>
                <a:latin typeface="MingLiU" pitchFamily="49" charset="-120"/>
                <a:ea typeface="MingLiU" pitchFamily="49" charset="-120"/>
              </a:rPr>
              <a:t>服事小組，教會</a:t>
            </a:r>
            <a:endParaRPr lang="en-US" altLang="zh-TW" sz="3400" b="1" smtClean="0">
              <a:solidFill>
                <a:srgbClr val="6699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眾教會</a:t>
            </a:r>
            <a:endParaRPr lang="en-US" altLang="zh-TW" sz="3400" b="1" smtClean="0">
              <a:solidFill>
                <a:srgbClr val="0066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工作小組</a:t>
            </a:r>
            <a:endParaRPr lang="en-US" altLang="zh-TW" sz="3400" b="1" smtClean="0">
              <a:solidFill>
                <a:srgbClr val="0066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003300"/>
                </a:solidFill>
                <a:latin typeface="MingLiU" pitchFamily="49" charset="-120"/>
                <a:ea typeface="MingLiU" pitchFamily="49" charset="-120"/>
              </a:rPr>
              <a:t>社區</a:t>
            </a:r>
            <a:endParaRPr lang="en-US" altLang="zh-TW" sz="3400" b="1" smtClean="0">
              <a:solidFill>
                <a:srgbClr val="0033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003300"/>
                </a:solidFill>
                <a:latin typeface="MingLiU" pitchFamily="49" charset="-120"/>
                <a:ea typeface="MingLiU" pitchFamily="49" charset="-120"/>
              </a:rPr>
              <a:t>國家</a:t>
            </a:r>
            <a:endParaRPr lang="en-US" altLang="zh-TW" sz="3400" b="1" smtClean="0">
              <a:solidFill>
                <a:srgbClr val="003300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latin typeface="MingLiU" pitchFamily="49" charset="-120"/>
                <a:ea typeface="MingLiU" pitchFamily="49" charset="-120"/>
              </a:rPr>
              <a:t>世界</a:t>
            </a:r>
            <a:endParaRPr lang="en-US" b="1" smtClean="0">
              <a:solidFill>
                <a:srgbClr val="008000"/>
              </a:solidFill>
              <a:latin typeface="MingLiU" pitchFamily="49" charset="-120"/>
              <a:ea typeface="MingLiU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團隊裡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,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怎樣彼此相愛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,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作好管家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143000"/>
            <a:ext cx="8839200" cy="5715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zh-TW" altLang="en-US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彼前</a:t>
            </a:r>
            <a:r>
              <a:rPr lang="en-US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4</a:t>
            </a:r>
            <a:r>
              <a:rPr lang="en-US" sz="3300" b="1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:</a:t>
            </a:r>
            <a:r>
              <a:rPr lang="en-US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7</a:t>
            </a:r>
            <a:r>
              <a:rPr lang="en-US" sz="3300" b="1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萬物的結局近了，所以你們要謹慎自守</a:t>
            </a:r>
            <a:r>
              <a:rPr lang="en-US" altLang="zh-TW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儆醒禱告。</a:t>
            </a:r>
            <a:endParaRPr lang="en-US" sz="3300" b="1" smtClean="0">
              <a:solidFill>
                <a:srgbClr val="0033CC"/>
              </a:solidFill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8</a:t>
            </a:r>
            <a:r>
              <a:rPr 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最要緊的是彼此切實相愛；因為愛能遮掩許多的罪。</a:t>
            </a:r>
            <a:endParaRPr lang="en-US" altLang="zh-TW" sz="3300" b="1" smtClean="0">
              <a:solidFill>
                <a:srgbClr val="0033CC"/>
              </a:solidFill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altLang="zh-TW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9</a:t>
            </a:r>
            <a:r>
              <a:rPr lang="en-US" altLang="zh-TW" sz="3300" b="1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你們要互相款待，不發怨言。</a:t>
            </a:r>
            <a:endParaRPr lang="en-US" sz="3300" b="1" smtClean="0">
              <a:solidFill>
                <a:srgbClr val="0033CC"/>
              </a:solidFill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300" smtClean="0"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10</a:t>
            </a:r>
            <a:r>
              <a:rPr 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300" b="1" smtClean="0">
                <a:solidFill>
                  <a:srgbClr val="0033CC"/>
                </a:solidFill>
                <a:latin typeface="Times New Roman" pitchFamily="18" charset="0"/>
                <a:ea typeface="MingLiU" pitchFamily="49" charset="-120"/>
                <a:cs typeface="Times New Roman" pitchFamily="18" charset="0"/>
              </a:rPr>
              <a:t>各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人要照所得的恩賜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﹐(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為了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彼此服事；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這就是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作神百般恩賜 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恩典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的好管家。</a:t>
            </a:r>
            <a:endParaRPr lang="en-US" sz="33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r>
              <a:rPr lang="en-US" sz="33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11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若有講道的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要按著神的聖言講。若有服事人的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要按著神所賜的力量服事。叫神在凡事上因耶穌基督得榮耀。原來榮耀權能都是祂的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直到永永遠遠。阿們</a:t>
            </a:r>
            <a:r>
              <a:rPr lang="en-US" altLang="zh-TW" sz="33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!</a:t>
            </a: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</a:pPr>
            <a:endParaRPr lang="en-US" sz="3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itle 1"/>
          <p:cNvSpPr>
            <a:spLocks noGrp="1"/>
          </p:cNvSpPr>
          <p:nvPr>
            <p:ph type="title"/>
          </p:nvPr>
        </p:nvSpPr>
        <p:spPr>
          <a:xfrm>
            <a:off x="0" y="12700"/>
            <a:ext cx="9144000" cy="1173163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跟著誰去服事</a:t>
            </a:r>
            <a:r>
              <a:rPr lang="en-US" altLang="zh-TW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 怎樣服事</a:t>
            </a:r>
            <a:r>
              <a:rPr lang="en-US" altLang="zh-TW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  服事誰</a:t>
            </a:r>
            <a:r>
              <a:rPr lang="en-US" altLang="zh-TW" b="1" smtClean="0">
                <a:solidFill>
                  <a:srgbClr val="00990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solidFill>
                <a:srgbClr val="009900"/>
              </a:solidFill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39238" cy="5486400"/>
          </a:xfrm>
        </p:spPr>
        <p:txBody>
          <a:bodyPr rtlCol="0">
            <a:normAutofit/>
          </a:bodyPr>
          <a:lstStyle/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3600" dirty="0"/>
              <a:t>約</a:t>
            </a:r>
            <a:r>
              <a:rPr lang="en-US" sz="3600" dirty="0" smtClean="0"/>
              <a:t> </a:t>
            </a:r>
            <a:r>
              <a:rPr lang="en-US" sz="3600" dirty="0"/>
              <a:t>12:26	</a:t>
            </a:r>
            <a:r>
              <a:rPr lang="zh-TW" altLang="en-US" sz="3600" b="1" dirty="0">
                <a:solidFill>
                  <a:srgbClr val="0033CC"/>
                </a:solidFill>
              </a:rPr>
              <a:t>若有人服事我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就當跟從我。我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在</a:t>
            </a:r>
            <a:r>
              <a:rPr lang="zh-TW" altLang="en-US" sz="3600" b="1" dirty="0">
                <a:solidFill>
                  <a:srgbClr val="0033CC"/>
                </a:solidFill>
              </a:rPr>
              <a:t>哪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裏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服事我的人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也要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在哪裏</a:t>
            </a:r>
            <a:r>
              <a:rPr lang="zh-TW" altLang="en-US" sz="3600" b="1" dirty="0">
                <a:solidFill>
                  <a:srgbClr val="0033CC"/>
                </a:solidFill>
              </a:rPr>
              <a:t>。若有人服事我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我父必尊重他。</a:t>
            </a:r>
            <a:endParaRPr lang="en-US" sz="3600" b="1" dirty="0">
              <a:solidFill>
                <a:srgbClr val="0033CC"/>
              </a:solidFill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sz="1200" dirty="0">
              <a:solidFill>
                <a:schemeClr val="accent6">
                  <a:lumMod val="75000"/>
                </a:schemeClr>
              </a:solidFill>
              <a:latin typeface="DFKai-SB" pitchFamily="65" charset="-120"/>
              <a:ea typeface="DFKai-SB" pitchFamily="65" charset="-120"/>
            </a:endParaRPr>
          </a:p>
          <a:p>
            <a:pPr marL="0" indent="0" eaLnBrk="1" fontAlgn="auto" hangingPunct="1">
              <a:lnSpc>
                <a:spcPct val="11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3600" dirty="0"/>
              <a:t>弗</a:t>
            </a:r>
            <a:r>
              <a:rPr lang="en-US" sz="3600" dirty="0" smtClean="0"/>
              <a:t> 6:6-7   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不</a:t>
            </a:r>
            <a:r>
              <a:rPr lang="zh-TW" altLang="en-US" sz="3600" b="1" dirty="0">
                <a:solidFill>
                  <a:srgbClr val="0033CC"/>
                </a:solidFill>
              </a:rPr>
              <a:t>要只在眼前事奉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像是討人喜歡的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要像基督的僕人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從心裏遵行神的旨意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。</a:t>
            </a:r>
            <a:r>
              <a:rPr lang="en-US" sz="3600" b="1" dirty="0" smtClean="0">
                <a:solidFill>
                  <a:srgbClr val="0033CC"/>
                </a:solidFill>
              </a:rPr>
              <a:t> </a:t>
            </a:r>
            <a:r>
              <a:rPr lang="zh-TW" altLang="en-US" sz="3600" b="1" dirty="0" smtClean="0">
                <a:solidFill>
                  <a:srgbClr val="0033CC"/>
                </a:solidFill>
              </a:rPr>
              <a:t>甘</a:t>
            </a:r>
            <a:r>
              <a:rPr lang="zh-TW" altLang="en-US" sz="3600" b="1" dirty="0">
                <a:solidFill>
                  <a:srgbClr val="0033CC"/>
                </a:solidFill>
              </a:rPr>
              <a:t>心事奉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好像服事主</a:t>
            </a:r>
            <a:r>
              <a:rPr lang="en-US" altLang="zh-TW" sz="3600" b="1" dirty="0">
                <a:solidFill>
                  <a:srgbClr val="0033CC"/>
                </a:solidFill>
              </a:rPr>
              <a:t>﹐</a:t>
            </a:r>
            <a:r>
              <a:rPr lang="zh-TW" altLang="en-US" sz="3600" b="1" dirty="0">
                <a:solidFill>
                  <a:srgbClr val="0033CC"/>
                </a:solidFill>
              </a:rPr>
              <a:t>不像服事人。</a:t>
            </a:r>
            <a:endParaRPr lang="en-US" sz="3600" b="1" dirty="0">
              <a:solidFill>
                <a:srgbClr val="0033CC"/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zh-TW" b="1" dirty="0" smtClean="0">
              <a:solidFill>
                <a:srgbClr val="0033CC"/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zh-TW" altLang="en-US" sz="4400" b="1" dirty="0" smtClean="0">
                <a:solidFill>
                  <a:srgbClr val="008000"/>
                </a:solidFill>
                <a:latin typeface="MingLiU" panose="02020509000000000000" pitchFamily="49" charset="-120"/>
                <a:ea typeface="MingLiU" panose="02020509000000000000" pitchFamily="49" charset="-120"/>
              </a:rPr>
              <a:t>與耶穌同行、甘心服事</a:t>
            </a:r>
            <a:endParaRPr lang="en-US" sz="4400" b="1" dirty="0" smtClean="0">
              <a:solidFill>
                <a:srgbClr val="008000"/>
              </a:solidFill>
              <a:latin typeface="MingLiU" panose="02020509000000000000" pitchFamily="49" charset="-120"/>
              <a:ea typeface="MingLiU" panose="02020509000000000000" pitchFamily="49" charset="-120"/>
            </a:endParaRP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8915400" cy="1371600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6.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如何發掘，發展，發揮 你的恩賜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458200" cy="4876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			</a:t>
            </a:r>
            <a:r>
              <a:rPr lang="zh-TW" altLang="en-US" smtClean="0"/>
              <a:t>   </a:t>
            </a:r>
            <a:r>
              <a:rPr lang="zh-TW" altLang="en-US" sz="3400" b="1" smtClean="0">
                <a:solidFill>
                  <a:srgbClr val="FF0000"/>
                </a:solidFill>
              </a:rPr>
              <a:t>讀經、禱告、裝備</a:t>
            </a:r>
            <a:endParaRPr lang="en-US" altLang="zh-TW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altLang="zh-TW" b="1" smtClean="0">
                <a:solidFill>
                  <a:srgbClr val="FF0000"/>
                </a:solidFill>
              </a:rPr>
              <a:t>	</a:t>
            </a:r>
            <a:r>
              <a:rPr lang="zh-TW" altLang="en-US" sz="3400" b="1" smtClean="0">
                <a:solidFill>
                  <a:srgbClr val="FF0000"/>
                </a:solidFill>
              </a:rPr>
              <a:t>評估及結果</a:t>
            </a:r>
            <a:endParaRPr lang="en-US" altLang="zh-TW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				</a:t>
            </a:r>
            <a:r>
              <a:rPr lang="zh-TW" altLang="en-US" sz="3600" b="1" smtClean="0">
                <a:solidFill>
                  <a:srgbClr val="C00000"/>
                </a:solidFill>
              </a:rPr>
              <a:t>在團隊裡服事 </a:t>
            </a:r>
            <a:endParaRPr lang="en-US" altLang="zh-TW" sz="3600" b="1" smtClean="0">
              <a:solidFill>
                <a:srgbClr val="C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FF0000"/>
                </a:solidFill>
              </a:rPr>
              <a:t>  他人的反應</a:t>
            </a:r>
            <a:endParaRPr lang="en-US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				</a:t>
            </a:r>
            <a:r>
              <a:rPr lang="zh-TW" altLang="en-US" sz="3400" b="1" smtClean="0">
                <a:solidFill>
                  <a:srgbClr val="FF0000"/>
                </a:solidFill>
              </a:rPr>
              <a:t>    滿足與喜樂</a:t>
            </a:r>
            <a:r>
              <a:rPr lang="en-US" sz="3400" b="1" smtClean="0">
                <a:solidFill>
                  <a:srgbClr val="FF0000"/>
                </a:solidFill>
              </a:rPr>
              <a:t>	</a:t>
            </a:r>
            <a:r>
              <a:rPr lang="en-US" smtClean="0"/>
              <a:t>			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159375" y="24384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159375" y="3794125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3200400" y="4479925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609850" y="3162300"/>
            <a:ext cx="2286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Bent Arrow 15"/>
          <p:cNvSpPr/>
          <p:nvPr/>
        </p:nvSpPr>
        <p:spPr>
          <a:xfrm>
            <a:off x="2705100" y="2057400"/>
            <a:ext cx="4953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73163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7. 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社會關懷需要的恩賜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95400"/>
            <a:ext cx="9144000" cy="54102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7030A0"/>
                </a:solidFill>
              </a:rPr>
              <a:t>憐憫、關懷、服事、助人、治理、鼓勵、慷慨</a:t>
            </a:r>
            <a:endParaRPr lang="en-US" altLang="zh-TW" sz="3600" b="1" smtClean="0">
              <a:solidFill>
                <a:srgbClr val="7030A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7030A0"/>
                </a:solidFill>
              </a:rPr>
              <a:t>培養同工、信心、教導真道、牧養、傳福音</a:t>
            </a:r>
            <a:endParaRPr lang="en-US" altLang="zh-TW" sz="3600" b="1" smtClean="0">
              <a:solidFill>
                <a:srgbClr val="7030A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7030A0"/>
                </a:solidFill>
              </a:rPr>
              <a:t>智慧的言語、醫病、知識的言語、</a:t>
            </a:r>
            <a:endParaRPr lang="en-US" altLang="zh-TW" sz="3600" b="1" smtClean="0">
              <a:solidFill>
                <a:srgbClr val="7030A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7030A0"/>
                </a:solidFill>
              </a:rPr>
              <a:t>宣言、辨別諸靈、行異能、說方言、翻方言</a:t>
            </a:r>
            <a:endParaRPr lang="en-US" altLang="zh-TW" sz="3600" b="1" smtClean="0">
              <a:solidFill>
                <a:srgbClr val="7030A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7030A0"/>
                </a:solidFill>
              </a:rPr>
              <a:t>清貧、殉道</a:t>
            </a:r>
            <a:endParaRPr lang="en-US" altLang="zh-TW" sz="3600" b="1" smtClean="0">
              <a:solidFill>
                <a:srgbClr val="7030A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solidFill>
                  <a:srgbClr val="9900FF"/>
                </a:solidFill>
              </a:rPr>
              <a:t>資訊、科技、音樂、美編</a:t>
            </a:r>
            <a:r>
              <a:rPr lang="en-US" altLang="zh-TW" sz="3600" b="1" smtClean="0">
                <a:solidFill>
                  <a:srgbClr val="9900FF"/>
                </a:solidFill>
              </a:rPr>
              <a:t>…</a:t>
            </a:r>
          </a:p>
          <a:p>
            <a:pPr marL="0" indent="0" eaLnBrk="1" hangingPunct="1">
              <a:buFont typeface="Arial" charset="0"/>
              <a:buNone/>
            </a:pPr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SimSun" pitchFamily="2" charset="-122"/>
                <a:ea typeface="SimSun" pitchFamily="2" charset="-122"/>
              </a:rPr>
              <a:t>屬靈恩賜的目的</a:t>
            </a:r>
            <a:r>
              <a:rPr lang="en-US" altLang="zh-TW" sz="3600" b="1" smtClean="0">
                <a:solidFill>
                  <a:srgbClr val="008000"/>
                </a:solidFill>
                <a:latin typeface="SimSun" pitchFamily="2" charset="-122"/>
                <a:ea typeface="SimSun" pitchFamily="2" charset="-122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為要成全聖徒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各盡其職；建立基督的身體。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SimSun" pitchFamily="2" charset="-122"/>
                <a:ea typeface="SimSun" pitchFamily="2" charset="-122"/>
              </a:rPr>
              <a:t>屬靈恩賜的核心</a:t>
            </a:r>
            <a:endParaRPr lang="en-US" altLang="zh-TW" sz="3600" b="1" smtClean="0">
              <a:solidFill>
                <a:srgbClr val="008000"/>
              </a:solidFill>
              <a:latin typeface="SimSun" pitchFamily="2" charset="-122"/>
              <a:ea typeface="SimSun" pitchFamily="2" charset="-122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  <a:latin typeface="SimSun" pitchFamily="2" charset="-122"/>
                <a:ea typeface="SimSun" pitchFamily="2" charset="-122"/>
              </a:rPr>
              <a:t>神的愛</a:t>
            </a:r>
            <a:r>
              <a:rPr lang="en-US" altLang="zh-TW" sz="3600" b="1" smtClean="0">
                <a:solidFill>
                  <a:srgbClr val="0033CC"/>
                </a:solidFill>
                <a:latin typeface="SimSun" pitchFamily="2" charset="-122"/>
                <a:ea typeface="SimSun" pitchFamily="2" charset="-122"/>
              </a:rPr>
              <a:t>(</a:t>
            </a:r>
            <a:r>
              <a:rPr lang="zh-TW" altLang="en-US" sz="3600" b="1" smtClean="0">
                <a:solidFill>
                  <a:srgbClr val="0033CC"/>
                </a:solidFill>
                <a:latin typeface="SimSun" pitchFamily="2" charset="-122"/>
                <a:ea typeface="SimSun" pitchFamily="2" charset="-122"/>
              </a:rPr>
              <a:t>林前</a:t>
            </a:r>
            <a:r>
              <a:rPr lang="en-US" altLang="zh-TW" sz="3600" b="1" smtClean="0">
                <a:solidFill>
                  <a:srgbClr val="0033CC"/>
                </a:solidFill>
                <a:latin typeface="SimSun" pitchFamily="2" charset="-122"/>
                <a:ea typeface="SimSun" pitchFamily="2" charset="-122"/>
              </a:rPr>
              <a:t>13)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SimSun" pitchFamily="2" charset="-122"/>
                <a:ea typeface="SimSun" pitchFamily="2" charset="-122"/>
              </a:rPr>
              <a:t>聖靈</a:t>
            </a:r>
            <a:r>
              <a:rPr lang="zh-TW" altLang="en-US" sz="3600" b="1" smtClean="0">
                <a:solidFill>
                  <a:srgbClr val="008000"/>
                </a:solidFill>
              </a:rPr>
              <a:t>在哪裡賜下恩賜</a:t>
            </a:r>
            <a:r>
              <a:rPr lang="en-US" altLang="zh-TW" sz="3600" b="1" smtClean="0">
                <a:solidFill>
                  <a:srgbClr val="008000"/>
                </a:solidFill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</a:rPr>
              <a:t>神的團隊裡</a:t>
            </a:r>
            <a:endParaRPr lang="en-US" altLang="zh-TW" sz="3600" b="1" smtClean="0">
              <a:solidFill>
                <a:srgbClr val="0033CC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跟著誰去服事</a:t>
            </a:r>
            <a:r>
              <a:rPr lang="en-US" altLang="zh-TW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 怎樣服事</a:t>
            </a:r>
            <a:r>
              <a:rPr lang="en-US" altLang="zh-TW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  服事誰</a:t>
            </a:r>
            <a:r>
              <a:rPr lang="en-US" altLang="zh-TW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</a:rPr>
              <a:t>耶穌，甘心樂意、毫無保留，有需要的人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如何發掘，發展，發揮你的恩賜</a:t>
            </a:r>
            <a:r>
              <a:rPr lang="en-US" altLang="zh-TW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</a:rPr>
              <a:t>禱告、讀經、服事、裝備、評估</a:t>
            </a:r>
            <a:endParaRPr lang="en-US" altLang="zh-TW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社會關懷用到哪些恩賜</a:t>
            </a:r>
            <a:r>
              <a:rPr lang="en-US" altLang="zh-TW" sz="3600" b="1" smtClean="0">
                <a:solidFill>
                  <a:srgbClr val="008000"/>
                </a:solidFill>
                <a:latin typeface="MingLiU" pitchFamily="49" charset="-120"/>
                <a:ea typeface="MingLiU" pitchFamily="49" charset="-120"/>
              </a:rPr>
              <a:t>?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</a:rPr>
              <a:t>所有的恩賜</a:t>
            </a:r>
            <a:endParaRPr lang="en-US" sz="250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聖靈感動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</a:t>
            </a:r>
            <a:r>
              <a:rPr lang="zh-TW" alt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弟兄們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論到屬靈的恩賜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我不願意你們不明白。</a:t>
            </a:r>
            <a:endParaRPr lang="en-US" altLang="zh-TW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ea typeface="MingLiU" pitchFamily="49" charset="-120"/>
                <a:cs typeface="Times New Roman" pitchFamily="18" charset="0"/>
              </a:rPr>
              <a:t>12:2	</a:t>
            </a:r>
            <a:r>
              <a:rPr lang="zh-TW" altLang="en-US" sz="4000" smtClean="0"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你們作外邦人的時候</a:t>
            </a:r>
            <a:r>
              <a:rPr lang="en-US" altLang="zh-TW" sz="40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隨事被牽引受迷惑</a:t>
            </a:r>
            <a:r>
              <a:rPr lang="en-US" altLang="zh-TW" sz="40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去服事那啞巴偶像。這是你們知道的。</a:t>
            </a:r>
            <a:endParaRPr lang="en-US" sz="40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ea typeface="新細明體" pitchFamily="18" charset="-120"/>
                <a:cs typeface="Times New Roman" pitchFamily="18" charset="0"/>
              </a:rPr>
              <a:t>12:3</a:t>
            </a:r>
            <a:r>
              <a:rPr lang="zh-TW" altLang="en-US" sz="4000" smtClean="0"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所以我告訴你們</a:t>
            </a:r>
            <a:r>
              <a:rPr lang="en-US" altLang="zh-TW" sz="40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被神的靈感動的</a:t>
            </a:r>
            <a:r>
              <a:rPr lang="en-US" altLang="zh-TW" sz="40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沒有說耶穌是可咒詛的。若不是被聖靈感動的</a:t>
            </a:r>
            <a:r>
              <a:rPr lang="en-US" altLang="zh-TW" sz="4000" b="1" smtClean="0">
                <a:solidFill>
                  <a:srgbClr val="0033CC"/>
                </a:solidFill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cs typeface="Times New Roman" pitchFamily="18" charset="0"/>
              </a:rPr>
              <a:t>也沒有能說耶穌是主的。</a:t>
            </a:r>
            <a:endParaRPr lang="en-US" sz="4000" b="1" smtClean="0">
              <a:solidFill>
                <a:srgbClr val="0033CC"/>
              </a:solidFill>
              <a:ea typeface="新細明體" pitchFamily="18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endParaRPr lang="en-US" altLang="zh-TW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1362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zh-TW" altLang="en-US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發揮你的屬靈恩賜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跟隨主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參與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</a:rPr>
              <a:t>社會關懷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與你服事的人群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>同蒙神的恩惠</a:t>
            </a:r>
            <a:r>
              <a:rPr lang="en-US" altLang="zh-TW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  <a:t/>
            </a:r>
            <a:br>
              <a:rPr lang="en-US" altLang="zh-TW" b="1" smtClean="0">
                <a:solidFill>
                  <a:srgbClr val="006600"/>
                </a:solidFill>
                <a:latin typeface="MingLiU" pitchFamily="49" charset="-120"/>
                <a:ea typeface="MingLiU" pitchFamily="49" charset="-120"/>
              </a:rPr>
            </a:br>
            <a:r>
              <a:rPr lang="zh-TW" altLang="en-US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</a:rPr>
              <a:t>榮耀神</a:t>
            </a:r>
            <a:endParaRPr lang="en-US" b="1" smtClean="0">
              <a:solidFill>
                <a:srgbClr val="FF0000"/>
              </a:solidFill>
              <a:latin typeface="MingLiU" pitchFamily="49" charset="-120"/>
              <a:ea typeface="MingLiU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87562"/>
          </a:xfrm>
        </p:spPr>
        <p:txBody>
          <a:bodyPr/>
          <a:lstStyle/>
          <a:p>
            <a:pPr eaLnBrk="1" hangingPunct="1"/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1. 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什麼是屬靈恩賜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b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</a:br>
            <a:r>
              <a:rPr lang="el-GR" altLang="zh-TW" b="1" smtClean="0">
                <a:solidFill>
                  <a:srgbClr val="00B050"/>
                </a:solidFill>
                <a:latin typeface="Times New Roman" pitchFamily="18" charset="0"/>
              </a:rPr>
              <a:t>χαρισμα</a:t>
            </a:r>
            <a:endParaRPr lang="en-US" b="1" smtClean="0">
              <a:solidFill>
                <a:srgbClr val="00B050"/>
              </a:solidFill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3048000"/>
            <a:ext cx="8382000" cy="30781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zh-TW" altLang="en-US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哥林多前書 </a:t>
            </a:r>
            <a:r>
              <a:rPr lang="en-US" altLang="zh-TW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12-14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羅馬書 </a:t>
            </a:r>
            <a:r>
              <a:rPr lang="en-US" altLang="zh-TW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以弗所書 </a:t>
            </a:r>
            <a:r>
              <a:rPr lang="en-US" altLang="zh-TW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4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zh-TW" altLang="en-US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彼得前書 </a:t>
            </a:r>
            <a:r>
              <a:rPr lang="en-US" altLang="zh-TW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4</a:t>
            </a:r>
            <a:endParaRPr lang="en-US" b="1" smtClean="0"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屬靈恩賜、職事、功用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12:4</a:t>
            </a:r>
            <a:r>
              <a:rPr lang="en-US" sz="40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恩賜原有分別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聖靈卻是一位。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12:5</a:t>
            </a:r>
            <a:r>
              <a:rPr 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職事也有分別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主卻是一位。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12:6</a:t>
            </a:r>
            <a:r>
              <a:rPr 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功用也有分別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神卻是一位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在眾人裏面運行一切的事。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12:7</a:t>
            </a:r>
            <a:r>
              <a:rPr 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聖靈顯在各人身上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是叫人得益處。</a:t>
            </a:r>
            <a:endParaRPr lang="en-US" sz="4000" smtClean="0"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屬靈恩賜、職事、功用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12:4</a:t>
            </a:r>
            <a:r>
              <a:rPr lang="en-US" sz="40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恩賜原有分別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聖靈卻是一位。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12:5</a:t>
            </a:r>
            <a:r>
              <a:rPr 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職事也有分別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主卻是一位。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12:6</a:t>
            </a:r>
            <a:r>
              <a:rPr 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功用也有分別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神卻是一位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在眾人裏面運行一切的事。</a:t>
            </a:r>
            <a:endParaRPr lang="en-US" sz="40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4000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12:7</a:t>
            </a:r>
            <a:r>
              <a:rPr lang="en-US" sz="4000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聖靈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不斷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顯在各人身上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是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為了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叫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眾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人得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共同的</a:t>
            </a:r>
            <a:r>
              <a:rPr lang="en-US" altLang="zh-TW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40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益處。</a:t>
            </a:r>
            <a:endParaRPr lang="en-US" sz="4000" smtClean="0"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 idx="4294967295"/>
          </p:nvPr>
        </p:nvSpPr>
        <p:spPr>
          <a:xfrm>
            <a:off x="0" y="152400"/>
            <a:ext cx="8915400" cy="13716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如何發揮</a:t>
            </a:r>
            <a:r>
              <a:rPr lang="zh-TW" altLang="en-US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</a:rPr>
              <a:t>你的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457200" y="1828800"/>
            <a:ext cx="8458200" cy="4876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zh-TW" smtClean="0"/>
              <a:t>			</a:t>
            </a:r>
            <a:r>
              <a:rPr lang="zh-TW" altLang="en-US" smtClean="0"/>
              <a:t>        </a:t>
            </a:r>
            <a:r>
              <a:rPr lang="zh-TW" altLang="en-US" sz="3400" b="1" smtClean="0">
                <a:solidFill>
                  <a:srgbClr val="FF0000"/>
                </a:solidFill>
              </a:rPr>
              <a:t>讀經、禱告</a:t>
            </a:r>
            <a:endParaRPr lang="en-US" altLang="zh-TW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b="1" smtClean="0">
                <a:solidFill>
                  <a:srgbClr val="FF0000"/>
                </a:solidFill>
              </a:rPr>
              <a:t>    裝備、發展恩賜</a:t>
            </a:r>
            <a:endParaRPr lang="zh-TW" altLang="en-US" sz="3400" b="1" smtClean="0">
              <a:solidFill>
                <a:srgbClr val="FF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b="1" smtClean="0">
                <a:solidFill>
                  <a:srgbClr val="FF0000"/>
                </a:solidFill>
              </a:rPr>
              <a:t>				</a:t>
            </a:r>
            <a:r>
              <a:rPr lang="en-US" altLang="zh-TW" sz="3600" b="1" smtClean="0">
                <a:solidFill>
                  <a:srgbClr val="C00000"/>
                </a:solidFill>
              </a:rPr>
              <a:t>     </a:t>
            </a:r>
            <a:r>
              <a:rPr lang="zh-TW" altLang="en-US" sz="3600" b="1" smtClean="0">
                <a:solidFill>
                  <a:srgbClr val="C00000"/>
                </a:solidFill>
              </a:rPr>
              <a:t>服事 </a:t>
            </a:r>
            <a:endParaRPr lang="en-US" altLang="zh-TW" sz="3600" b="1" smtClean="0">
              <a:solidFill>
                <a:srgbClr val="C00000"/>
              </a:solidFill>
            </a:endParaRP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FF0000"/>
                </a:solidFill>
              </a:rPr>
              <a:t>  	 發掘恩賜</a:t>
            </a:r>
          </a:p>
          <a:p>
            <a:pPr marL="0" indent="0" eaLnBrk="1" hangingPunct="1">
              <a:buFont typeface="Arial" charset="0"/>
              <a:buNone/>
            </a:pPr>
            <a:r>
              <a:rPr lang="zh-TW" altLang="en-US" sz="3400" b="1" smtClean="0">
                <a:solidFill>
                  <a:srgbClr val="FF0000"/>
                </a:solidFill>
              </a:rPr>
              <a:t>       認識自己</a:t>
            </a:r>
            <a:r>
              <a:rPr lang="en-US" b="1" smtClean="0">
                <a:solidFill>
                  <a:srgbClr val="FF0000"/>
                </a:solidFill>
              </a:rPr>
              <a:t>	</a:t>
            </a:r>
            <a:r>
              <a:rPr lang="en-US" altLang="zh-TW" b="1" smtClean="0">
                <a:solidFill>
                  <a:srgbClr val="FF0000"/>
                </a:solidFill>
              </a:rPr>
              <a:t>	</a:t>
            </a:r>
            <a:r>
              <a:rPr lang="zh-TW" altLang="en-US" sz="3400" b="1" smtClean="0">
                <a:solidFill>
                  <a:srgbClr val="FF0000"/>
                </a:solidFill>
              </a:rPr>
              <a:t>認識恩賜	</a:t>
            </a:r>
            <a:r>
              <a:rPr lang="zh-TW" altLang="en-US" smtClean="0"/>
              <a:t>			</a:t>
            </a:r>
          </a:p>
        </p:txBody>
      </p:sp>
      <p:sp>
        <p:nvSpPr>
          <p:cNvPr id="11" name="Down Arrow 10"/>
          <p:cNvSpPr/>
          <p:nvPr/>
        </p:nvSpPr>
        <p:spPr>
          <a:xfrm>
            <a:off x="5159375" y="2438400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Down Arrow 11"/>
          <p:cNvSpPr/>
          <p:nvPr/>
        </p:nvSpPr>
        <p:spPr>
          <a:xfrm>
            <a:off x="5159375" y="3794125"/>
            <a:ext cx="228600" cy="5334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3200400" y="4479925"/>
            <a:ext cx="762000" cy="30480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Up Arrow 13"/>
          <p:cNvSpPr/>
          <p:nvPr/>
        </p:nvSpPr>
        <p:spPr>
          <a:xfrm>
            <a:off x="2609850" y="3162300"/>
            <a:ext cx="228600" cy="457200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Bent Arrow 15"/>
          <p:cNvSpPr/>
          <p:nvPr/>
        </p:nvSpPr>
        <p:spPr>
          <a:xfrm>
            <a:off x="2705100" y="2057400"/>
            <a:ext cx="495300" cy="38100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有哪些屬靈恩賜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  誰賜的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12:8</a:t>
            </a: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這人蒙聖靈賜他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智慧的言語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。那人也蒙這位聖靈賜他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知識的言語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12:9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又有一人蒙這位聖靈賜他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信心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。還有一人蒙這位獨一的聖靈賜他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醫病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的恩賜。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12:10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又叫一人能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行異能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。又叫一人能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作先知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。又叫一人能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辨別諸靈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。又叫一人能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說方言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。又叫一人能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翻方言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12:11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這一切都是這位聖靈所運行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隨己意分給各人的。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3000" smtClean="0"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/>
          <p:cNvSpPr>
            <a:spLocks noGrp="1"/>
          </p:cNvSpPr>
          <p:nvPr>
            <p:ph type="title"/>
          </p:nvPr>
        </p:nvSpPr>
        <p:spPr>
          <a:xfrm>
            <a:off x="457200" y="36513"/>
            <a:ext cx="8229600" cy="11430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有哪些屬靈恩賜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r>
              <a:rPr lang="zh-TW" altLang="en-US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  誰賜的</a:t>
            </a:r>
            <a:r>
              <a:rPr lang="en-US" altLang="zh-TW" b="1" smtClean="0">
                <a:solidFill>
                  <a:srgbClr val="00B050"/>
                </a:solidFill>
                <a:latin typeface="MingLiU" pitchFamily="49" charset="-120"/>
                <a:ea typeface="MingLiU" pitchFamily="49" charset="-120"/>
              </a:rPr>
              <a:t>?</a:t>
            </a:r>
            <a:endParaRPr lang="en-US" b="1" smtClean="0">
              <a:latin typeface="MingLiU" pitchFamily="49" charset="-120"/>
              <a:ea typeface="MingLiU" pitchFamily="49" charset="-12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林前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12:8</a:t>
            </a:r>
            <a:r>
              <a:rPr lang="zh-TW" altLang="en-US" sz="3600" b="1" smtClean="0">
                <a:latin typeface="MingLiU" pitchFamily="49" charset="-120"/>
                <a:ea typeface="MingLiU" pitchFamily="49" charset="-120"/>
                <a:cs typeface="Times New Roman" pitchFamily="18" charset="0"/>
              </a:rPr>
              <a:t>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這人蒙聖靈賜他智慧的言語。那人也蒙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</a:t>
            </a:r>
            <a:r>
              <a:rPr lang="en-US" altLang="zh-TW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同一</a:t>
            </a:r>
            <a:r>
              <a:rPr lang="en-US" altLang="zh-TW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位聖靈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賜他知識的言語。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12:9 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又有一人蒙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</a:t>
            </a:r>
            <a:r>
              <a:rPr lang="en-US" altLang="zh-TW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(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同一</a:t>
            </a:r>
            <a:r>
              <a:rPr lang="en-US" altLang="zh-TW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)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位聖靈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賜他信心。還有一人蒙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這位獨一的聖靈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賜他醫病的恩賜。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12:10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又叫一人能行異能。又叫一人能作先知。又叫一人能辨別諸靈。又叫一人能說方言。又叫一人能翻方言。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buFont typeface="Arial" charset="0"/>
              <a:buNone/>
            </a:pPr>
            <a:r>
              <a:rPr 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12:11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 這一切都是</a:t>
            </a:r>
            <a:r>
              <a:rPr lang="zh-TW" altLang="en-US" sz="3600" b="1" smtClean="0">
                <a:solidFill>
                  <a:srgbClr val="FF0000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這位聖靈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所運行</a:t>
            </a:r>
            <a:r>
              <a:rPr lang="en-US" altLang="zh-TW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﹐</a:t>
            </a:r>
            <a:r>
              <a:rPr lang="zh-TW" altLang="en-US" sz="3600" b="1" smtClean="0">
                <a:solidFill>
                  <a:srgbClr val="0033CC"/>
                </a:solidFill>
                <a:latin typeface="MingLiU" pitchFamily="49" charset="-120"/>
                <a:ea typeface="MingLiU" pitchFamily="49" charset="-120"/>
                <a:cs typeface="Times New Roman" pitchFamily="18" charset="0"/>
              </a:rPr>
              <a:t>隨己意分給各人的。</a:t>
            </a:r>
            <a:endParaRPr lang="en-US" sz="3600" b="1" smtClean="0">
              <a:solidFill>
                <a:srgbClr val="0033CC"/>
              </a:solidFill>
              <a:latin typeface="MingLiU" pitchFamily="49" charset="-120"/>
              <a:ea typeface="MingLiU" pitchFamily="49" charset="-120"/>
              <a:cs typeface="Times New Roman" pitchFamily="18" charset="0"/>
            </a:endParaRP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endParaRPr lang="en-US" sz="3000" smtClean="0">
              <a:latin typeface="Times New Roman" pitchFamily="18" charset="0"/>
              <a:ea typeface="MingLiU" pitchFamily="49" charset="-12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5580</TotalTime>
  <Words>3158</Words>
  <Application>Microsoft Office PowerPoint</Application>
  <PresentationFormat>On-screen Show (4:3)</PresentationFormat>
  <Paragraphs>202</Paragraphs>
  <Slides>30</Slides>
  <Notes>29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8" baseType="lpstr">
      <vt:lpstr>Arial</vt:lpstr>
      <vt:lpstr>Calibri</vt:lpstr>
      <vt:lpstr>MingLiU</vt:lpstr>
      <vt:lpstr>DFKai-SB</vt:lpstr>
      <vt:lpstr>Times New Roman</vt:lpstr>
      <vt:lpstr>新細明體</vt:lpstr>
      <vt:lpstr>SimSun</vt:lpstr>
      <vt:lpstr>Office Theme</vt:lpstr>
      <vt:lpstr>為了耶穌去改變世界       裝備自己        發掘、發展、發揮屬靈恩賜  </vt:lpstr>
      <vt:lpstr>1.什麼是屬靈恩賜 2.群體裡的恩賜 3.神賜下哪些恩賜 4.恩賜的核心 5.神的團隊 6.發掘、發展、發揮 你的恩賜 7.社會關懷需要的恩賜</vt:lpstr>
      <vt:lpstr>聖靈感動</vt:lpstr>
      <vt:lpstr>1. 什麼是屬靈恩賜? χαρισμα</vt:lpstr>
      <vt:lpstr>屬靈恩賜、職事、功用</vt:lpstr>
      <vt:lpstr>屬靈恩賜、職事、功用</vt:lpstr>
      <vt:lpstr>如何發揮你的恩賜?</vt:lpstr>
      <vt:lpstr>有哪些屬靈恩賜?  誰賜的?</vt:lpstr>
      <vt:lpstr>有哪些屬靈恩賜?  誰賜的?</vt:lpstr>
      <vt:lpstr>2. 群體裡，不同恩賜的人，如同..</vt:lpstr>
      <vt:lpstr>2. 群體裡，不同恩賜的人，如同..</vt:lpstr>
      <vt:lpstr>群體裡，哪個恩賜更重要?</vt:lpstr>
      <vt:lpstr>神如何配搭，恩賜不同的肢體?</vt:lpstr>
      <vt:lpstr>3.神賜下哪些恩賜?  </vt:lpstr>
      <vt:lpstr>4.恩賜的核心:最妙的道，是什麼? </vt:lpstr>
      <vt:lpstr> 愛是一直如何?  愛從不如何? </vt:lpstr>
      <vt:lpstr> 什麼長存? 什麼終歸於無? </vt:lpstr>
      <vt:lpstr> 我們的光景?    盼望在哪? </vt:lpstr>
      <vt:lpstr> 因為愛，誰切慕恩賜?  切慕什麼? </vt:lpstr>
      <vt:lpstr>屬靈恩賜的目的?</vt:lpstr>
      <vt:lpstr>如何發掘，發展你的恩賜?</vt:lpstr>
      <vt:lpstr>5.神團隊裡的夥伴(團契)如何?</vt:lpstr>
      <vt:lpstr>神團隊裡的夥伴(團契)如何?</vt:lpstr>
      <vt:lpstr>哪些團隊是神的團隊?</vt:lpstr>
      <vt:lpstr>團隊裡,怎樣彼此相愛,作好管家?</vt:lpstr>
      <vt:lpstr>跟著誰去服事? 怎樣服事?  服事誰?</vt:lpstr>
      <vt:lpstr>6.如何發掘，發展，發揮 你的恩賜?</vt:lpstr>
      <vt:lpstr>7. 社會關懷需要的恩賜?</vt:lpstr>
      <vt:lpstr>Slide 29</vt:lpstr>
      <vt:lpstr>發揮你的屬靈恩賜 跟隨主 參與 社會關懷 與你服事的人群 同蒙神的恩惠 榮耀神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屬靈恩賜  社會關懷</dc:title>
  <dc:creator>Chung-Pei</dc:creator>
  <cp:lastModifiedBy>SC Chang</cp:lastModifiedBy>
  <cp:revision>184</cp:revision>
  <dcterms:created xsi:type="dcterms:W3CDTF">2016-03-27T00:45:55Z</dcterms:created>
  <dcterms:modified xsi:type="dcterms:W3CDTF">2016-08-11T04:31:28Z</dcterms:modified>
</cp:coreProperties>
</file>