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92" r:id="rId2"/>
    <p:sldId id="393" r:id="rId3"/>
    <p:sldId id="394" r:id="rId4"/>
    <p:sldId id="395" r:id="rId5"/>
    <p:sldId id="398" r:id="rId6"/>
    <p:sldId id="397" r:id="rId7"/>
    <p:sldId id="396"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20" r:id="rId35"/>
    <p:sldId id="374" r:id="rId36"/>
    <p:sldId id="373" r:id="rId37"/>
    <p:sldId id="447" r:id="rId38"/>
    <p:sldId id="3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C20E"/>
    <a:srgbClr val="EF258F"/>
    <a:srgbClr val="FFFF99"/>
    <a:srgbClr val="ED7241"/>
    <a:srgbClr val="BFEFBF"/>
    <a:srgbClr val="F68E38"/>
    <a:srgbClr val="66CCFF"/>
    <a:srgbClr val="33CCCC"/>
    <a:srgbClr val="99CCFF"/>
    <a:srgbClr val="10E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4" autoAdjust="0"/>
    <p:restoredTop sz="94695" autoAdjust="0"/>
  </p:normalViewPr>
  <p:slideViewPr>
    <p:cSldViewPr>
      <p:cViewPr>
        <p:scale>
          <a:sx n="90" d="100"/>
          <a:sy n="90" d="100"/>
        </p:scale>
        <p:origin x="-696"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p:cViewPr varScale="1">
        <p:scale>
          <a:sx n="91" d="100"/>
          <a:sy n="91" d="100"/>
        </p:scale>
        <p:origin x="-183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EA5E3-C903-4DD5-A8D0-0EF809D90EDD}" type="datetimeFigureOut">
              <a:rPr lang="en-US" smtClean="0"/>
              <a:t>8/20/2016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1E461-D830-4C32-A7D1-9C55EA4A0790}" type="slidenum">
              <a:rPr lang="en-US" smtClean="0"/>
              <a:t>‹#›</a:t>
            </a:fld>
            <a:endParaRPr lang="en-US"/>
          </a:p>
        </p:txBody>
      </p:sp>
    </p:spTree>
    <p:extLst>
      <p:ext uri="{BB962C8B-B14F-4D97-AF65-F5344CB8AC3E}">
        <p14:creationId xmlns:p14="http://schemas.microsoft.com/office/powerpoint/2010/main" val="76743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US_State_Department" TargetMode="External"/><Relationship Id="rId3" Type="http://schemas.openxmlformats.org/officeDocument/2006/relationships/hyperlink" Target="https://en.wikipedia.org/wiki/United_States" TargetMode="External"/><Relationship Id="rId7" Type="http://schemas.openxmlformats.org/officeDocument/2006/relationships/hyperlink" Target="https://en.wikipedia.org/wiki/Refugees_of_the_Syrian_Civil_War#cite_note-268"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November_2015_Paris_attacks" TargetMode="External"/><Relationship Id="rId5" Type="http://schemas.openxmlformats.org/officeDocument/2006/relationships/hyperlink" Target="https://en.wikipedia.org/wiki/Refugees_of_the_Syrian_Civil_War#cite_note-267" TargetMode="External"/><Relationship Id="rId10" Type="http://schemas.openxmlformats.org/officeDocument/2006/relationships/hyperlink" Target="https://en.wikipedia.org/wiki/Refugees_of_the_Syrian_Civil_War#cite_note-269" TargetMode="External"/><Relationship Id="rId4" Type="http://schemas.openxmlformats.org/officeDocument/2006/relationships/hyperlink" Target="https://en.wikipedia.org/wiki/Refugees_of_the_Syrian_Civil_War#cite_note-usacbs-26" TargetMode="External"/><Relationship Id="rId9" Type="http://schemas.openxmlformats.org/officeDocument/2006/relationships/hyperlink" Target="https://en.wikipedia.org/wiki/Refugees_of_the_Syrian_Civil_War#cite_note-WaPo-18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info@rmhboston.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info@rmhboston.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m.wikipedia.org/wiki/Butterfly" TargetMode="External"/><Relationship Id="rId3" Type="http://schemas.openxmlformats.org/officeDocument/2006/relationships/hyperlink" Target="https://en.m.wikipedia.org/wiki/Butterfly_effect#cite_note-:0-1" TargetMode="External"/><Relationship Id="rId7" Type="http://schemas.openxmlformats.org/officeDocument/2006/relationships/hyperlink" Target="https://en.m.wikipedia.org/wiki/Edward_Lorenz"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m.wikipedia.org/wiki/Nonlinear_system" TargetMode="External"/><Relationship Id="rId5" Type="http://schemas.openxmlformats.org/officeDocument/2006/relationships/hyperlink" Target="https://en.m.wikipedia.org/wiki/Initial_condition" TargetMode="External"/><Relationship Id="rId4" Type="http://schemas.openxmlformats.org/officeDocument/2006/relationships/hyperlink" Target="https://en.m.wikipedia.org/wiki/Chaos_theory" TargetMode="External"/><Relationship Id="rId9" Type="http://schemas.openxmlformats.org/officeDocument/2006/relationships/hyperlink" Target="https://en.m.wikipedia.org/wiki/Numerical_weather_predic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Show poster</a:t>
            </a:r>
            <a:br>
              <a:rPr lang="en-US" altLang="zh-TW" dirty="0"/>
            </a:br>
            <a:r>
              <a:rPr lang="en-US" altLang="zh-TW" dirty="0"/>
              <a:t>    </a:t>
            </a:r>
            <a:r>
              <a:rPr lang="zh-TW" altLang="en-US" dirty="0"/>
              <a:t>今天是春季主日學最後一堂。過了退休會，暑期主日學就要開始。今年我們準備</a:t>
            </a:r>
            <a:br>
              <a:rPr lang="zh-TW" altLang="en-US" dirty="0"/>
            </a:br>
            <a:r>
              <a:rPr lang="en-US" altLang="zh-TW" dirty="0"/>
              <a:t>Show slide2 with 3 questions.</a:t>
            </a:r>
            <a:br>
              <a:rPr lang="en-US" altLang="zh-TW" dirty="0"/>
            </a:br>
            <a:r>
              <a:rPr lang="en-US" altLang="zh-TW" dirty="0"/>
              <a:t/>
            </a:r>
            <a:br>
              <a:rPr lang="en-US" altLang="zh-TW" dirty="0"/>
            </a:br>
            <a:r>
              <a:rPr lang="en-US" altLang="zh-TW" dirty="0"/>
              <a:t>Show 3</a:t>
            </a:r>
            <a:br>
              <a:rPr lang="en-US" altLang="zh-TW" dirty="0"/>
            </a:br>
            <a:r>
              <a:rPr lang="en-US" altLang="zh-TW" dirty="0"/>
              <a:t>  </a:t>
            </a:r>
            <a:r>
              <a:rPr lang="zh-TW" altLang="en-US" dirty="0"/>
              <a:t>這堂課除了教導以外，還會有實習</a:t>
            </a:r>
            <a:r>
              <a:rPr lang="en-US" altLang="zh-TW" dirty="0"/>
              <a:t>, </a:t>
            </a:r>
            <a:r>
              <a:rPr lang="zh-TW" altLang="en-US" dirty="0"/>
              <a:t>因為我們須要有行動才能改變世界。</a:t>
            </a:r>
            <a:br>
              <a:rPr lang="zh-TW" altLang="en-US" dirty="0"/>
            </a:br>
            <a:r>
              <a:rPr lang="zh-TW" altLang="en-US" dirty="0"/>
              <a:t/>
            </a:r>
            <a:br>
              <a:rPr lang="zh-TW" altLang="en-US" dirty="0"/>
            </a:br>
            <a:r>
              <a:rPr lang="en-US" altLang="zh-TW" dirty="0"/>
              <a:t>Slide 4</a:t>
            </a:r>
            <a:br>
              <a:rPr lang="en-US" altLang="zh-TW" dirty="0"/>
            </a:br>
            <a:r>
              <a:rPr lang="en-US" altLang="zh-TW" dirty="0"/>
              <a:t>    </a:t>
            </a:r>
            <a:r>
              <a:rPr lang="zh-TW" altLang="en-US" dirty="0"/>
              <a:t>耶穌裝備了</a:t>
            </a:r>
            <a:r>
              <a:rPr lang="en-US" altLang="zh-TW" dirty="0"/>
              <a:t>11</a:t>
            </a:r>
            <a:r>
              <a:rPr lang="zh-TW" altLang="en-US" dirty="0"/>
              <a:t>個門徒。他們出去改變了世界。今天神仍然呼召跟隨耶穌的人去改變世界。這才是整全的福音，是福音的大能。你願意嗎？我們希望大家能上這堂課，先讓自己得到改變，因此出去為著耶穌改變世界。</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a:t>
            </a:fld>
            <a:endParaRPr lang="en-US"/>
          </a:p>
        </p:txBody>
      </p:sp>
    </p:spTree>
    <p:extLst>
      <p:ext uri="{BB962C8B-B14F-4D97-AF65-F5344CB8AC3E}">
        <p14:creationId xmlns:p14="http://schemas.microsoft.com/office/powerpoint/2010/main" val="230103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b="1" dirty="0">
                <a:latin typeface="Arial" charset="0"/>
                <a:cs typeface="Arial" charset="0"/>
                <a:hlinkClick r:id="rId3" tooltip="United States"/>
              </a:rPr>
              <a:t>United States</a:t>
            </a:r>
            <a:r>
              <a:rPr lang="en-US" altLang="en-US" dirty="0">
                <a:latin typeface="Arial" charset="0"/>
                <a:cs typeface="Arial" charset="0"/>
              </a:rPr>
              <a:t> – As of February 2016 the country had resettled 2,819 Syrians,</a:t>
            </a:r>
            <a:r>
              <a:rPr lang="en-US" altLang="en-US" b="1" baseline="30000" dirty="0">
                <a:latin typeface="Arial" charset="0"/>
                <a:cs typeface="Arial" charset="0"/>
                <a:hlinkClick r:id="rId4"/>
              </a:rPr>
              <a:t>[26]</a:t>
            </a:r>
            <a:r>
              <a:rPr lang="en-US" altLang="en-US" b="1" dirty="0">
                <a:latin typeface="Arial" charset="0"/>
                <a:cs typeface="Arial" charset="0"/>
              </a:rPr>
              <a:t> up from 90 in 2013.</a:t>
            </a:r>
            <a:r>
              <a:rPr lang="en-US" altLang="en-US" b="1" baseline="30000" dirty="0">
                <a:latin typeface="Arial" charset="0"/>
                <a:cs typeface="Arial" charset="0"/>
                <a:hlinkClick r:id="rId5"/>
              </a:rPr>
              <a:t>[267]</a:t>
            </a:r>
            <a:r>
              <a:rPr lang="en-US" altLang="en-US" b="1" dirty="0">
                <a:latin typeface="Arial" charset="0"/>
                <a:cs typeface="Arial" charset="0"/>
              </a:rPr>
              <a:t> Following the </a:t>
            </a:r>
            <a:r>
              <a:rPr lang="en-US" altLang="en-US" b="1" dirty="0">
                <a:latin typeface="Arial" charset="0"/>
                <a:cs typeface="Arial" charset="0"/>
                <a:hlinkClick r:id="rId6" tooltip="November 2015 Paris attacks"/>
              </a:rPr>
              <a:t>November 2015 Paris attacks</a:t>
            </a:r>
            <a:r>
              <a:rPr lang="en-US" altLang="en-US" b="1" dirty="0">
                <a:latin typeface="Arial" charset="0"/>
                <a:cs typeface="Arial" charset="0"/>
              </a:rPr>
              <a:t> at least 27 state governors declared their refusal to accept refugees, or questioned the vetting process.</a:t>
            </a:r>
            <a:r>
              <a:rPr lang="en-US" altLang="en-US" b="1" baseline="30000" dirty="0">
                <a:latin typeface="Arial" charset="0"/>
                <a:cs typeface="Arial" charset="0"/>
                <a:hlinkClick r:id="rId7"/>
              </a:rPr>
              <a:t>[268]</a:t>
            </a:r>
            <a:r>
              <a:rPr lang="en-US" altLang="en-US" b="1" dirty="0">
                <a:latin typeface="Arial" charset="0"/>
                <a:cs typeface="Arial" charset="0"/>
              </a:rPr>
              <a:t> The </a:t>
            </a:r>
            <a:r>
              <a:rPr lang="en-US" altLang="en-US" b="1" dirty="0">
                <a:latin typeface="Arial" charset="0"/>
                <a:cs typeface="Arial" charset="0"/>
                <a:hlinkClick r:id="rId8" tooltip="US State Department"/>
              </a:rPr>
              <a:t>US State Department</a:t>
            </a:r>
            <a:r>
              <a:rPr lang="en-US" altLang="en-US" b="1" dirty="0">
                <a:latin typeface="Arial" charset="0"/>
                <a:cs typeface="Arial" charset="0"/>
              </a:rPr>
              <a:t> has affirmed that the country will accept 10,000 Syrian refugees in 2016.</a:t>
            </a:r>
            <a:r>
              <a:rPr lang="en-US" altLang="en-US" b="1" baseline="30000" dirty="0">
                <a:latin typeface="Arial" charset="0"/>
                <a:cs typeface="Arial" charset="0"/>
                <a:hlinkClick r:id="rId9"/>
              </a:rPr>
              <a:t>[187]</a:t>
            </a:r>
            <a:r>
              <a:rPr lang="en-US" altLang="en-US" b="1" dirty="0">
                <a:latin typeface="Arial" charset="0"/>
                <a:cs typeface="Arial" charset="0"/>
              </a:rPr>
              <a:t> The USA has provided $4.5 billion to aid Syrian refugees as of late December 2015.</a:t>
            </a:r>
            <a:r>
              <a:rPr lang="en-US" altLang="en-US" b="1" baseline="30000" dirty="0">
                <a:latin typeface="Arial" charset="0"/>
                <a:cs typeface="Arial" charset="0"/>
                <a:hlinkClick r:id="rId10"/>
              </a:rPr>
              <a:t>[269]</a:t>
            </a:r>
            <a:endParaRPr lang="en-US" altLang="en-US"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15</a:t>
            </a:fld>
            <a:endParaRPr lang="en-US"/>
          </a:p>
        </p:txBody>
      </p:sp>
    </p:spTree>
    <p:extLst>
      <p:ext uri="{BB962C8B-B14F-4D97-AF65-F5344CB8AC3E}">
        <p14:creationId xmlns:p14="http://schemas.microsoft.com/office/powerpoint/2010/main" val="2646949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people don't vote in the us. Politicians don't care about the poor.</a:t>
            </a:r>
            <a:br>
              <a:rPr lang="en-US" dirty="0"/>
            </a:br>
            <a:r>
              <a:rPr lang="en-US" dirty="0"/>
              <a:t>16 out of the top 17 states with wealth disparity vote for Clinton, not Sanders who campaigned on economic issues.</a:t>
            </a:r>
            <a:br>
              <a:rPr lang="en-US" dirty="0"/>
            </a:br>
            <a:r>
              <a:rPr lang="en-US" dirty="0"/>
              <a:t/>
            </a:r>
            <a:br>
              <a:rPr lang="en-US" dirty="0"/>
            </a:br>
            <a:r>
              <a:rPr lang="en-US" dirty="0"/>
              <a:t>In the world Poor have no voice, struggle to survive</a:t>
            </a:r>
            <a:br>
              <a:rPr lang="en-US" dirty="0"/>
            </a:b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16</a:t>
            </a:fld>
            <a:endParaRPr lang="en-US"/>
          </a:p>
        </p:txBody>
      </p:sp>
    </p:spTree>
    <p:extLst>
      <p:ext uri="{BB962C8B-B14F-4D97-AF65-F5344CB8AC3E}">
        <p14:creationId xmlns:p14="http://schemas.microsoft.com/office/powerpoint/2010/main" val="286092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zh-TW" altLang="en-US" dirty="0" smtClean="0"/>
              <a:t>面對挑戰的態度偏向消極</a:t>
            </a:r>
            <a:r>
              <a:rPr lang="en-US" dirty="0" smtClean="0"/>
              <a:t/>
            </a:r>
            <a:br>
              <a:rPr lang="en-US" dirty="0" smtClean="0"/>
            </a:br>
            <a:r>
              <a:rPr lang="en-US" dirty="0" smtClean="0"/>
              <a:t>        </a:t>
            </a:r>
            <a:r>
              <a:rPr lang="zh-TW" altLang="en-US" dirty="0" smtClean="0"/>
              <a:t>対未來非常悲觀</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19</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尼 希米，破口，修補</a:t>
            </a:r>
            <a:r>
              <a:rPr lang="zh-TW" altLang="en-US" dirty="0" smtClean="0"/>
              <a:t>，</a:t>
            </a:r>
            <a:endParaRPr lang="en-US" altLang="zh-TW" dirty="0" smtClean="0"/>
          </a:p>
          <a:p>
            <a:r>
              <a:rPr lang="zh-TW" altLang="en-US" dirty="0" smtClean="0"/>
              <a:t>變</a:t>
            </a:r>
            <a:r>
              <a:rPr lang="zh-TW" altLang="en-US" dirty="0"/>
              <a:t>為牆，跟世界分離。非神的旨</a:t>
            </a:r>
            <a:r>
              <a:rPr lang="zh-TW" altLang="en-US" dirty="0" smtClean="0"/>
              <a:t>意</a:t>
            </a:r>
            <a:endParaRPr lang="en-US" altLang="zh-TW" dirty="0" smtClean="0"/>
          </a:p>
          <a:p>
            <a:endParaRPr lang="en-US" altLang="zh-TW" dirty="0"/>
          </a:p>
          <a:p>
            <a:r>
              <a:rPr lang="en-US" dirty="0"/>
              <a:t>Samaritan </a:t>
            </a:r>
            <a:r>
              <a:rPr lang="zh-TW" altLang="en-US" dirty="0"/>
              <a:t>例</a:t>
            </a:r>
            <a:r>
              <a:rPr lang="zh-TW" altLang="en-US" dirty="0" smtClean="0"/>
              <a:t>子</a:t>
            </a:r>
            <a:r>
              <a:rPr lang="en-US" altLang="zh-TW" dirty="0" smtClean="0"/>
              <a:t>:</a:t>
            </a:r>
            <a:r>
              <a:rPr lang="zh-TW" altLang="en-US" dirty="0" smtClean="0"/>
              <a:t> </a:t>
            </a:r>
            <a:r>
              <a:rPr lang="zh-TW" altLang="en-US" dirty="0"/>
              <a:t>和受害的猶太人，不是親戚，不同宗教，甚至歒対，但是隣居，超越種族，宗教，</a:t>
            </a:r>
            <a:endParaRPr lang="en-US" altLang="zh-TW" dirty="0"/>
          </a:p>
          <a:p>
            <a:endParaRPr lang="en-US" altLang="zh-TW" dirty="0" smtClean="0"/>
          </a:p>
          <a:p>
            <a:r>
              <a:rPr lang="zh-TW" altLang="en-US" dirty="0" smtClean="0"/>
              <a:t> </a:t>
            </a:r>
            <a:r>
              <a:rPr lang="en-US" dirty="0" smtClean="0"/>
              <a:t>(</a:t>
            </a:r>
            <a:r>
              <a:rPr lang="en-US" dirty="0"/>
              <a:t>1) What does God expect of us</a:t>
            </a:r>
            <a:r>
              <a:rPr lang="en-US" dirty="0" smtClean="0"/>
              <a:t>?</a:t>
            </a:r>
          </a:p>
          <a:p>
            <a:r>
              <a:rPr lang="en-US" dirty="0"/>
              <a:t>   </a:t>
            </a:r>
            <a:r>
              <a:rPr lang="en-US" dirty="0" smtClean="0"/>
              <a:t> </a:t>
            </a:r>
            <a:r>
              <a:rPr lang="en-US" dirty="0"/>
              <a:t> Love God, love our neighbors, go and make disciples of others who will do the same.</a:t>
            </a:r>
          </a:p>
          <a:p>
            <a:r>
              <a:rPr lang="en-US" dirty="0"/>
              <a:t>(2) How many people does it take to make differences?</a:t>
            </a:r>
          </a:p>
          <a:p>
            <a:r>
              <a:rPr lang="en-US" dirty="0"/>
              <a:t>(3) What if </a:t>
            </a:r>
          </a:p>
          <a:p>
            <a:r>
              <a:rPr lang="en-US" dirty="0"/>
              <a:t>- all followers of Jesus looked beyond the walls of their churches and worked together in reclaiming the world for Christ's kingdom?</a:t>
            </a:r>
          </a:p>
          <a:p>
            <a:r>
              <a:rPr lang="en-US" dirty="0"/>
              <a:t>- we actually demonstrated God's love for the world instead of just talking about it?</a:t>
            </a:r>
          </a:p>
          <a:p>
            <a:r>
              <a:rPr lang="en-US" dirty="0"/>
              <a:t>- we embraced the whole gospel of loving God and loving your neighbors?</a:t>
            </a: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20</a:t>
            </a:fld>
            <a:endParaRPr lang="en-US"/>
          </a:p>
        </p:txBody>
      </p:sp>
    </p:spTree>
    <p:extLst>
      <p:ext uri="{BB962C8B-B14F-4D97-AF65-F5344CB8AC3E}">
        <p14:creationId xmlns:p14="http://schemas.microsoft.com/office/powerpoint/2010/main" val="316755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22</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23</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Robert </a:t>
            </a:r>
            <a:r>
              <a:rPr lang="en-US" dirty="0" err="1" smtClean="0"/>
              <a:t>Walmsley</a:t>
            </a:r>
            <a:r>
              <a:rPr lang="en-US" dirty="0" smtClean="0"/>
              <a:t> Stott CBE (27 April 1921 – 27 July 2011) was an English Christian leader and Anglican cleric who was noted as a leader of the worldwide Evangelical movement. He was one of the principal authors... wikipedia.org</a:t>
            </a:r>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24</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1974 </a:t>
            </a:r>
            <a:r>
              <a:rPr lang="zh-TW" altLang="en-US" sz="1400" dirty="0">
                <a:latin typeface="Arial" panose="020B0604020202020204" pitchFamily="34" charset="0"/>
                <a:cs typeface="Arial" panose="020B0604020202020204" pitchFamily="34" charset="0"/>
              </a:rPr>
              <a:t>年洛桑世界福音宣教大會的洛桑宣言包括</a:t>
            </a:r>
            <a:endParaRPr lang="en-US" sz="1400" dirty="0">
              <a:latin typeface="Arial" panose="020B0604020202020204" pitchFamily="34" charset="0"/>
              <a:cs typeface="Arial" panose="020B0604020202020204" pitchFamily="34" charset="0"/>
            </a:endParaRPr>
          </a:p>
          <a:p>
            <a:r>
              <a:rPr lang="zh-TW" altLang="en-US" sz="1400" dirty="0">
                <a:latin typeface="Arial" panose="020B0604020202020204" pitchFamily="34" charset="0"/>
                <a:cs typeface="Arial" panose="020B0604020202020204" pitchFamily="34" charset="0"/>
              </a:rPr>
              <a:t>聼到世上有數以百萬的窮人，讓與會者感到震驚，也為不公義導致貧窮，感到憂心。生活富裕環境中的我</a:t>
            </a:r>
            <a:r>
              <a:rPr lang="zh-TW" altLang="en-US" sz="1400" b="1" dirty="0">
                <a:latin typeface="Arial" panose="020B0604020202020204" pitchFamily="34" charset="0"/>
                <a:cs typeface="Arial" panose="020B0604020202020204" pitchFamily="34" charset="0"/>
              </a:rPr>
              <a:t>們，建立簡樸的生活，責無旁貸，以更大方的奉獻，致力救援貧窮與傳福音。</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1E461-D830-4C32-A7D1-9C55EA4A0790}" type="slidenum">
              <a:rPr lang="en-US" smtClean="0"/>
              <a:t>25</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有些年輕人花太多時間在網路上，玩電子遊戲。老年人看電視連續劇</a:t>
            </a:r>
            <a:r>
              <a:rPr lang="en-US" dirty="0" smtClean="0"/>
              <a:t> Kill the time</a:t>
            </a:r>
            <a:r>
              <a:rPr lang="zh-TW" altLang="en-US" dirty="0" smtClean="0"/>
              <a:t>。中年人忙著事業。這不算善用時間。</a:t>
            </a:r>
            <a:r>
              <a:rPr lang="en-US" dirty="0" smtClean="0"/>
              <a:t> just do it, don't know what to do, no hope, etc.</a:t>
            </a:r>
          </a:p>
          <a:p>
            <a:endParaRPr lang="en-US" altLang="zh-TW" dirty="0" smtClean="0"/>
          </a:p>
          <a:p>
            <a:r>
              <a:rPr lang="zh-TW" altLang="en-US" dirty="0" smtClean="0"/>
              <a:t>依據美國收入分佈， 在中等階級的，比全世界</a:t>
            </a:r>
            <a:r>
              <a:rPr lang="en-US" dirty="0" smtClean="0"/>
              <a:t>99%</a:t>
            </a:r>
            <a:r>
              <a:rPr lang="zh-TW" altLang="en-US" dirty="0" smtClean="0"/>
              <a:t>的人富有。</a:t>
            </a:r>
          </a:p>
          <a:p>
            <a:r>
              <a:rPr lang="zh-TW" altLang="en-US" dirty="0" smtClean="0"/>
              <a:t>神要求我們的是我們所有的，包括</a:t>
            </a:r>
            <a:r>
              <a:rPr lang="en-US" dirty="0" smtClean="0"/>
              <a:t>3T:</a:t>
            </a:r>
            <a:r>
              <a:rPr lang="zh-TW" altLang="en-US" dirty="0" smtClean="0"/>
              <a:t> 時間，才能，和金錢。</a:t>
            </a:r>
            <a:endParaRPr lang="en-US" dirty="0" smtClean="0"/>
          </a:p>
          <a:p>
            <a:r>
              <a:rPr lang="zh-TW" altLang="en-US" dirty="0" smtClean="0"/>
              <a:t>事實上，有許多事工並不需要很多錢。譬如，供應一個孩子清潔用水只要每年</a:t>
            </a:r>
            <a:r>
              <a:rPr lang="en-US" dirty="0" smtClean="0"/>
              <a:t>$1.</a:t>
            </a:r>
            <a:endParaRPr lang="zh-TW" altLang="en-US" dirty="0" smtClean="0"/>
          </a:p>
          <a:p>
            <a:endParaRPr lang="en-US" dirty="0" smtClean="0"/>
          </a:p>
          <a:p>
            <a:r>
              <a:rPr lang="zh-TW" altLang="en-US" dirty="0" smtClean="0"/>
              <a:t>可以照顧一萬五千貧窮的孩子，供應他們吃喝，教育，醫療，信仰需要。</a:t>
            </a:r>
            <a:endParaRPr lang="en-US" altLang="zh-TW" dirty="0" smtClean="0"/>
          </a:p>
          <a:p>
            <a:endParaRPr lang="en-US" altLang="zh-TW" dirty="0"/>
          </a:p>
          <a:p>
            <a:r>
              <a:rPr lang="zh-TW" altLang="en-US" dirty="0"/>
              <a:t>（以斯帖王后的例子）</a:t>
            </a:r>
            <a:endParaRPr lang="en-US" altLang="zh-TW" dirty="0" smtClean="0"/>
          </a:p>
          <a:p>
            <a:endParaRPr lang="en-US" dirty="0" smtClean="0"/>
          </a:p>
          <a:p>
            <a:r>
              <a:rPr lang="zh-TW" altLang="en-US" dirty="0" smtClean="0"/>
              <a:t>不願捐獻的有二個理由：</a:t>
            </a:r>
          </a:p>
          <a:p>
            <a:r>
              <a:rPr lang="zh-TW" altLang="en-US" dirty="0" smtClean="0"/>
              <a:t>（</a:t>
            </a:r>
            <a:r>
              <a:rPr lang="en-US" dirty="0" smtClean="0"/>
              <a:t>1</a:t>
            </a:r>
            <a:r>
              <a:rPr lang="zh-TW" altLang="en-US" dirty="0" smtClean="0"/>
              <a:t>）比我富有的很多，讓像</a:t>
            </a:r>
            <a:r>
              <a:rPr lang="en-US" dirty="0" smtClean="0"/>
              <a:t>Bill Gate</a:t>
            </a:r>
            <a:r>
              <a:rPr lang="zh-TW" altLang="en-US" dirty="0" smtClean="0"/>
              <a:t>的人去捐吧！</a:t>
            </a:r>
            <a:endParaRPr lang="en-US" dirty="0" smtClean="0"/>
          </a:p>
          <a:p>
            <a:r>
              <a:rPr lang="zh-TW" altLang="en-US" dirty="0" smtClean="0"/>
              <a:t>（</a:t>
            </a:r>
            <a:r>
              <a:rPr lang="en-US" altLang="zh-TW" dirty="0" smtClean="0"/>
              <a:t>2</a:t>
            </a:r>
            <a:r>
              <a:rPr lang="zh-TW" altLang="en-US" dirty="0" smtClean="0"/>
              <a:t>）我已捐出了時間和才能。讓有錢人去捐錢吧！</a:t>
            </a: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26</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28</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5</a:t>
            </a:fld>
            <a:endParaRPr lang="en-US"/>
          </a:p>
        </p:txBody>
      </p:sp>
    </p:spTree>
    <p:extLst>
      <p:ext uri="{BB962C8B-B14F-4D97-AF65-F5344CB8AC3E}">
        <p14:creationId xmlns:p14="http://schemas.microsoft.com/office/powerpoint/2010/main" val="3171157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29</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a:t>個人改變 與神的關係。 眾人改變，與世界的關係</a:t>
            </a:r>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30</a:t>
            </a:fld>
            <a:endParaRPr lang="en-US"/>
          </a:p>
        </p:txBody>
      </p:sp>
    </p:spTree>
    <p:extLst>
      <p:ext uri="{BB962C8B-B14F-4D97-AF65-F5344CB8AC3E}">
        <p14:creationId xmlns:p14="http://schemas.microsoft.com/office/powerpoint/2010/main" val="3186722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What does God expect of us?</a:t>
            </a:r>
          </a:p>
          <a:p>
            <a:r>
              <a:rPr lang="en-US" dirty="0"/>
              <a:t>   	    Love God, love our neighbors, go and make disciples of others who will do the same.</a:t>
            </a:r>
          </a:p>
          <a:p>
            <a:r>
              <a:rPr lang="en-US" dirty="0"/>
              <a:t>(2) How many people does it take to make differences?</a:t>
            </a:r>
          </a:p>
          <a:p>
            <a:r>
              <a:rPr lang="en-US" dirty="0"/>
              <a:t>(3) What if </a:t>
            </a:r>
          </a:p>
          <a:p>
            <a:r>
              <a:rPr lang="en-US" dirty="0"/>
              <a:t>- all followers of Jesus looked beyond the walls of their churches and worked together in reclaiming the world for Christ's kingdom?</a:t>
            </a:r>
          </a:p>
          <a:p>
            <a:r>
              <a:rPr lang="en-US" dirty="0"/>
              <a:t>- we actually demonstrated God's love for the world instead of just talking about it?</a:t>
            </a:r>
          </a:p>
          <a:p>
            <a:r>
              <a:rPr lang="en-US" dirty="0"/>
              <a:t>- we embraced the whole gospel of loving God and loving your neighbors?</a:t>
            </a: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31</a:t>
            </a:fld>
            <a:endParaRPr lang="en-US"/>
          </a:p>
        </p:txBody>
      </p:sp>
    </p:spTree>
    <p:extLst>
      <p:ext uri="{BB962C8B-B14F-4D97-AF65-F5344CB8AC3E}">
        <p14:creationId xmlns:p14="http://schemas.microsoft.com/office/powerpoint/2010/main" val="3167553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What does God expect of us?</a:t>
            </a:r>
          </a:p>
          <a:p>
            <a:r>
              <a:rPr lang="en-US" dirty="0"/>
              <a:t>   	    Love God, love our neighbors, go and make disciples of others who will do the same.</a:t>
            </a:r>
          </a:p>
          <a:p>
            <a:r>
              <a:rPr lang="en-US" dirty="0"/>
              <a:t>(2) How many people does it take to make differences?</a:t>
            </a:r>
          </a:p>
          <a:p>
            <a:r>
              <a:rPr lang="en-US" dirty="0"/>
              <a:t>(3) What if </a:t>
            </a:r>
          </a:p>
          <a:p>
            <a:r>
              <a:rPr lang="en-US" dirty="0"/>
              <a:t>- all followers of Jesus looked beyond the walls of their churches and worked together in reclaiming the world for Christ's kingdom?</a:t>
            </a:r>
          </a:p>
          <a:p>
            <a:r>
              <a:rPr lang="en-US" dirty="0"/>
              <a:t>- we actually demonstrated God's love for the world instead of just talking about it?</a:t>
            </a:r>
          </a:p>
          <a:p>
            <a:r>
              <a:rPr lang="en-US" dirty="0"/>
              <a:t>- we embraced the whole gospel of loving God and loving your neighbors?</a:t>
            </a: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32</a:t>
            </a:fld>
            <a:endParaRPr lang="en-US"/>
          </a:p>
        </p:txBody>
      </p:sp>
    </p:spTree>
    <p:extLst>
      <p:ext uri="{BB962C8B-B14F-4D97-AF65-F5344CB8AC3E}">
        <p14:creationId xmlns:p14="http://schemas.microsoft.com/office/powerpoint/2010/main" val="3167553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t>Examples:</a:t>
            </a:r>
          </a:p>
          <a:p>
            <a:pPr marL="0" lvl="1"/>
            <a:r>
              <a:rPr lang="en-US" dirty="0" smtClean="0"/>
              <a:t> </a:t>
            </a:r>
            <a:r>
              <a:rPr lang="zh-TW" altLang="en-US" dirty="0" smtClean="0"/>
              <a:t>分</a:t>
            </a:r>
            <a:r>
              <a:rPr lang="zh-TW" altLang="en-US" dirty="0"/>
              <a:t>裂的美國社會</a:t>
            </a:r>
            <a:br>
              <a:rPr lang="zh-TW" altLang="en-US" dirty="0"/>
            </a:br>
            <a:r>
              <a:rPr lang="zh-TW" altLang="en-US" dirty="0"/>
              <a:t>    白人</a:t>
            </a:r>
            <a:r>
              <a:rPr lang="en-US" altLang="zh-TW" dirty="0"/>
              <a:t>- </a:t>
            </a:r>
            <a:r>
              <a:rPr lang="zh-TW" altLang="en-US" dirty="0"/>
              <a:t>黑人；右派 </a:t>
            </a:r>
            <a:r>
              <a:rPr lang="en-US" altLang="zh-TW" dirty="0"/>
              <a:t>- </a:t>
            </a:r>
            <a:r>
              <a:rPr lang="zh-TW" altLang="en-US" dirty="0"/>
              <a:t>左派；都市 </a:t>
            </a:r>
            <a:r>
              <a:rPr lang="en-US" altLang="zh-TW" dirty="0"/>
              <a:t>- </a:t>
            </a:r>
            <a:r>
              <a:rPr lang="zh-TW" altLang="en-US" dirty="0"/>
              <a:t>鄉村；富有 貧</a:t>
            </a:r>
            <a:r>
              <a:rPr lang="zh-TW" altLang="en-US" dirty="0" smtClean="0"/>
              <a:t>窮</a:t>
            </a:r>
            <a:endParaRPr lang="en-US" altLang="zh-TW" dirty="0" smtClean="0"/>
          </a:p>
          <a:p>
            <a:pPr marL="0" lvl="1"/>
            <a:r>
              <a:rPr lang="zh-TW" altLang="en-US" dirty="0"/>
              <a:t>社會媒體</a:t>
            </a:r>
            <a:br>
              <a:rPr lang="zh-TW" altLang="en-US" dirty="0"/>
            </a:br>
            <a:r>
              <a:rPr lang="zh-TW" altLang="en-US" dirty="0"/>
              <a:t>    即時，扭曲，煸動</a:t>
            </a:r>
            <a:br>
              <a:rPr lang="zh-TW" altLang="en-US" dirty="0"/>
            </a:br>
            <a:r>
              <a:rPr lang="zh-TW" altLang="en-US" dirty="0"/>
              <a:t>暴力</a:t>
            </a:r>
            <a:br>
              <a:rPr lang="zh-TW" altLang="en-US" dirty="0"/>
            </a:br>
            <a:r>
              <a:rPr lang="zh-TW" altLang="en-US" dirty="0"/>
              <a:t>    槍枝，警察過份使用武</a:t>
            </a:r>
            <a:r>
              <a:rPr lang="zh-TW" altLang="en-US" dirty="0" smtClean="0"/>
              <a:t>力</a:t>
            </a:r>
            <a:r>
              <a:rPr lang="zh-TW" altLang="en-US" dirty="0"/>
              <a:t/>
            </a:r>
            <a:br>
              <a:rPr lang="zh-TW" altLang="en-US" dirty="0"/>
            </a:br>
            <a:r>
              <a:rPr lang="en-US" altLang="zh-TW" dirty="0"/>
              <a:t>Black lives matter, all lives matter</a:t>
            </a:r>
            <a:endParaRPr lang="en-US" dirty="0"/>
          </a:p>
          <a:p>
            <a:pPr marL="0" lvl="1"/>
            <a:endParaRPr lang="en-US" altLang="zh-TW" dirty="0"/>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33</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Boston Ronald McDonald House</a:t>
            </a:r>
            <a:br>
              <a:rPr lang="en-US" dirty="0" smtClean="0"/>
            </a:br>
            <a:r>
              <a:rPr lang="en-US" dirty="0" smtClean="0"/>
              <a:t>229 Kent Street</a:t>
            </a:r>
            <a:br>
              <a:rPr lang="en-US" dirty="0" smtClean="0"/>
            </a:br>
            <a:r>
              <a:rPr lang="en-US" dirty="0" smtClean="0"/>
              <a:t>Brookline, MA 02446</a:t>
            </a:r>
          </a:p>
          <a:p>
            <a:r>
              <a:rPr lang="en-US" b="1" dirty="0" smtClean="0"/>
              <a:t>Give Your Time</a:t>
            </a:r>
            <a:endParaRPr lang="en-US" dirty="0" smtClean="0"/>
          </a:p>
          <a:p>
            <a:r>
              <a:rPr lang="en-US" dirty="0" smtClean="0"/>
              <a:t>There are many opportunities for individuals or groups to give their time at the Boston Ronald McDonald House, from taking on a weekly volunteer shift, to cooking for families (a great project for small groups), to conducting a fundraiser on our behalf.</a:t>
            </a:r>
          </a:p>
          <a:p>
            <a:r>
              <a:rPr lang="en-US" dirty="0" smtClean="0"/>
              <a:t>To apply to be a volunteer or for more information, please </a:t>
            </a:r>
            <a:r>
              <a:rPr lang="en-US" u="sng" dirty="0" smtClean="0">
                <a:hlinkClick r:id="rId3" tooltip="info@rmhboston.org"/>
              </a:rPr>
              <a:t>email</a:t>
            </a:r>
            <a:r>
              <a:rPr lang="en-US" dirty="0" smtClean="0"/>
              <a:t> or call us at </a:t>
            </a:r>
            <a:r>
              <a:rPr lang="en-US" b="1" dirty="0" smtClean="0"/>
              <a:t>617.734.3333</a:t>
            </a:r>
            <a:r>
              <a:rPr lang="en-US" dirty="0" smtClean="0"/>
              <a:t>.</a:t>
            </a:r>
            <a:endParaRPr lang="en-US" dirty="0"/>
          </a:p>
        </p:txBody>
      </p:sp>
      <p:sp>
        <p:nvSpPr>
          <p:cNvPr id="4" name="Slide Number Placeholder 3"/>
          <p:cNvSpPr>
            <a:spLocks noGrp="1"/>
          </p:cNvSpPr>
          <p:nvPr>
            <p:ph type="sldNum" sz="quarter" idx="10"/>
          </p:nvPr>
        </p:nvSpPr>
        <p:spPr/>
        <p:txBody>
          <a:bodyPr/>
          <a:lstStyle/>
          <a:p>
            <a:fld id="{EBB3C03B-8F64-4717-9191-02FDADBC2685}" type="slidenum">
              <a:rPr lang="en-US" smtClean="0"/>
              <a:t>35</a:t>
            </a:fld>
            <a:endParaRPr lang="en-US"/>
          </a:p>
        </p:txBody>
      </p:sp>
    </p:spTree>
    <p:extLst>
      <p:ext uri="{BB962C8B-B14F-4D97-AF65-F5344CB8AC3E}">
        <p14:creationId xmlns:p14="http://schemas.microsoft.com/office/powerpoint/2010/main" val="316306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Boston Ronald McDonald House</a:t>
            </a:r>
            <a:br>
              <a:rPr lang="en-US" dirty="0" smtClean="0"/>
            </a:br>
            <a:r>
              <a:rPr lang="en-US" dirty="0" smtClean="0"/>
              <a:t>229 Kent Street</a:t>
            </a:r>
            <a:br>
              <a:rPr lang="en-US" dirty="0" smtClean="0"/>
            </a:br>
            <a:r>
              <a:rPr lang="en-US" dirty="0" smtClean="0"/>
              <a:t>Brookline, MA 02446</a:t>
            </a:r>
          </a:p>
          <a:p>
            <a:r>
              <a:rPr lang="en-US" b="1" dirty="0" smtClean="0"/>
              <a:t>Give Your Time</a:t>
            </a:r>
            <a:endParaRPr lang="en-US" dirty="0" smtClean="0"/>
          </a:p>
          <a:p>
            <a:r>
              <a:rPr lang="en-US" dirty="0" smtClean="0"/>
              <a:t>There are many opportunities for individuals or groups to give their time at the Boston Ronald McDonald House, from taking on a weekly volunteer shift, to cooking for families (a great project for small groups), to conducting a fundraiser on our behalf.</a:t>
            </a:r>
          </a:p>
          <a:p>
            <a:r>
              <a:rPr lang="en-US" dirty="0" smtClean="0"/>
              <a:t>To apply to be a volunteer or for more information, please </a:t>
            </a:r>
            <a:r>
              <a:rPr lang="en-US" u="sng" dirty="0" smtClean="0">
                <a:hlinkClick r:id="rId3" tooltip="info@rmhboston.org"/>
              </a:rPr>
              <a:t>email</a:t>
            </a:r>
            <a:r>
              <a:rPr lang="en-US" dirty="0" smtClean="0"/>
              <a:t> or call us at </a:t>
            </a:r>
            <a:r>
              <a:rPr lang="en-US" b="1" dirty="0" smtClean="0"/>
              <a:t>617.734.3333</a:t>
            </a:r>
            <a:r>
              <a:rPr lang="en-US" dirty="0" smtClean="0"/>
              <a:t>.</a:t>
            </a:r>
            <a:endParaRPr lang="en-US" dirty="0"/>
          </a:p>
        </p:txBody>
      </p:sp>
      <p:sp>
        <p:nvSpPr>
          <p:cNvPr id="4" name="Slide Number Placeholder 3"/>
          <p:cNvSpPr>
            <a:spLocks noGrp="1"/>
          </p:cNvSpPr>
          <p:nvPr>
            <p:ph type="sldNum" sz="quarter" idx="10"/>
          </p:nvPr>
        </p:nvSpPr>
        <p:spPr/>
        <p:txBody>
          <a:bodyPr/>
          <a:lstStyle/>
          <a:p>
            <a:fld id="{EBB3C03B-8F64-4717-9191-02FDADBC2685}" type="slidenum">
              <a:rPr lang="en-US" smtClean="0"/>
              <a:t>36</a:t>
            </a:fld>
            <a:endParaRPr lang="en-US"/>
          </a:p>
        </p:txBody>
      </p:sp>
    </p:spTree>
    <p:extLst>
      <p:ext uri="{BB962C8B-B14F-4D97-AF65-F5344CB8AC3E}">
        <p14:creationId xmlns:p14="http://schemas.microsoft.com/office/powerpoint/2010/main" val="316306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38</a:t>
            </a:fld>
            <a:endParaRPr lang="en-US"/>
          </a:p>
        </p:txBody>
      </p:sp>
    </p:spTree>
    <p:extLst>
      <p:ext uri="{BB962C8B-B14F-4D97-AF65-F5344CB8AC3E}">
        <p14:creationId xmlns:p14="http://schemas.microsoft.com/office/powerpoint/2010/main" val="180601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6</a:t>
            </a:fld>
            <a:endParaRPr lang="en-US"/>
          </a:p>
        </p:txBody>
      </p:sp>
    </p:spTree>
    <p:extLst>
      <p:ext uri="{BB962C8B-B14F-4D97-AF65-F5344CB8AC3E}">
        <p14:creationId xmlns:p14="http://schemas.microsoft.com/office/powerpoint/2010/main" val="317115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7</a:t>
            </a:fld>
            <a:endParaRPr lang="en-US"/>
          </a:p>
        </p:txBody>
      </p:sp>
    </p:spTree>
    <p:extLst>
      <p:ext uri="{BB962C8B-B14F-4D97-AF65-F5344CB8AC3E}">
        <p14:creationId xmlns:p14="http://schemas.microsoft.com/office/powerpoint/2010/main" val="317115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1E461-D830-4C32-A7D1-9C55EA4A0790}" type="slidenum">
              <a:rPr lang="en-US" smtClean="0"/>
              <a:t>8</a:t>
            </a:fld>
            <a:endParaRPr lang="en-US"/>
          </a:p>
        </p:txBody>
      </p:sp>
    </p:spTree>
    <p:extLst>
      <p:ext uri="{BB962C8B-B14F-4D97-AF65-F5344CB8AC3E}">
        <p14:creationId xmlns:p14="http://schemas.microsoft.com/office/powerpoint/2010/main" val="317115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Faith in action is what makes Christian a Christian.</a:t>
            </a:r>
          </a:p>
          <a:p>
            <a:endParaRPr lang="en-US" dirty="0"/>
          </a:p>
          <a:p>
            <a:r>
              <a:rPr lang="zh-TW" altLang="en-US" dirty="0"/>
              <a:t>信心帶出的行為能改變人心</a:t>
            </a:r>
            <a:r>
              <a:rPr lang="zh-TW" altLang="en-US" dirty="0" smtClean="0"/>
              <a:t>。</a:t>
            </a:r>
            <a:endParaRPr lang="en-US" altLang="zh-TW" dirty="0" smtClean="0"/>
          </a:p>
          <a:p>
            <a:r>
              <a:rPr lang="en-US" dirty="0" smtClean="0"/>
              <a:t>Francis </a:t>
            </a:r>
            <a:r>
              <a:rPr lang="en-US" dirty="0"/>
              <a:t>of Assisi: </a:t>
            </a:r>
            <a:r>
              <a:rPr lang="zh-TW" altLang="en-US" dirty="0"/>
              <a:t>「總要傳福音；但是只在必要時才用口傳」</a:t>
            </a:r>
            <a:endParaRPr lang="en-US" dirty="0"/>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10</a:t>
            </a:fld>
            <a:endParaRPr lang="en-US"/>
          </a:p>
        </p:txBody>
      </p:sp>
    </p:spTree>
    <p:extLst>
      <p:ext uri="{BB962C8B-B14F-4D97-AF65-F5344CB8AC3E}">
        <p14:creationId xmlns:p14="http://schemas.microsoft.com/office/powerpoint/2010/main" val="278328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1" dirty="0" smtClean="0">
                <a:latin typeface="+mn-ea"/>
              </a:rPr>
              <a:t>愛人如己也是大家熟悉的。提醒：愛主是根本。先被主的愛充滿。愛人仍是主愛的自然流露，福杯滿溢。真誠的，不是假裝的。</a:t>
            </a:r>
          </a:p>
          <a:p>
            <a:endParaRPr lang="en-US" altLang="zh-TW" b="1" dirty="0">
              <a:latin typeface="+mn-ea"/>
            </a:endParaRPr>
          </a:p>
          <a:p>
            <a:r>
              <a:rPr lang="zh-TW" altLang="en-US" b="1" dirty="0" smtClean="0">
                <a:latin typeface="+mn-ea"/>
              </a:rPr>
              <a:t> </a:t>
            </a:r>
            <a:r>
              <a:rPr lang="zh-TW" altLang="en-US" dirty="0"/>
              <a:t>箴 言 </a:t>
            </a:r>
            <a:r>
              <a:rPr lang="en-US" altLang="zh-TW" dirty="0"/>
              <a:t>4:23</a:t>
            </a:r>
          </a:p>
          <a:p>
            <a:r>
              <a:rPr lang="zh-TW" altLang="en-US" dirty="0"/>
              <a:t>你 要 保 守 你 心 ， 勝 過 保 守 一 切 （ 或 譯 ： 你 要 切 切 保 守 你 心 ） ， 因 為 一 生 的 果 效 是 由 心 發 出 </a:t>
            </a:r>
            <a:r>
              <a:rPr lang="zh-TW" altLang="en-US" dirty="0" smtClean="0"/>
              <a:t>。</a:t>
            </a:r>
            <a:endParaRPr lang="en-US" altLang="zh-TW" dirty="0" smtClean="0"/>
          </a:p>
          <a:p>
            <a:endParaRPr lang="en-US" altLang="zh-TW" dirty="0" smtClean="0"/>
          </a:p>
          <a:p>
            <a:endParaRPr lang="en-US" dirty="0"/>
          </a:p>
          <a:p>
            <a:r>
              <a:rPr lang="en-US" dirty="0" smtClean="0"/>
              <a:t>Emphasize the interaction between 2</a:t>
            </a:r>
            <a:r>
              <a:rPr lang="en-US" baseline="30000" dirty="0" smtClean="0"/>
              <a:t>nd</a:t>
            </a:r>
            <a:r>
              <a:rPr lang="en-US" dirty="0" smtClean="0"/>
              <a:t> commandment and the great commission.</a:t>
            </a:r>
            <a:endParaRPr lang="en-US" dirty="0"/>
          </a:p>
          <a:p>
            <a:endParaRPr lang="zh-TW" altLang="en-US" dirty="0"/>
          </a:p>
          <a:p>
            <a:endParaRPr lang="en-US" altLang="zh-TW" b="1" dirty="0" smtClean="0">
              <a:latin typeface="+mn-ea"/>
            </a:endParaRPr>
          </a:p>
        </p:txBody>
      </p:sp>
      <p:sp>
        <p:nvSpPr>
          <p:cNvPr id="4" name="Slide Number Placeholder 3"/>
          <p:cNvSpPr>
            <a:spLocks noGrp="1"/>
          </p:cNvSpPr>
          <p:nvPr>
            <p:ph type="sldNum" sz="quarter" idx="10"/>
          </p:nvPr>
        </p:nvSpPr>
        <p:spPr/>
        <p:txBody>
          <a:bodyPr/>
          <a:lstStyle/>
          <a:p>
            <a:fld id="{EE822317-8DCD-4292-927D-A59A7CE3CE1C}" type="slidenum">
              <a:rPr lang="en-US" smtClean="0"/>
              <a:t>11</a:t>
            </a:fld>
            <a:endParaRPr lang="en-US"/>
          </a:p>
        </p:txBody>
      </p:sp>
    </p:spTree>
    <p:extLst>
      <p:ext uri="{BB962C8B-B14F-4D97-AF65-F5344CB8AC3E}">
        <p14:creationId xmlns:p14="http://schemas.microsoft.com/office/powerpoint/2010/main" val="110487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altLang="en-US" dirty="0" smtClean="0"/>
              <a:t>是的，那個人是你！你可以改變世界。</a:t>
            </a:r>
            <a:endParaRPr lang="en-US" sz="1400" b="1" dirty="0">
              <a:latin typeface="Microsoft JhengHei" panose="020B0604030504040204" pitchFamily="34" charset="-120"/>
              <a:ea typeface="Microsoft JhengHei" panose="020B0604030504040204" pitchFamily="34" charset="-120"/>
            </a:endParaRPr>
          </a:p>
          <a:p>
            <a:pPr lvl="1"/>
            <a:r>
              <a:rPr lang="en-US" altLang="zh-TW" sz="1400" b="1" dirty="0" smtClean="0">
                <a:latin typeface="Microsoft JhengHei" panose="020B0604030504040204" pitchFamily="34" charset="-120"/>
                <a:ea typeface="Microsoft JhengHei" panose="020B0604030504040204" pitchFamily="34" charset="-120"/>
              </a:rPr>
              <a:t>WV pierce</a:t>
            </a:r>
            <a:endParaRPr lang="zh-TW" altLang="en-US" sz="1400" b="1" dirty="0" smtClean="0">
              <a:latin typeface="Microsoft JhengHei" panose="020B0604030504040204" pitchFamily="34" charset="-120"/>
              <a:ea typeface="Microsoft JhengHei" panose="020B0604030504040204" pitchFamily="34" charset="-120"/>
            </a:endParaRPr>
          </a:p>
          <a:p>
            <a:pPr lvl="1"/>
            <a:r>
              <a:rPr lang="en-US" sz="1400" b="1" dirty="0" smtClean="0">
                <a:latin typeface="Microsoft JhengHei" panose="020B0604030504040204" pitchFamily="34" charset="-120"/>
                <a:ea typeface="Microsoft JhengHei" panose="020B0604030504040204" pitchFamily="34" charset="-120"/>
              </a:rPr>
              <a:t> </a:t>
            </a:r>
            <a:r>
              <a:rPr lang="en-US" sz="1400" b="1" dirty="0" err="1" smtClean="0">
                <a:latin typeface="Microsoft JhengHei" panose="020B0604030504040204" pitchFamily="34" charset="-120"/>
                <a:ea typeface="Microsoft JhengHei" panose="020B0604030504040204" pitchFamily="34" charset="-120"/>
              </a:rPr>
              <a:t>kimbal</a:t>
            </a:r>
            <a:r>
              <a:rPr lang="en-US" sz="1400" b="1" dirty="0" smtClean="0">
                <a:latin typeface="Microsoft JhengHei" panose="020B0604030504040204" pitchFamily="34" charset="-120"/>
                <a:ea typeface="Microsoft JhengHei" panose="020B0604030504040204" pitchFamily="34" charset="-120"/>
              </a:rPr>
              <a:t> -&gt; </a:t>
            </a:r>
            <a:r>
              <a:rPr lang="en-US" sz="1400" b="1" dirty="0">
                <a:latin typeface="Microsoft JhengHei" panose="020B0604030504040204" pitchFamily="34" charset="-120"/>
                <a:ea typeface="Microsoft JhengHei" panose="020B0604030504040204" pitchFamily="34" charset="-120"/>
              </a:rPr>
              <a:t>Moody</a:t>
            </a:r>
          </a:p>
          <a:p>
            <a:pPr lvl="1"/>
            <a:r>
              <a:rPr lang="en-US" sz="1400" b="1" dirty="0">
                <a:latin typeface="Microsoft JhengHei" panose="020B0604030504040204" pitchFamily="34" charset="-120"/>
                <a:ea typeface="Microsoft JhengHei" panose="020B0604030504040204" pitchFamily="34" charset="-120"/>
              </a:rPr>
              <a:t>An old man -&gt; Charles </a:t>
            </a:r>
            <a:r>
              <a:rPr lang="en-US" sz="1400" b="1" dirty="0" smtClean="0">
                <a:latin typeface="Microsoft JhengHei" panose="020B0604030504040204" pitchFamily="34" charset="-120"/>
                <a:ea typeface="Microsoft JhengHei" panose="020B0604030504040204" pitchFamily="34" charset="-120"/>
              </a:rPr>
              <a:t>Spurgeon </a:t>
            </a:r>
            <a:r>
              <a:rPr lang="en-US" sz="1400" b="1" dirty="0">
                <a:latin typeface="Microsoft JhengHei" panose="020B0604030504040204" pitchFamily="34" charset="-120"/>
                <a:ea typeface="Microsoft JhengHei" panose="020B0604030504040204" pitchFamily="34" charset="-120"/>
              </a:rPr>
              <a:t> </a:t>
            </a:r>
            <a:r>
              <a:rPr lang="en-US" altLang="zh-TW" sz="1400" b="1" dirty="0">
                <a:latin typeface="Microsoft JhengHei" panose="020B0604030504040204" pitchFamily="34" charset="-120"/>
                <a:ea typeface="Microsoft JhengHei" panose="020B0604030504040204" pitchFamily="34" charset="-120"/>
              </a:rPr>
              <a:t>(L</a:t>
            </a:r>
            <a:r>
              <a:rPr lang="en-US" sz="1400" b="1" dirty="0">
                <a:latin typeface="Microsoft JhengHei" panose="020B0604030504040204" pitchFamily="34" charset="-120"/>
                <a:ea typeface="Microsoft JhengHei" panose="020B0604030504040204" pitchFamily="34" charset="-120"/>
              </a:rPr>
              <a:t>ook, </a:t>
            </a:r>
            <a:r>
              <a:rPr lang="en-US" altLang="zh-TW" sz="1400" b="1" dirty="0">
                <a:latin typeface="Microsoft JhengHei" panose="020B0604030504040204" pitchFamily="34" charset="-120"/>
                <a:ea typeface="Microsoft JhengHei" panose="020B0604030504040204" pitchFamily="34" charset="-120"/>
              </a:rPr>
              <a:t>L</a:t>
            </a:r>
            <a:r>
              <a:rPr lang="en-US" sz="1400" b="1" dirty="0">
                <a:latin typeface="Microsoft JhengHei" panose="020B0604030504040204" pitchFamily="34" charset="-120"/>
                <a:ea typeface="Microsoft JhengHei" panose="020B0604030504040204" pitchFamily="34" charset="-120"/>
              </a:rPr>
              <a:t>ook, Look at the cross)</a:t>
            </a:r>
          </a:p>
          <a:p>
            <a:pPr lvl="1"/>
            <a:endParaRPr lang="en-US" sz="1400" b="1" dirty="0">
              <a:latin typeface="Microsoft JhengHei" panose="020B0604030504040204" pitchFamily="34" charset="-120"/>
              <a:ea typeface="Microsoft JhengHei" panose="020B0604030504040204" pitchFamily="34" charset="-120"/>
            </a:endParaRPr>
          </a:p>
          <a:p>
            <a:pPr lvl="1"/>
            <a:r>
              <a:rPr lang="en-US" sz="1400" b="1" dirty="0">
                <a:latin typeface="Microsoft JhengHei" panose="020B0604030504040204" pitchFamily="34" charset="-120"/>
                <a:ea typeface="Microsoft JhengHei" panose="020B0604030504040204" pitchFamily="34" charset="-120"/>
              </a:rPr>
              <a:t>Butterfly effect</a:t>
            </a:r>
          </a:p>
          <a:p>
            <a:pPr fontAlgn="base"/>
            <a:endParaRPr lang="en-US" dirty="0"/>
          </a:p>
          <a:p>
            <a:pPr fontAlgn="base"/>
            <a:r>
              <a:rPr lang="en-US" dirty="0" smtClean="0"/>
              <a:t>The</a:t>
            </a:r>
            <a:r>
              <a:rPr lang="en-US" dirty="0"/>
              <a:t> </a:t>
            </a:r>
            <a:r>
              <a:rPr lang="en-US" b="1" dirty="0"/>
              <a:t>butterfly effect</a:t>
            </a:r>
            <a:r>
              <a:rPr lang="en-US" dirty="0"/>
              <a:t> is the concept that small causes can have large effects. Initially, it was used with weather prediction but later the term became a metaphor used in and out of science.</a:t>
            </a:r>
            <a:r>
              <a:rPr lang="en-US" baseline="30000" dirty="0">
                <a:hlinkClick r:id="rId3"/>
              </a:rPr>
              <a:t>[1]</a:t>
            </a:r>
            <a:endParaRPr lang="en-US" dirty="0"/>
          </a:p>
          <a:p>
            <a:pPr fontAlgn="base"/>
            <a:r>
              <a:rPr lang="en-US" dirty="0"/>
              <a:t>In </a:t>
            </a:r>
            <a:r>
              <a:rPr lang="en-US" dirty="0">
                <a:hlinkClick r:id="rId4" tooltip="Chaos theory"/>
              </a:rPr>
              <a:t>chaos theory</a:t>
            </a:r>
            <a:r>
              <a:rPr lang="en-US" dirty="0"/>
              <a:t>, the </a:t>
            </a:r>
            <a:r>
              <a:rPr lang="en-US" b="1" dirty="0"/>
              <a:t>butterfly effect</a:t>
            </a:r>
            <a:r>
              <a:rPr lang="en-US" dirty="0"/>
              <a:t> is the sensitive dependence on </a:t>
            </a:r>
            <a:r>
              <a:rPr lang="en-US" dirty="0">
                <a:hlinkClick r:id="rId5" tooltip="Initial condition"/>
              </a:rPr>
              <a:t>initial conditions</a:t>
            </a:r>
            <a:r>
              <a:rPr lang="en-US" dirty="0"/>
              <a:t> in which a small change in one state of a deterministic </a:t>
            </a:r>
            <a:r>
              <a:rPr lang="en-US" dirty="0">
                <a:hlinkClick r:id="rId6" tooltip="Nonlinear system"/>
              </a:rPr>
              <a:t>nonlinear system</a:t>
            </a:r>
            <a:r>
              <a:rPr lang="en-US" dirty="0"/>
              <a:t> can result in large differences in a later state. The name, coined by </a:t>
            </a:r>
            <a:r>
              <a:rPr lang="en-US" dirty="0">
                <a:hlinkClick r:id="rId7" tooltip="Edward Lorenz"/>
              </a:rPr>
              <a:t>Edward Lorenz</a:t>
            </a:r>
            <a:r>
              <a:rPr lang="en-US" dirty="0"/>
              <a:t> for the effect which had been known long before, is derived from the metaphorical example of the details of a hurricane (exact time of formation, exact path taken) being influenced by minor perturbations such as the flapping of the wings of a distant </a:t>
            </a:r>
            <a:r>
              <a:rPr lang="en-US" dirty="0">
                <a:hlinkClick r:id="rId8" tooltip="Butterfly"/>
              </a:rPr>
              <a:t>butterfly</a:t>
            </a:r>
            <a:r>
              <a:rPr lang="en-US" dirty="0"/>
              <a:t> several weeks earlier. Lorenz discovered the effect when he observed that runs of his </a:t>
            </a:r>
            <a:r>
              <a:rPr lang="en-US" dirty="0">
                <a:hlinkClick r:id="rId9" tooltip="Numerical weather prediction"/>
              </a:rPr>
              <a:t>weather model</a:t>
            </a:r>
            <a:r>
              <a:rPr lang="en-US" dirty="0"/>
              <a:t> with initial condition data that was rounded in a seemingly inconsequential manner would fail to reproduce the results of runs with the unrounded initial condition data. A very small change in initial conditions had created a significantly different outcome.</a:t>
            </a:r>
          </a:p>
        </p:txBody>
      </p:sp>
      <p:sp>
        <p:nvSpPr>
          <p:cNvPr id="4" name="Slide Number Placeholder 3"/>
          <p:cNvSpPr>
            <a:spLocks noGrp="1"/>
          </p:cNvSpPr>
          <p:nvPr>
            <p:ph type="sldNum" sz="quarter" idx="10"/>
          </p:nvPr>
        </p:nvSpPr>
        <p:spPr/>
        <p:txBody>
          <a:bodyPr/>
          <a:lstStyle/>
          <a:p>
            <a:fld id="{E8B1E461-D830-4C32-A7D1-9C55EA4A0790}" type="slidenum">
              <a:rPr lang="en-US" smtClean="0"/>
              <a:t>13</a:t>
            </a:fld>
            <a:endParaRPr lang="en-US"/>
          </a:p>
        </p:txBody>
      </p:sp>
    </p:spTree>
    <p:extLst>
      <p:ext uri="{BB962C8B-B14F-4D97-AF65-F5344CB8AC3E}">
        <p14:creationId xmlns:p14="http://schemas.microsoft.com/office/powerpoint/2010/main" val="422508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from the Little boy, How many loaves do you have?  Bring them to me.</a:t>
            </a:r>
          </a:p>
          <a:p>
            <a:endParaRPr lang="en-US" dirty="0"/>
          </a:p>
        </p:txBody>
      </p:sp>
      <p:sp>
        <p:nvSpPr>
          <p:cNvPr id="4" name="Slide Number Placeholder 3"/>
          <p:cNvSpPr>
            <a:spLocks noGrp="1"/>
          </p:cNvSpPr>
          <p:nvPr>
            <p:ph type="sldNum" sz="quarter" idx="10"/>
          </p:nvPr>
        </p:nvSpPr>
        <p:spPr/>
        <p:txBody>
          <a:bodyPr/>
          <a:lstStyle/>
          <a:p>
            <a:fld id="{E8B1E461-D830-4C32-A7D1-9C55EA4A0790}" type="slidenum">
              <a:rPr lang="en-US" smtClean="0"/>
              <a:t>14</a:t>
            </a:fld>
            <a:endParaRPr lang="en-US"/>
          </a:p>
        </p:txBody>
      </p:sp>
    </p:spTree>
    <p:extLst>
      <p:ext uri="{BB962C8B-B14F-4D97-AF65-F5344CB8AC3E}">
        <p14:creationId xmlns:p14="http://schemas.microsoft.com/office/powerpoint/2010/main" val="157930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dirty="0"/>
          </a:p>
        </p:txBody>
      </p:sp>
      <p:cxnSp>
        <p:nvCxnSpPr>
          <p:cNvPr id="7" name="Straight Connector 6"/>
          <p:cNvCxnSpPr/>
          <p:nvPr userDrawn="1"/>
        </p:nvCxnSpPr>
        <p:spPr>
          <a:xfrm>
            <a:off x="0" y="121920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715000" y="990600"/>
            <a:ext cx="1981200" cy="400110"/>
          </a:xfrm>
          <a:prstGeom prst="rect">
            <a:avLst/>
          </a:prstGeom>
          <a:solidFill>
            <a:schemeClr val="bg1"/>
          </a:solidFill>
        </p:spPr>
        <p:txBody>
          <a:bodyPr wrap="square" rtlCol="0">
            <a:spAutoFit/>
          </a:bodyPr>
          <a:lstStyle/>
          <a:p>
            <a:r>
              <a:rPr lang="en-US" altLang="zh-TW" sz="2000" b="1" i="1" dirty="0" smtClean="0">
                <a:solidFill>
                  <a:srgbClr val="FF0000"/>
                </a:solidFill>
                <a:latin typeface="Microsoft JhengHei" panose="020B0604030504040204" pitchFamily="34" charset="-120"/>
                <a:ea typeface="Microsoft JhengHei" panose="020B0604030504040204" pitchFamily="34" charset="-120"/>
              </a:rPr>
              <a:t>CASS/CBCGB</a:t>
            </a:r>
            <a:endParaRPr lang="en-US" sz="2000" b="1" i="1" dirty="0">
              <a:solidFill>
                <a:srgbClr val="FF000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22846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305736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9065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26045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62136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19885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422736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178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322429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27866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AA648-1FEE-4BC6-A74A-7F2F31D927FF}" type="slidenum">
              <a:rPr lang="en-US" smtClean="0"/>
              <a:t>‹#›</a:t>
            </a:fld>
            <a:endParaRPr lang="en-US"/>
          </a:p>
        </p:txBody>
      </p:sp>
    </p:spTree>
    <p:extLst>
      <p:ext uri="{BB962C8B-B14F-4D97-AF65-F5344CB8AC3E}">
        <p14:creationId xmlns:p14="http://schemas.microsoft.com/office/powerpoint/2010/main" val="403202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134568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9144000" cy="35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5859"/>
            <a:ext cx="4343400" cy="6871804"/>
          </a:xfrm>
          <a:prstGeom prst="rect">
            <a:avLst/>
          </a:prstGeom>
        </p:spPr>
      </p:pic>
      <p:sp>
        <p:nvSpPr>
          <p:cNvPr id="7" name="Slide Number Placeholder 6"/>
          <p:cNvSpPr>
            <a:spLocks noGrp="1"/>
          </p:cNvSpPr>
          <p:nvPr>
            <p:ph type="sldNum" sz="quarter" idx="12"/>
          </p:nvPr>
        </p:nvSpPr>
        <p:spPr/>
        <p:txBody>
          <a:bodyPr/>
          <a:lstStyle/>
          <a:p>
            <a:fld id="{79AAA648-1FEE-4BC6-A74A-7F2F31D927FF}" type="slidenum">
              <a:rPr lang="en-US" smtClean="0"/>
              <a:pPr/>
              <a:t>1</a:t>
            </a:fld>
            <a:endParaRPr lang="en-US" dirty="0"/>
          </a:p>
        </p:txBody>
      </p:sp>
    </p:spTree>
    <p:extLst>
      <p:ext uri="{BB962C8B-B14F-4D97-AF65-F5344CB8AC3E}">
        <p14:creationId xmlns:p14="http://schemas.microsoft.com/office/powerpoint/2010/main" val="1969968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403380" y="2971800"/>
            <a:ext cx="6597620" cy="1094495"/>
            <a:chOff x="1403380" y="3079959"/>
            <a:chExt cx="6597620" cy="1094495"/>
          </a:xfrm>
        </p:grpSpPr>
        <p:sp>
          <p:nvSpPr>
            <p:cNvPr id="9" name="TextBox 8"/>
            <p:cNvSpPr txBox="1"/>
            <p:nvPr/>
          </p:nvSpPr>
          <p:spPr>
            <a:xfrm>
              <a:off x="1403380" y="3651234"/>
              <a:ext cx="1562100" cy="523220"/>
            </a:xfrm>
            <a:prstGeom prst="rect">
              <a:avLst/>
            </a:prstGeom>
            <a:noFill/>
          </p:spPr>
          <p:txBody>
            <a:bodyPr wrap="square" rtlCol="0">
              <a:spAutoFit/>
            </a:bodyPr>
            <a:lstStyle/>
            <a:p>
              <a:pPr algn="ctr"/>
              <a:r>
                <a:rPr lang="zh-TW" altLang="en-US" sz="2800" b="1" dirty="0" smtClean="0">
                  <a:latin typeface="Microsoft JhengHei" panose="020B0604030504040204" pitchFamily="34" charset="-120"/>
                  <a:ea typeface="Microsoft JhengHei" panose="020B0604030504040204" pitchFamily="34" charset="-120"/>
                </a:rPr>
                <a:t>信心</a:t>
              </a:r>
              <a:endParaRPr lang="en-US" altLang="zh-TW" sz="2800" b="1" dirty="0" smtClean="0">
                <a:latin typeface="Microsoft JhengHei" panose="020B0604030504040204" pitchFamily="34" charset="-120"/>
                <a:ea typeface="Microsoft JhengHei" panose="020B0604030504040204" pitchFamily="34" charset="-120"/>
              </a:endParaRPr>
            </a:p>
          </p:txBody>
        </p:sp>
        <p:sp>
          <p:nvSpPr>
            <p:cNvPr id="10" name="Rectangle 9"/>
            <p:cNvSpPr/>
            <p:nvPr/>
          </p:nvSpPr>
          <p:spPr>
            <a:xfrm>
              <a:off x="4254056" y="3579783"/>
              <a:ext cx="3746944" cy="523220"/>
            </a:xfrm>
            <a:prstGeom prst="rect">
              <a:avLst/>
            </a:prstGeom>
          </p:spPr>
          <p:txBody>
            <a:bodyPr wrap="square">
              <a:spAutoFit/>
            </a:bodyPr>
            <a:lstStyle/>
            <a:p>
              <a:pPr algn="ctr"/>
              <a:r>
                <a:rPr lang="zh-TW" altLang="en-US" sz="2800" b="1" dirty="0">
                  <a:latin typeface="Microsoft JhengHei" panose="020B0604030504040204" pitchFamily="34" charset="-120"/>
                  <a:ea typeface="Microsoft JhengHei" panose="020B0604030504040204" pitchFamily="34" charset="-120"/>
                </a:rPr>
                <a:t>救</a:t>
              </a:r>
              <a:r>
                <a:rPr lang="zh-TW" altLang="en-US" sz="2800" b="1" dirty="0" smtClean="0">
                  <a:latin typeface="Microsoft JhengHei" panose="020B0604030504040204" pitchFamily="34" charset="-120"/>
                  <a:ea typeface="Microsoft JhengHei" panose="020B0604030504040204" pitchFamily="34" charset="-120"/>
                </a:rPr>
                <a:t>恩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     </a:t>
              </a:r>
              <a:r>
                <a:rPr lang="zh-TW" altLang="en-US" sz="2800" b="1" dirty="0" smtClean="0">
                  <a:solidFill>
                    <a:srgbClr val="FF0000"/>
                  </a:solidFill>
                  <a:latin typeface="Microsoft JhengHei" panose="020B0604030504040204" pitchFamily="34" charset="-120"/>
                  <a:ea typeface="Microsoft JhengHei" panose="020B0604030504040204" pitchFamily="34" charset="-120"/>
                </a:rPr>
                <a:t>行為</a:t>
              </a:r>
              <a:endParaRPr lang="en-US" altLang="zh-TW" sz="2800" b="1" dirty="0">
                <a:solidFill>
                  <a:srgbClr val="FF0000"/>
                </a:solidFill>
                <a:latin typeface="Microsoft JhengHei" panose="020B0604030504040204" pitchFamily="34" charset="-120"/>
                <a:ea typeface="Microsoft JhengHei" panose="020B0604030504040204" pitchFamily="34" charset="-120"/>
              </a:endParaRPr>
            </a:p>
          </p:txBody>
        </p:sp>
        <p:sp>
          <p:nvSpPr>
            <p:cNvPr id="11" name="Down Arrow 10"/>
            <p:cNvSpPr/>
            <p:nvPr/>
          </p:nvSpPr>
          <p:spPr>
            <a:xfrm rot="16200000">
              <a:off x="3435019" y="3203017"/>
              <a:ext cx="571274" cy="13716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icrosoft JhengHei" panose="020B0604030504040204" pitchFamily="34" charset="-120"/>
                <a:ea typeface="Microsoft JhengHei" panose="020B0604030504040204" pitchFamily="34" charset="-120"/>
              </a:endParaRPr>
            </a:p>
          </p:txBody>
        </p:sp>
        <p:sp>
          <p:nvSpPr>
            <p:cNvPr id="12" name="TextBox 11"/>
            <p:cNvSpPr txBox="1"/>
            <p:nvPr/>
          </p:nvSpPr>
          <p:spPr>
            <a:xfrm>
              <a:off x="2844356" y="3079959"/>
              <a:ext cx="1562100" cy="523220"/>
            </a:xfrm>
            <a:prstGeom prst="rect">
              <a:avLst/>
            </a:prstGeom>
            <a:noFill/>
          </p:spPr>
          <p:txBody>
            <a:bodyPr wrap="square" rtlCol="0">
              <a:spAutoFit/>
            </a:bodyPr>
            <a:lstStyle/>
            <a:p>
              <a:pPr algn="ctr"/>
              <a:r>
                <a:rPr lang="zh-TW" altLang="en-US" sz="2800" b="1" dirty="0" smtClean="0">
                  <a:latin typeface="Microsoft JhengHei" panose="020B0604030504040204" pitchFamily="34" charset="-120"/>
                  <a:ea typeface="Microsoft JhengHei" panose="020B0604030504040204" pitchFamily="34" charset="-120"/>
                </a:rPr>
                <a:t>恩典</a:t>
              </a:r>
              <a:endParaRPr lang="en-US" altLang="zh-TW" sz="2800" b="1" dirty="0" smtClean="0">
                <a:latin typeface="Microsoft JhengHei" panose="020B0604030504040204" pitchFamily="34" charset="-120"/>
                <a:ea typeface="Microsoft JhengHei" panose="020B0604030504040204" pitchFamily="34" charset="-120"/>
              </a:endParaRPr>
            </a:p>
          </p:txBody>
        </p:sp>
      </p:grpSp>
      <p:sp>
        <p:nvSpPr>
          <p:cNvPr id="2" name="TextBox 1"/>
          <p:cNvSpPr txBox="1"/>
          <p:nvPr/>
        </p:nvSpPr>
        <p:spPr>
          <a:xfrm>
            <a:off x="0" y="304800"/>
            <a:ext cx="9144000" cy="707886"/>
          </a:xfrm>
          <a:prstGeom prst="rect">
            <a:avLst/>
          </a:prstGeom>
          <a:noFill/>
        </p:spPr>
        <p:txBody>
          <a:bodyPr wrap="square" rtlCol="0">
            <a:spAutoFit/>
          </a:bodyPr>
          <a:lstStyle/>
          <a:p>
            <a:pPr marL="0" lvl="1" algn="ctr"/>
            <a:r>
              <a:rPr lang="zh-TW" altLang="en-US" sz="4000" b="1" dirty="0" smtClean="0">
                <a:latin typeface="Microsoft JhengHei" panose="020B0604030504040204" pitchFamily="34" charset="-120"/>
                <a:ea typeface="Microsoft JhengHei" panose="020B0604030504040204" pitchFamily="34" charset="-120"/>
              </a:rPr>
              <a:t>整全的福音能夠改</a:t>
            </a:r>
            <a:r>
              <a:rPr lang="zh-TW" altLang="en-US" sz="4000" b="1" dirty="0">
                <a:latin typeface="Microsoft JhengHei" panose="020B0604030504040204" pitchFamily="34" charset="-120"/>
                <a:ea typeface="Microsoft JhengHei" panose="020B0604030504040204" pitchFamily="34" charset="-120"/>
              </a:rPr>
              <a:t>變世界</a:t>
            </a:r>
            <a:endParaRPr lang="en-US" sz="4000" b="1" dirty="0">
              <a:latin typeface="Microsoft JhengHei" panose="020B0604030504040204" pitchFamily="34" charset="-120"/>
              <a:ea typeface="Microsoft JhengHei" panose="020B0604030504040204" pitchFamily="34" charset="-120"/>
            </a:endParaRPr>
          </a:p>
        </p:txBody>
      </p:sp>
      <p:sp>
        <p:nvSpPr>
          <p:cNvPr id="13" name="Rectangle 12"/>
          <p:cNvSpPr/>
          <p:nvPr/>
        </p:nvSpPr>
        <p:spPr>
          <a:xfrm>
            <a:off x="2010653" y="4350603"/>
            <a:ext cx="2031325" cy="830997"/>
          </a:xfrm>
          <a:prstGeom prst="rect">
            <a:avLst/>
          </a:prstGeom>
        </p:spPr>
        <p:txBody>
          <a:bodyPr wrap="none">
            <a:spAutoFit/>
          </a:bodyPr>
          <a:lstStyle/>
          <a:p>
            <a:pPr algn="ctr"/>
            <a:r>
              <a:rPr lang="zh-TW" altLang="en-US" sz="2400" b="1" dirty="0">
                <a:latin typeface="Microsoft JhengHei" panose="020B0604030504040204" pitchFamily="34" charset="-120"/>
                <a:ea typeface="Microsoft JhengHei" panose="020B0604030504040204" pitchFamily="34" charset="-120"/>
              </a:rPr>
              <a:t>個人改變 </a:t>
            </a:r>
            <a:endParaRPr lang="en-US" altLang="zh-TW" sz="2400" b="1" dirty="0" smtClean="0">
              <a:latin typeface="Microsoft JhengHei" panose="020B0604030504040204" pitchFamily="34" charset="-120"/>
              <a:ea typeface="Microsoft JhengHei" panose="020B0604030504040204" pitchFamily="34" charset="-120"/>
            </a:endParaRPr>
          </a:p>
          <a:p>
            <a:pPr algn="ctr"/>
            <a:r>
              <a:rPr lang="zh-TW" altLang="en-US" sz="2400" b="1" dirty="0" smtClean="0">
                <a:latin typeface="Microsoft JhengHei" panose="020B0604030504040204" pitchFamily="34" charset="-120"/>
                <a:ea typeface="Microsoft JhengHei" panose="020B0604030504040204" pitchFamily="34" charset="-120"/>
              </a:rPr>
              <a:t>建立</a:t>
            </a:r>
            <a:r>
              <a:rPr lang="zh-TW" altLang="en-US" sz="2400" b="1" dirty="0">
                <a:latin typeface="Microsoft JhengHei" panose="020B0604030504040204" pitchFamily="34" charset="-120"/>
                <a:ea typeface="Microsoft JhengHei" panose="020B0604030504040204" pitchFamily="34" charset="-120"/>
              </a:rPr>
              <a:t>與神</a:t>
            </a:r>
            <a:r>
              <a:rPr lang="zh-TW" altLang="en-US" sz="2400" b="1" dirty="0" smtClean="0">
                <a:latin typeface="Microsoft JhengHei" panose="020B0604030504040204" pitchFamily="34" charset="-120"/>
                <a:ea typeface="Microsoft JhengHei" panose="020B0604030504040204" pitchFamily="34" charset="-120"/>
              </a:rPr>
              <a:t>關係</a:t>
            </a:r>
            <a:endParaRPr lang="en-US" sz="2400" b="1" dirty="0">
              <a:latin typeface="Microsoft JhengHei" panose="020B0604030504040204" pitchFamily="34" charset="-120"/>
              <a:ea typeface="Microsoft JhengHei" panose="020B0604030504040204" pitchFamily="34" charset="-120"/>
            </a:endParaRPr>
          </a:p>
        </p:txBody>
      </p:sp>
      <p:sp>
        <p:nvSpPr>
          <p:cNvPr id="14" name="Rectangle 13"/>
          <p:cNvSpPr/>
          <p:nvPr/>
        </p:nvSpPr>
        <p:spPr>
          <a:xfrm>
            <a:off x="5234384" y="4329946"/>
            <a:ext cx="2646878" cy="830997"/>
          </a:xfrm>
          <a:prstGeom prst="rect">
            <a:avLst/>
          </a:prstGeom>
        </p:spPr>
        <p:txBody>
          <a:bodyPr wrap="none">
            <a:spAutoFit/>
          </a:bodyPr>
          <a:lstStyle/>
          <a:p>
            <a:pPr algn="ctr"/>
            <a:r>
              <a:rPr lang="zh-TW" altLang="en-US" sz="2400" b="1" dirty="0">
                <a:solidFill>
                  <a:srgbClr val="FF0000"/>
                </a:solidFill>
                <a:latin typeface="Microsoft JhengHei" panose="020B0604030504040204" pitchFamily="34" charset="-120"/>
                <a:ea typeface="Microsoft JhengHei" panose="020B0604030504040204" pitchFamily="34" charset="-120"/>
              </a:rPr>
              <a:t>改變眾人</a:t>
            </a:r>
            <a:endParaRPr lang="en-US" altLang="zh-TW" sz="2400" b="1" dirty="0" smtClean="0">
              <a:solidFill>
                <a:srgbClr val="FF0000"/>
              </a:solidFill>
              <a:latin typeface="Microsoft JhengHei" panose="020B0604030504040204" pitchFamily="34" charset="-120"/>
              <a:ea typeface="Microsoft JhengHei" panose="020B0604030504040204" pitchFamily="34" charset="-120"/>
            </a:endParaRPr>
          </a:p>
          <a:p>
            <a:pPr algn="ctr"/>
            <a:r>
              <a:rPr lang="zh-TW" altLang="en-US" sz="2400" b="1" dirty="0">
                <a:solidFill>
                  <a:srgbClr val="FF0000"/>
                </a:solidFill>
                <a:latin typeface="Microsoft JhengHei" panose="020B0604030504040204" pitchFamily="34" charset="-120"/>
                <a:ea typeface="Microsoft JhengHei" panose="020B0604030504040204" pitchFamily="34" charset="-120"/>
              </a:rPr>
              <a:t>建立</a:t>
            </a:r>
            <a:r>
              <a:rPr lang="zh-TW" altLang="en-US" sz="2400" b="1" dirty="0" smtClean="0">
                <a:solidFill>
                  <a:srgbClr val="FF0000"/>
                </a:solidFill>
                <a:latin typeface="Microsoft JhengHei" panose="020B0604030504040204" pitchFamily="34" charset="-120"/>
                <a:ea typeface="Microsoft JhengHei" panose="020B0604030504040204" pitchFamily="34" charset="-120"/>
              </a:rPr>
              <a:t>與</a:t>
            </a:r>
            <a:r>
              <a:rPr lang="zh-TW" altLang="en-US" sz="2400" b="1" dirty="0">
                <a:solidFill>
                  <a:srgbClr val="FF0000"/>
                </a:solidFill>
                <a:latin typeface="Microsoft JhengHei" panose="020B0604030504040204" pitchFamily="34" charset="-120"/>
                <a:ea typeface="Microsoft JhengHei" panose="020B0604030504040204" pitchFamily="34" charset="-120"/>
              </a:rPr>
              <a:t>世界的關係</a:t>
            </a:r>
            <a:endParaRPr lang="en-US" sz="2400" b="1" dirty="0">
              <a:solidFill>
                <a:srgbClr val="FF0000"/>
              </a:solidFill>
              <a:latin typeface="Microsoft JhengHei" panose="020B0604030504040204" pitchFamily="34" charset="-120"/>
              <a:ea typeface="Microsoft JhengHei" panose="020B0604030504040204" pitchFamily="34" charset="-120"/>
            </a:endParaRPr>
          </a:p>
        </p:txBody>
      </p:sp>
      <p:sp>
        <p:nvSpPr>
          <p:cNvPr id="15" name="Rectangle 14"/>
          <p:cNvSpPr/>
          <p:nvPr/>
        </p:nvSpPr>
        <p:spPr>
          <a:xfrm>
            <a:off x="1059094" y="1311236"/>
            <a:ext cx="7094306" cy="954107"/>
          </a:xfrm>
          <a:prstGeom prst="rect">
            <a:avLst/>
          </a:prstGeom>
        </p:spPr>
        <p:txBody>
          <a:bodyPr wrap="square">
            <a:spAutoFit/>
          </a:bodyPr>
          <a:lstStyle/>
          <a:p>
            <a:pPr marL="457200" indent="-457200">
              <a:spcBef>
                <a:spcPts val="6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耶穌</a:t>
            </a:r>
            <a:r>
              <a:rPr lang="zh-TW" altLang="en-US" sz="2800" b="1" dirty="0">
                <a:latin typeface="Microsoft JhengHei" panose="020B0604030504040204" pitchFamily="34" charset="-120"/>
                <a:ea typeface="Microsoft JhengHei" panose="020B0604030504040204" pitchFamily="34" charset="-120"/>
              </a:rPr>
              <a:t>呼</a:t>
            </a:r>
            <a:r>
              <a:rPr lang="zh-TW" altLang="en-US" sz="2800" b="1" dirty="0" smtClean="0">
                <a:latin typeface="Microsoft JhengHei" panose="020B0604030504040204" pitchFamily="34" charset="-120"/>
                <a:ea typeface="Microsoft JhengHei" panose="020B0604030504040204" pitchFamily="34" charset="-120"/>
              </a:rPr>
              <a:t>召今天的門徒去改</a:t>
            </a:r>
            <a:r>
              <a:rPr lang="zh-TW" altLang="en-US" sz="2800" b="1" dirty="0">
                <a:latin typeface="Microsoft JhengHei" panose="020B0604030504040204" pitchFamily="34" charset="-120"/>
                <a:ea typeface="Microsoft JhengHei" panose="020B0604030504040204" pitchFamily="34" charset="-120"/>
              </a:rPr>
              <a:t>變世</a:t>
            </a:r>
            <a:r>
              <a:rPr lang="zh-TW" altLang="en-US" sz="2800" b="1" dirty="0" smtClean="0">
                <a:latin typeface="Microsoft JhengHei" panose="020B0604030504040204" pitchFamily="34" charset="-120"/>
                <a:ea typeface="Microsoft JhengHei" panose="020B0604030504040204" pitchFamily="34" charset="-120"/>
              </a:rPr>
              <a:t>界正像祂二千年前呼召十二個門徒</a:t>
            </a:r>
            <a:r>
              <a:rPr lang="zh-TW" altLang="en-US" sz="2800" b="1" dirty="0">
                <a:latin typeface="Microsoft JhengHei" panose="020B0604030504040204" pitchFamily="34" charset="-120"/>
                <a:ea typeface="Microsoft JhengHei" panose="020B0604030504040204" pitchFamily="34" charset="-120"/>
              </a:rPr>
              <a:t>去</a:t>
            </a:r>
            <a:r>
              <a:rPr lang="zh-TW" altLang="en-US" sz="2800" b="1" dirty="0" smtClean="0">
                <a:latin typeface="Microsoft JhengHei" panose="020B0604030504040204" pitchFamily="34" charset="-120"/>
                <a:ea typeface="Microsoft JhengHei" panose="020B0604030504040204" pitchFamily="34" charset="-120"/>
              </a:rPr>
              <a:t>改</a:t>
            </a:r>
            <a:r>
              <a:rPr lang="zh-TW" altLang="en-US" sz="2800" b="1" dirty="0">
                <a:latin typeface="Microsoft JhengHei" panose="020B0604030504040204" pitchFamily="34" charset="-120"/>
                <a:ea typeface="Microsoft JhengHei" panose="020B0604030504040204" pitchFamily="34" charset="-120"/>
              </a:rPr>
              <a:t>變世</a:t>
            </a:r>
            <a:r>
              <a:rPr lang="zh-TW" altLang="en-US" sz="2800" b="1" dirty="0" smtClean="0">
                <a:latin typeface="Microsoft JhengHei" panose="020B0604030504040204" pitchFamily="34" charset="-120"/>
                <a:ea typeface="Microsoft JhengHei" panose="020B0604030504040204" pitchFamily="34" charset="-120"/>
              </a:rPr>
              <a:t>界一樣</a:t>
            </a:r>
            <a:endParaRPr lang="en-US" sz="2800" b="1" dirty="0">
              <a:latin typeface="Microsoft JhengHei" panose="020B0604030504040204" pitchFamily="34" charset="-120"/>
              <a:ea typeface="Microsoft JhengHei" panose="020B0604030504040204" pitchFamily="34" charset="-120"/>
            </a:endParaRPr>
          </a:p>
        </p:txBody>
      </p:sp>
      <p:sp>
        <p:nvSpPr>
          <p:cNvPr id="3" name="Rectangle 2"/>
          <p:cNvSpPr/>
          <p:nvPr/>
        </p:nvSpPr>
        <p:spPr>
          <a:xfrm>
            <a:off x="1143000" y="5599093"/>
            <a:ext cx="7138107" cy="954107"/>
          </a:xfrm>
          <a:prstGeom prst="rect">
            <a:avLst/>
          </a:prstGeom>
          <a:ln>
            <a:solidFill>
              <a:schemeClr val="accent1"/>
            </a:solidFill>
          </a:ln>
        </p:spPr>
        <p:txBody>
          <a:bodyPr wrap="square">
            <a:spAutoFit/>
          </a:bodyPr>
          <a:lstStyle/>
          <a:p>
            <a:r>
              <a:rPr lang="zh-TW" altLang="en-US" sz="2800" b="1" dirty="0">
                <a:solidFill>
                  <a:srgbClr val="0070C0"/>
                </a:solidFill>
                <a:latin typeface="Microsoft JhengHei" panose="020B0604030504040204" pitchFamily="34" charset="-120"/>
                <a:ea typeface="Microsoft JhengHei" panose="020B0604030504040204" pitchFamily="34" charset="-120"/>
              </a:rPr>
              <a:t>整全福音的願景是使神的國降臨</a:t>
            </a:r>
            <a:r>
              <a:rPr lang="en-US" sz="2800" b="1" dirty="0">
                <a:solidFill>
                  <a:srgbClr val="0070C0"/>
                </a:solidFill>
                <a:latin typeface="Microsoft JhengHei" panose="020B0604030504040204" pitchFamily="34" charset="-120"/>
                <a:ea typeface="Microsoft JhengHei" panose="020B0604030504040204" pitchFamily="34" charset="-120"/>
              </a:rPr>
              <a:t>-</a:t>
            </a:r>
            <a:r>
              <a:rPr lang="zh-TW" altLang="en-US" sz="2800" b="1" dirty="0">
                <a:solidFill>
                  <a:srgbClr val="0070C0"/>
                </a:solidFill>
                <a:latin typeface="Microsoft JhengHei" panose="020B0604030504040204" pitchFamily="34" charset="-120"/>
                <a:ea typeface="Microsoft JhengHei" panose="020B0604030504040204" pitchFamily="34" charset="-120"/>
              </a:rPr>
              <a:t>在地上，而非遙遠的天上；現在，而非未來。</a:t>
            </a:r>
            <a:r>
              <a:rPr lang="en-US" sz="2800" b="1" dirty="0">
                <a:solidFill>
                  <a:srgbClr val="0070C0"/>
                </a:solidFill>
                <a:latin typeface="Microsoft JhengHei" panose="020B0604030504040204" pitchFamily="34" charset="-120"/>
                <a:ea typeface="Microsoft JhengHei" panose="020B0604030504040204" pitchFamily="34" charset="-120"/>
              </a:rPr>
              <a:t>(</a:t>
            </a:r>
            <a:r>
              <a:rPr lang="zh-TW" altLang="en-US" sz="2800" b="1" dirty="0">
                <a:solidFill>
                  <a:srgbClr val="0070C0"/>
                </a:solidFill>
                <a:latin typeface="Microsoft JhengHei" panose="020B0604030504040204" pitchFamily="34" charset="-120"/>
                <a:ea typeface="Microsoft JhengHei" panose="020B0604030504040204" pitchFamily="34" charset="-120"/>
              </a:rPr>
              <a:t>太</a:t>
            </a:r>
            <a:r>
              <a:rPr lang="en-US" sz="2800" b="1" dirty="0">
                <a:solidFill>
                  <a:srgbClr val="0070C0"/>
                </a:solidFill>
                <a:latin typeface="Microsoft JhengHei" panose="020B0604030504040204" pitchFamily="34" charset="-120"/>
                <a:ea typeface="Microsoft JhengHei" panose="020B0604030504040204" pitchFamily="34" charset="-120"/>
              </a:rPr>
              <a:t>6:10</a:t>
            </a:r>
            <a:r>
              <a:rPr lang="zh-TW" altLang="en-US" dirty="0">
                <a:solidFill>
                  <a:srgbClr val="0070C0"/>
                </a:solidFill>
              </a:rPr>
              <a:t>）</a:t>
            </a:r>
            <a:endParaRPr lang="en-US" dirty="0">
              <a:solidFill>
                <a:srgbClr val="0070C0"/>
              </a:solidFill>
            </a:endParaRPr>
          </a:p>
        </p:txBody>
      </p:sp>
      <p:sp>
        <p:nvSpPr>
          <p:cNvPr id="16" name="Down Arrow 15"/>
          <p:cNvSpPr/>
          <p:nvPr/>
        </p:nvSpPr>
        <p:spPr>
          <a:xfrm rot="16200000">
            <a:off x="4332363" y="4471999"/>
            <a:ext cx="571274" cy="670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Microsoft JhengHei" panose="020B0604030504040204" pitchFamily="34" charset="-120"/>
              <a:ea typeface="Microsoft JhengHei" panose="020B0604030504040204" pitchFamily="34" charset="-120"/>
            </a:endParaRPr>
          </a:p>
        </p:txBody>
      </p:sp>
      <p:sp>
        <p:nvSpPr>
          <p:cNvPr id="17" name="TextBox 16"/>
          <p:cNvSpPr txBox="1"/>
          <p:nvPr/>
        </p:nvSpPr>
        <p:spPr>
          <a:xfrm>
            <a:off x="5715000" y="990600"/>
            <a:ext cx="1981200" cy="400110"/>
          </a:xfrm>
          <a:prstGeom prst="rect">
            <a:avLst/>
          </a:prstGeom>
          <a:solidFill>
            <a:schemeClr val="bg1"/>
          </a:solidFill>
        </p:spPr>
        <p:txBody>
          <a:bodyPr wrap="square" rtlCol="0">
            <a:spAutoFit/>
          </a:bodyPr>
          <a:lstStyle/>
          <a:p>
            <a:r>
              <a:rPr lang="en-US" altLang="zh-TW" sz="2000" b="1" i="1" dirty="0" smtClean="0">
                <a:solidFill>
                  <a:srgbClr val="FF0000"/>
                </a:solidFill>
                <a:latin typeface="Microsoft JhengHei" panose="020B0604030504040204" pitchFamily="34" charset="-120"/>
                <a:ea typeface="Microsoft JhengHei" panose="020B0604030504040204" pitchFamily="34" charset="-120"/>
              </a:rPr>
              <a:t>CASS/CBCGB</a:t>
            </a:r>
            <a:endParaRPr lang="en-US" sz="2000" b="1" i="1" dirty="0">
              <a:solidFill>
                <a:srgbClr val="FF0000"/>
              </a:solidFill>
              <a:latin typeface="Microsoft JhengHei" panose="020B0604030504040204" pitchFamily="34" charset="-120"/>
              <a:ea typeface="Microsoft JhengHei" panose="020B0604030504040204" pitchFamily="34" charset="-120"/>
            </a:endParaRPr>
          </a:p>
        </p:txBody>
      </p:sp>
      <p:sp>
        <p:nvSpPr>
          <p:cNvPr id="6" name="Slide Number Placeholder 5"/>
          <p:cNvSpPr>
            <a:spLocks noGrp="1"/>
          </p:cNvSpPr>
          <p:nvPr>
            <p:ph type="sldNum" sz="quarter" idx="12"/>
          </p:nvPr>
        </p:nvSpPr>
        <p:spPr/>
        <p:txBody>
          <a:bodyPr/>
          <a:lstStyle/>
          <a:p>
            <a:fld id="{79AAA648-1FEE-4BC6-A74A-7F2F31D927FF}" type="slidenum">
              <a:rPr lang="en-US" smtClean="0"/>
              <a:pPr/>
              <a:t>10</a:t>
            </a:fld>
            <a:endParaRPr lang="en-US" dirty="0"/>
          </a:p>
        </p:txBody>
      </p:sp>
    </p:spTree>
    <p:extLst>
      <p:ext uri="{BB962C8B-B14F-4D97-AF65-F5344CB8AC3E}">
        <p14:creationId xmlns:p14="http://schemas.microsoft.com/office/powerpoint/2010/main" val="302784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8428" y="1513946"/>
            <a:ext cx="3124200" cy="800219"/>
          </a:xfrm>
          <a:prstGeom prst="rect">
            <a:avLst/>
          </a:prstGeom>
          <a:noFill/>
        </p:spPr>
        <p:txBody>
          <a:bodyPr wrap="square" rtlCol="0">
            <a:spAutoFit/>
          </a:bodyPr>
          <a:lstStyle/>
          <a:p>
            <a:pPr algn="ctr"/>
            <a:endParaRPr lang="en-US" altLang="zh-TW" dirty="0" smtClean="0">
              <a:latin typeface="Microsoft JhengHei" panose="020B0604030504040204" pitchFamily="34" charset="-120"/>
              <a:ea typeface="Microsoft JhengHei" panose="020B0604030504040204" pitchFamily="34" charset="-120"/>
            </a:endParaRPr>
          </a:p>
          <a:p>
            <a:pPr algn="ctr"/>
            <a:r>
              <a:rPr lang="zh-TW" altLang="en-US" sz="2800" b="1" dirty="0" smtClean="0">
                <a:latin typeface="Microsoft JhengHei" panose="020B0604030504040204" pitchFamily="34" charset="-120"/>
                <a:ea typeface="Microsoft JhengHei" panose="020B0604030504040204" pitchFamily="34" charset="-120"/>
              </a:rPr>
              <a:t>第一大誡命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愛神</a:t>
            </a:r>
            <a:r>
              <a:rPr lang="en-US" altLang="zh-TW" sz="2800" b="1" dirty="0" smtClean="0">
                <a:latin typeface="Microsoft JhengHei" panose="020B0604030504040204" pitchFamily="34" charset="-120"/>
                <a:ea typeface="Microsoft JhengHei" panose="020B0604030504040204" pitchFamily="34" charset="-120"/>
              </a:rPr>
              <a:t>)</a:t>
            </a:r>
          </a:p>
        </p:txBody>
      </p:sp>
      <p:sp>
        <p:nvSpPr>
          <p:cNvPr id="2" name="Rectangle 1"/>
          <p:cNvSpPr/>
          <p:nvPr/>
        </p:nvSpPr>
        <p:spPr>
          <a:xfrm>
            <a:off x="2358189" y="3037467"/>
            <a:ext cx="1980029" cy="954107"/>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第二大</a:t>
            </a:r>
            <a:r>
              <a:rPr lang="zh-TW" altLang="en-US" sz="2800" b="1" dirty="0">
                <a:latin typeface="Microsoft JhengHei" panose="020B0604030504040204" pitchFamily="34" charset="-120"/>
                <a:ea typeface="Microsoft JhengHei" panose="020B0604030504040204" pitchFamily="34" charset="-120"/>
              </a:rPr>
              <a:t>誡</a:t>
            </a:r>
            <a:r>
              <a:rPr lang="zh-TW" altLang="en-US" sz="2800" b="1" dirty="0" smtClean="0">
                <a:latin typeface="Microsoft JhengHei" panose="020B0604030504040204" pitchFamily="34" charset="-120"/>
                <a:ea typeface="Microsoft JhengHei" panose="020B0604030504040204" pitchFamily="34" charset="-120"/>
              </a:rPr>
              <a:t>命</a:t>
            </a:r>
            <a:endParaRPr lang="en-US" altLang="zh-TW" sz="2800" b="1" dirty="0" smtClean="0">
              <a:latin typeface="Microsoft JhengHei" panose="020B0604030504040204" pitchFamily="34" charset="-120"/>
              <a:ea typeface="Microsoft JhengHei" panose="020B0604030504040204" pitchFamily="34" charset="-120"/>
            </a:endParaRPr>
          </a:p>
          <a:p>
            <a:pPr algn="ctr"/>
            <a:r>
              <a:rPr lang="zh-TW" altLang="en-US" sz="2800" b="1" dirty="0" smtClean="0">
                <a:latin typeface="Microsoft JhengHei" panose="020B0604030504040204" pitchFamily="34" charset="-120"/>
                <a:ea typeface="Microsoft JhengHei" panose="020B0604030504040204" pitchFamily="34" charset="-120"/>
              </a:rPr>
              <a:t> </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愛人如己</a:t>
            </a:r>
            <a:r>
              <a:rPr lang="en-US" altLang="zh-TW" sz="2800" b="1" dirty="0"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p:txBody>
      </p:sp>
      <p:sp>
        <p:nvSpPr>
          <p:cNvPr id="3" name="Rectangle 2"/>
          <p:cNvSpPr/>
          <p:nvPr/>
        </p:nvSpPr>
        <p:spPr>
          <a:xfrm>
            <a:off x="4756148" y="2958405"/>
            <a:ext cx="1906292" cy="1384995"/>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大使命 </a:t>
            </a:r>
            <a:endParaRPr lang="en-US" altLang="zh-TW" sz="2800" b="1" dirty="0" smtClean="0">
              <a:latin typeface="Microsoft JhengHei" panose="020B0604030504040204" pitchFamily="34" charset="-120"/>
              <a:ea typeface="Microsoft JhengHei" panose="020B0604030504040204" pitchFamily="34" charset="-120"/>
            </a:endParaRPr>
          </a:p>
          <a:p>
            <a:pPr algn="ct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愛</a:t>
            </a:r>
            <a:r>
              <a:rPr lang="zh-TW" altLang="en-US" sz="2800" b="1" dirty="0" smtClean="0">
                <a:latin typeface="Microsoft JhengHei" panose="020B0604030504040204" pitchFamily="34" charset="-120"/>
                <a:ea typeface="Microsoft JhengHei" panose="020B0604030504040204" pitchFamily="34" charset="-120"/>
              </a:rPr>
              <a:t>人靈命</a:t>
            </a:r>
            <a:r>
              <a:rPr lang="en-US" altLang="zh-TW" sz="2800" b="1" dirty="0" smtClean="0">
                <a:latin typeface="Microsoft JhengHei" panose="020B0604030504040204" pitchFamily="34" charset="-120"/>
                <a:ea typeface="Microsoft JhengHei" panose="020B0604030504040204" pitchFamily="34" charset="-120"/>
              </a:rPr>
              <a:t>/</a:t>
            </a:r>
          </a:p>
          <a:p>
            <a:pPr algn="ctr"/>
            <a:r>
              <a:rPr lang="zh-TW" altLang="en-US" sz="2800" b="1" dirty="0" smtClean="0">
                <a:latin typeface="Microsoft JhengHei" panose="020B0604030504040204" pitchFamily="34" charset="-120"/>
                <a:ea typeface="Microsoft JhengHei" panose="020B0604030504040204" pitchFamily="34" charset="-120"/>
              </a:rPr>
              <a:t>傳福音</a:t>
            </a:r>
            <a:r>
              <a:rPr lang="en-US" altLang="zh-TW" sz="2800" b="1" dirty="0"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p:txBody>
      </p:sp>
      <p:sp>
        <p:nvSpPr>
          <p:cNvPr id="6" name="Rectangle 5"/>
          <p:cNvSpPr/>
          <p:nvPr/>
        </p:nvSpPr>
        <p:spPr>
          <a:xfrm>
            <a:off x="5147121" y="5420380"/>
            <a:ext cx="1710725" cy="523220"/>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使作門徒 </a:t>
            </a:r>
            <a:endParaRPr lang="en-US" altLang="zh-TW" sz="2800" b="1" dirty="0">
              <a:latin typeface="Microsoft JhengHei" panose="020B0604030504040204" pitchFamily="34" charset="-120"/>
              <a:ea typeface="Microsoft JhengHei" panose="020B0604030504040204" pitchFamily="34" charset="-120"/>
            </a:endParaRPr>
          </a:p>
        </p:txBody>
      </p:sp>
      <p:sp>
        <p:nvSpPr>
          <p:cNvPr id="7" name="Rectangle 6"/>
          <p:cNvSpPr/>
          <p:nvPr/>
        </p:nvSpPr>
        <p:spPr>
          <a:xfrm>
            <a:off x="2057400" y="5294293"/>
            <a:ext cx="2197989" cy="954107"/>
          </a:xfrm>
          <a:prstGeom prst="rect">
            <a:avLst/>
          </a:prstGeom>
        </p:spPr>
        <p:txBody>
          <a:bodyPr wrap="square">
            <a:spAutoFit/>
          </a:bodyPr>
          <a:lstStyle/>
          <a:p>
            <a:pPr algn="ctr"/>
            <a:r>
              <a:rPr lang="zh-TW" altLang="en-US" sz="2800" b="1" dirty="0" smtClean="0">
                <a:latin typeface="Microsoft JhengHei" panose="020B0604030504040204" pitchFamily="34" charset="-120"/>
                <a:ea typeface="Microsoft JhengHei" panose="020B0604030504040204" pitchFamily="34" charset="-120"/>
              </a:rPr>
              <a:t>幫助有需要的鄰居</a:t>
            </a:r>
            <a:endParaRPr lang="en-US" altLang="zh-TW" sz="2800" b="1" dirty="0">
              <a:latin typeface="Microsoft JhengHei" panose="020B0604030504040204" pitchFamily="34" charset="-120"/>
              <a:ea typeface="Microsoft JhengHei" panose="020B0604030504040204" pitchFamily="34" charset="-120"/>
            </a:endParaRPr>
          </a:p>
        </p:txBody>
      </p:sp>
      <p:sp>
        <p:nvSpPr>
          <p:cNvPr id="8" name="Oval 7"/>
          <p:cNvSpPr/>
          <p:nvPr/>
        </p:nvSpPr>
        <p:spPr>
          <a:xfrm>
            <a:off x="2140228" y="1295400"/>
            <a:ext cx="4793972" cy="3458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9" name="Oval 8"/>
          <p:cNvSpPr/>
          <p:nvPr/>
        </p:nvSpPr>
        <p:spPr>
          <a:xfrm>
            <a:off x="2088396" y="5105400"/>
            <a:ext cx="22098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0" name="Oval 9"/>
          <p:cNvSpPr/>
          <p:nvPr/>
        </p:nvSpPr>
        <p:spPr>
          <a:xfrm>
            <a:off x="4823575" y="5099566"/>
            <a:ext cx="22098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2" name="Curved Right Arrow 11"/>
          <p:cNvSpPr/>
          <p:nvPr/>
        </p:nvSpPr>
        <p:spPr>
          <a:xfrm rot="10800000">
            <a:off x="6952860" y="2314165"/>
            <a:ext cx="1124340" cy="29014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icrosoft JhengHei" panose="020B0604030504040204" pitchFamily="34" charset="-120"/>
              <a:ea typeface="Microsoft JhengHei" panose="020B0604030504040204" pitchFamily="34" charset="-120"/>
            </a:endParaRPr>
          </a:p>
        </p:txBody>
      </p:sp>
      <p:sp>
        <p:nvSpPr>
          <p:cNvPr id="14" name="Right Arrow 13"/>
          <p:cNvSpPr/>
          <p:nvPr/>
        </p:nvSpPr>
        <p:spPr>
          <a:xfrm>
            <a:off x="4298196" y="5486400"/>
            <a:ext cx="525379" cy="374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8" name="Down Arrow 17"/>
          <p:cNvSpPr/>
          <p:nvPr/>
        </p:nvSpPr>
        <p:spPr>
          <a:xfrm rot="531355">
            <a:off x="3181582" y="4001738"/>
            <a:ext cx="393593" cy="1101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9" name="Down Arrow 18"/>
          <p:cNvSpPr/>
          <p:nvPr/>
        </p:nvSpPr>
        <p:spPr>
          <a:xfrm rot="20466325">
            <a:off x="5696846" y="4232058"/>
            <a:ext cx="408334" cy="929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6" name="Down Arrow 15"/>
          <p:cNvSpPr/>
          <p:nvPr/>
        </p:nvSpPr>
        <p:spPr>
          <a:xfrm rot="1512676">
            <a:off x="3509533" y="2273991"/>
            <a:ext cx="393593" cy="84550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17" name="Down Arrow 16"/>
          <p:cNvSpPr/>
          <p:nvPr/>
        </p:nvSpPr>
        <p:spPr>
          <a:xfrm rot="19942196">
            <a:off x="5115168" y="2257513"/>
            <a:ext cx="393593" cy="76669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5" name="Rectangle 4"/>
          <p:cNvSpPr/>
          <p:nvPr/>
        </p:nvSpPr>
        <p:spPr>
          <a:xfrm>
            <a:off x="-12422" y="152400"/>
            <a:ext cx="9137372" cy="707886"/>
          </a:xfrm>
          <a:prstGeom prst="rect">
            <a:avLst/>
          </a:prstGeom>
        </p:spPr>
        <p:txBody>
          <a:bodyPr wrap="square">
            <a:spAutoFit/>
          </a:bodyPr>
          <a:lstStyle/>
          <a:p>
            <a:pPr algn="ctr"/>
            <a:r>
              <a:rPr lang="zh-TW" altLang="en-US" sz="4000" b="1">
                <a:latin typeface="Microsoft JhengHei" panose="020B0604030504040204" pitchFamily="34" charset="-120"/>
                <a:ea typeface="Microsoft JhengHei" panose="020B0604030504040204" pitchFamily="34" charset="-120"/>
              </a:rPr>
              <a:t>傳整</a:t>
            </a:r>
            <a:r>
              <a:rPr lang="zh-TW" altLang="en-US" sz="4000" b="1" smtClean="0">
                <a:latin typeface="Microsoft JhengHei" panose="020B0604030504040204" pitchFamily="34" charset="-120"/>
                <a:ea typeface="Microsoft JhengHei" panose="020B0604030504040204" pitchFamily="34" charset="-120"/>
              </a:rPr>
              <a:t>全福音的行動</a:t>
            </a:r>
            <a:endParaRPr lang="en-US" altLang="zh-TW" sz="4000" b="1" dirty="0" smtClean="0">
              <a:latin typeface="Microsoft JhengHei" panose="020B0604030504040204" pitchFamily="34" charset="-120"/>
              <a:ea typeface="Microsoft JhengHei" panose="020B0604030504040204" pitchFamily="34" charset="-120"/>
            </a:endParaRPr>
          </a:p>
        </p:txBody>
      </p:sp>
      <p:sp>
        <p:nvSpPr>
          <p:cNvPr id="11" name="Slide Number Placeholder 10"/>
          <p:cNvSpPr>
            <a:spLocks noGrp="1"/>
          </p:cNvSpPr>
          <p:nvPr>
            <p:ph type="sldNum" sz="quarter" idx="12"/>
          </p:nvPr>
        </p:nvSpPr>
        <p:spPr/>
        <p:txBody>
          <a:bodyPr/>
          <a:lstStyle/>
          <a:p>
            <a:fld id="{79AAA648-1FEE-4BC6-A74A-7F2F31D927FF}" type="slidenum">
              <a:rPr lang="en-US" smtClean="0"/>
              <a:t>11</a:t>
            </a:fld>
            <a:endParaRPr lang="en-US" dirty="0"/>
          </a:p>
        </p:txBody>
      </p:sp>
    </p:spTree>
    <p:extLst>
      <p:ext uri="{BB962C8B-B14F-4D97-AF65-F5344CB8AC3E}">
        <p14:creationId xmlns:p14="http://schemas.microsoft.com/office/powerpoint/2010/main" val="2256915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914400" y="1545003"/>
            <a:ext cx="4191000" cy="4847481"/>
          </a:xfrm>
          <a:prstGeom prst="rect">
            <a:avLst/>
          </a:prstGeom>
        </p:spPr>
        <p:txBody>
          <a:bodyPr wrap="square">
            <a:spAutoFit/>
          </a:bodyPr>
          <a:lstStyle/>
          <a:p>
            <a:pPr marL="285750" indent="-28575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貧</a:t>
            </a:r>
            <a:r>
              <a:rPr lang="zh-TW" altLang="en-US" sz="2800" b="1" dirty="0" smtClean="0">
                <a:latin typeface="Microsoft JhengHei" panose="020B0604030504040204" pitchFamily="34" charset="-120"/>
                <a:ea typeface="Microsoft JhengHei" panose="020B0604030504040204" pitchFamily="34" charset="-120"/>
              </a:rPr>
              <a:t>窮 </a:t>
            </a:r>
            <a:endParaRPr lang="en-US" sz="2800"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飢餓</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疾病 </a:t>
            </a:r>
            <a:r>
              <a:rPr lang="en-US" sz="2400" b="1" dirty="0" smtClean="0">
                <a:latin typeface="Microsoft JhengHei" panose="020B0604030504040204" pitchFamily="34" charset="-120"/>
                <a:ea typeface="Microsoft JhengHei" panose="020B0604030504040204" pitchFamily="34" charset="-120"/>
              </a:rPr>
              <a:t> </a:t>
            </a:r>
            <a:endParaRPr lang="en-US" dirty="0"/>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不公</a:t>
            </a:r>
            <a:r>
              <a:rPr lang="zh-TW" altLang="en-US" sz="2800" b="1" dirty="0" smtClean="0">
                <a:latin typeface="Microsoft JhengHei" panose="020B0604030504040204" pitchFamily="34" charset="-120"/>
                <a:ea typeface="Microsoft JhengHei" panose="020B0604030504040204" pitchFamily="34" charset="-120"/>
              </a:rPr>
              <a:t>義</a:t>
            </a:r>
            <a:endParaRPr lang="en-US" altLang="zh-TW" sz="2800" b="1" dirty="0" smtClean="0">
              <a:latin typeface="Microsoft JhengHei" panose="020B0604030504040204" pitchFamily="34" charset="-120"/>
              <a:ea typeface="Microsoft JhengHei" panose="020B0604030504040204" pitchFamily="34" charset="-120"/>
            </a:endParaRPr>
          </a:p>
          <a:p>
            <a:pPr marL="731520" lvl="1" indent="-27432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經</a:t>
            </a:r>
            <a:r>
              <a:rPr lang="zh-TW" altLang="en-US" sz="2400" b="1" dirty="0" smtClean="0">
                <a:latin typeface="Microsoft JhengHei" panose="020B0604030504040204" pitchFamily="34" charset="-120"/>
                <a:ea typeface="Microsoft JhengHei" panose="020B0604030504040204" pitchFamily="34" charset="-120"/>
              </a:rPr>
              <a:t>濟上</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法</a:t>
            </a:r>
            <a:r>
              <a:rPr lang="zh-TW" altLang="en-US" sz="2400" b="1" dirty="0">
                <a:latin typeface="Microsoft JhengHei" panose="020B0604030504040204" pitchFamily="34" charset="-120"/>
                <a:ea typeface="Microsoft JhengHei" panose="020B0604030504040204" pitchFamily="34" charset="-120"/>
              </a:rPr>
              <a:t>律上</a:t>
            </a:r>
            <a:r>
              <a:rPr lang="en-US" altLang="zh-TW" sz="2400" b="1" dirty="0" smtClean="0">
                <a:latin typeface="Microsoft JhengHei" panose="020B0604030504040204" pitchFamily="34" charset="-120"/>
                <a:ea typeface="Microsoft JhengHei" panose="020B0604030504040204" pitchFamily="34" charset="-120"/>
              </a:rPr>
              <a:t>,</a:t>
            </a:r>
          </a:p>
          <a:p>
            <a:pPr lvl="1">
              <a:spcBef>
                <a:spcPts val="600"/>
              </a:spcBef>
            </a:pPr>
            <a:r>
              <a:rPr lang="zh-TW" altLang="en-US" sz="2400" b="1" dirty="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 </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政</a:t>
            </a:r>
            <a:r>
              <a:rPr lang="zh-TW" altLang="en-US" sz="2400" b="1" dirty="0">
                <a:latin typeface="Microsoft JhengHei" panose="020B0604030504040204" pitchFamily="34" charset="-120"/>
                <a:ea typeface="Microsoft JhengHei" panose="020B0604030504040204" pitchFamily="34" charset="-120"/>
              </a:rPr>
              <a:t>治</a:t>
            </a:r>
            <a:r>
              <a:rPr lang="zh-TW" altLang="en-US" sz="2400" b="1" dirty="0" smtClean="0">
                <a:latin typeface="Microsoft JhengHei" panose="020B0604030504040204" pitchFamily="34" charset="-120"/>
                <a:ea typeface="Microsoft JhengHei" panose="020B0604030504040204" pitchFamily="34" charset="-120"/>
              </a:rPr>
              <a:t>上</a:t>
            </a:r>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 社會上</a:t>
            </a:r>
            <a:endParaRPr lang="en-US" sz="24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戰爭</a:t>
            </a:r>
            <a:endParaRPr lang="en-US" sz="2800"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難民</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恐</a:t>
            </a:r>
            <a:r>
              <a:rPr lang="zh-TW" altLang="en-US" sz="2400" b="1" dirty="0">
                <a:latin typeface="Microsoft JhengHei" panose="020B0604030504040204" pitchFamily="34" charset="-120"/>
                <a:ea typeface="Microsoft JhengHei" panose="020B0604030504040204" pitchFamily="34" charset="-120"/>
              </a:rPr>
              <a:t>佈份子</a:t>
            </a:r>
            <a:endParaRPr lang="en-US" altLang="zh-TW" sz="2400" b="1" dirty="0" smtClean="0">
              <a:latin typeface="Microsoft JhengHei" panose="020B0604030504040204" pitchFamily="34" charset="-120"/>
              <a:ea typeface="Microsoft JhengHei" panose="020B0604030504040204" pitchFamily="34" charset="-120"/>
            </a:endParaRPr>
          </a:p>
          <a:p>
            <a:pPr marL="342900" indent="-34290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自然環</a:t>
            </a:r>
            <a:r>
              <a:rPr lang="zh-TW" altLang="en-US" sz="2800" b="1" dirty="0">
                <a:latin typeface="Microsoft JhengHei" panose="020B0604030504040204" pitchFamily="34" charset="-120"/>
                <a:ea typeface="Microsoft JhengHei" panose="020B0604030504040204" pitchFamily="34" charset="-120"/>
              </a:rPr>
              <a:t>境的破</a:t>
            </a:r>
            <a:r>
              <a:rPr lang="zh-TW" altLang="en-US" sz="2800" b="1" dirty="0" smtClean="0">
                <a:latin typeface="Microsoft JhengHei" panose="020B0604030504040204" pitchFamily="34" charset="-120"/>
                <a:ea typeface="Microsoft JhengHei" panose="020B0604030504040204" pitchFamily="34" charset="-120"/>
              </a:rPr>
              <a:t>壞</a:t>
            </a:r>
            <a:r>
              <a:rPr lang="en-US" dirty="0"/>
              <a:t/>
            </a:r>
            <a:br>
              <a:rPr lang="en-US" dirty="0"/>
            </a:br>
            <a:endParaRPr lang="en-US" dirty="0"/>
          </a:p>
        </p:txBody>
      </p:sp>
      <p:sp>
        <p:nvSpPr>
          <p:cNvPr id="3" name="Rectangle 2"/>
          <p:cNvSpPr/>
          <p:nvPr/>
        </p:nvSpPr>
        <p:spPr>
          <a:xfrm>
            <a:off x="0" y="152400"/>
            <a:ext cx="9144000" cy="707886"/>
          </a:xfrm>
          <a:prstGeom prst="rect">
            <a:avLst/>
          </a:prstGeom>
        </p:spPr>
        <p:txBody>
          <a:bodyPr wrap="square">
            <a:spAutoFit/>
          </a:bodyPr>
          <a:lstStyle/>
          <a:p>
            <a:pPr algn="ctr"/>
            <a:r>
              <a:rPr lang="zh-TW" altLang="en-US" sz="4000" b="1" dirty="0" smtClean="0">
                <a:latin typeface="Microsoft JhengHei" panose="020B0604030504040204" pitchFamily="34" charset="-120"/>
                <a:ea typeface="Microsoft JhengHei" panose="020B0604030504040204" pitchFamily="34" charset="-120"/>
              </a:rPr>
              <a:t>充滿問題</a:t>
            </a:r>
            <a:r>
              <a:rPr lang="zh-TW" altLang="en-US" sz="4000" b="1" dirty="0"/>
              <a:t>的世界</a:t>
            </a:r>
            <a:endParaRPr lang="en-US" sz="4000" dirty="0"/>
          </a:p>
        </p:txBody>
      </p:sp>
      <p:sp>
        <p:nvSpPr>
          <p:cNvPr id="6" name="Slide Number Placeholder 5"/>
          <p:cNvSpPr>
            <a:spLocks noGrp="1"/>
          </p:cNvSpPr>
          <p:nvPr>
            <p:ph type="sldNum" sz="quarter" idx="12"/>
          </p:nvPr>
        </p:nvSpPr>
        <p:spPr/>
        <p:txBody>
          <a:bodyPr/>
          <a:lstStyle/>
          <a:p>
            <a:fld id="{79AAA648-1FEE-4BC6-A74A-7F2F31D927FF}" type="slidenum">
              <a:rPr lang="en-US" smtClean="0"/>
              <a:t>12</a:t>
            </a:fld>
            <a:endParaRPr lang="en-US" dirty="0"/>
          </a:p>
        </p:txBody>
      </p:sp>
      <p:sp>
        <p:nvSpPr>
          <p:cNvPr id="9" name="Rectangle 8"/>
          <p:cNvSpPr/>
          <p:nvPr/>
        </p:nvSpPr>
        <p:spPr>
          <a:xfrm>
            <a:off x="4343400" y="1524000"/>
            <a:ext cx="4191000" cy="5493812"/>
          </a:xfrm>
          <a:prstGeom prst="rect">
            <a:avLst/>
          </a:prstGeom>
        </p:spPr>
        <p:txBody>
          <a:bodyPr wrap="square">
            <a:spAutoFit/>
          </a:bodyPr>
          <a:lstStyle/>
          <a:p>
            <a:pPr marL="457200" indent="-45720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人為</a:t>
            </a:r>
            <a:r>
              <a:rPr lang="zh-TW" altLang="en-US" sz="2800" b="1" dirty="0">
                <a:latin typeface="Microsoft JhengHei" panose="020B0604030504040204" pitchFamily="34" charset="-120"/>
                <a:ea typeface="Microsoft JhengHei" panose="020B0604030504040204" pitchFamily="34" charset="-120"/>
              </a:rPr>
              <a:t>的</a:t>
            </a:r>
            <a:r>
              <a:rPr lang="zh-TW" altLang="en-US" sz="2800" b="1" dirty="0" smtClean="0">
                <a:latin typeface="Microsoft JhengHei" panose="020B0604030504040204" pitchFamily="34" charset="-120"/>
                <a:ea typeface="Microsoft JhengHei" panose="020B0604030504040204" pitchFamily="34" charset="-120"/>
              </a:rPr>
              <a:t>苦難</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利用兒童</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販賣人口</a:t>
            </a:r>
            <a:endParaRPr lang="en-US"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毒品</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 。。</a:t>
            </a:r>
            <a:endParaRPr lang="en-US" altLang="zh-TW" sz="2400" b="1" dirty="0" smtClean="0">
              <a:latin typeface="Microsoft JhengHei" panose="020B0604030504040204" pitchFamily="34" charset="-120"/>
              <a:ea typeface="Microsoft JhengHei" panose="020B0604030504040204" pitchFamily="34" charset="-120"/>
            </a:endParaRPr>
          </a:p>
          <a:p>
            <a:pPr marL="342900" indent="-342900">
              <a:spcBef>
                <a:spcPts val="6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邪惡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不道德行為</a:t>
            </a:r>
            <a:r>
              <a:rPr lang="en-US" altLang="zh-TW" sz="2800" b="1" dirty="0" smtClean="0">
                <a:latin typeface="Microsoft JhengHei" panose="020B0604030504040204" pitchFamily="34" charset="-120"/>
                <a:ea typeface="Microsoft JhengHei" panose="020B0604030504040204" pitchFamily="34" charset="-120"/>
              </a:rPr>
              <a:t>)</a:t>
            </a:r>
          </a:p>
          <a:p>
            <a:pPr marL="800100" lvl="1" indent="-34290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色</a:t>
            </a:r>
            <a:r>
              <a:rPr lang="zh-TW" altLang="en-US" sz="2400" b="1" dirty="0" smtClean="0">
                <a:latin typeface="Microsoft JhengHei" panose="020B0604030504040204" pitchFamily="34" charset="-120"/>
                <a:ea typeface="Microsoft JhengHei" panose="020B0604030504040204" pitchFamily="34" charset="-120"/>
              </a:rPr>
              <a:t>情、婚外</a:t>
            </a:r>
            <a:r>
              <a:rPr lang="zh-TW" altLang="en-US" sz="2400" b="1" dirty="0">
                <a:latin typeface="Microsoft JhengHei" panose="020B0604030504040204" pitchFamily="34" charset="-120"/>
                <a:ea typeface="Microsoft JhengHei" panose="020B0604030504040204" pitchFamily="34" charset="-120"/>
              </a:rPr>
              <a:t>情、同性</a:t>
            </a:r>
            <a:r>
              <a:rPr lang="zh-TW" altLang="en-US" sz="2400" b="1" dirty="0" smtClean="0">
                <a:latin typeface="Microsoft JhengHei" panose="020B0604030504040204" pitchFamily="34" charset="-120"/>
                <a:ea typeface="Microsoft JhengHei" panose="020B0604030504040204" pitchFamily="34" charset="-120"/>
              </a:rPr>
              <a:t>戀</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貪污、詐騙</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岐</a:t>
            </a:r>
            <a:r>
              <a:rPr lang="zh-TW" altLang="en-US" sz="2400" b="1" dirty="0">
                <a:latin typeface="Microsoft JhengHei" panose="020B0604030504040204" pitchFamily="34" charset="-120"/>
                <a:ea typeface="Microsoft JhengHei" panose="020B0604030504040204" pitchFamily="34" charset="-120"/>
              </a:rPr>
              <a:t>視</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逼</a:t>
            </a:r>
            <a:r>
              <a:rPr lang="zh-TW" altLang="en-US" sz="2400" b="1" dirty="0" smtClean="0">
                <a:latin typeface="Microsoft JhengHei" panose="020B0604030504040204" pitchFamily="34" charset="-120"/>
                <a:ea typeface="Microsoft JhengHei" panose="020B0604030504040204" pitchFamily="34" charset="-120"/>
              </a:rPr>
              <a:t>迫、</a:t>
            </a:r>
            <a:r>
              <a:rPr lang="zh-TW" altLang="en-US" sz="2400" b="1" dirty="0">
                <a:latin typeface="Microsoft JhengHei" panose="020B0604030504040204" pitchFamily="34" charset="-120"/>
                <a:ea typeface="Microsoft JhengHei" panose="020B0604030504040204" pitchFamily="34" charset="-120"/>
              </a:rPr>
              <a:t>暴</a:t>
            </a:r>
            <a:r>
              <a:rPr lang="zh-TW" altLang="en-US" sz="2400" b="1" dirty="0" smtClean="0">
                <a:latin typeface="Microsoft JhengHei" panose="020B0604030504040204" pitchFamily="34" charset="-120"/>
                <a:ea typeface="Microsoft JhengHei" panose="020B0604030504040204" pitchFamily="34" charset="-120"/>
              </a:rPr>
              <a:t>力、殘殺</a:t>
            </a:r>
            <a:endParaRPr lang="en-US" altLang="zh-TW" sz="2400" b="1" dirty="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恐佈攻擊</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墮胎</a:t>
            </a:r>
            <a:endParaRPr lang="en-US" altLang="zh-TW" sz="2400" b="1" dirty="0" smtClean="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a:t>
            </a:r>
            <a:endParaRPr lang="en-US" sz="24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97345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304800"/>
            <a:ext cx="9144000" cy="707886"/>
          </a:xfrm>
          <a:prstGeom prst="rect">
            <a:avLst/>
          </a:prstGeom>
        </p:spPr>
        <p:txBody>
          <a:bodyPr wrap="square">
            <a:spAutoFit/>
          </a:bodyPr>
          <a:lstStyle/>
          <a:p>
            <a:pPr algn="ctr"/>
            <a:r>
              <a:rPr lang="zh-TW" altLang="en-US" sz="4000" b="1" dirty="0" smtClean="0">
                <a:latin typeface="Microsoft JhengHei" panose="020B0604030504040204" pitchFamily="34" charset="-120"/>
                <a:ea typeface="Microsoft JhengHei" panose="020B0604030504040204" pitchFamily="34" charset="-120"/>
              </a:rPr>
              <a:t>你</a:t>
            </a:r>
            <a:r>
              <a:rPr lang="zh-TW" altLang="en-US" sz="4000" b="1" dirty="0">
                <a:latin typeface="Microsoft JhengHei" panose="020B0604030504040204" pitchFamily="34" charset="-120"/>
                <a:ea typeface="Microsoft JhengHei" panose="020B0604030504040204" pitchFamily="34" charset="-120"/>
              </a:rPr>
              <a:t>可以改變世界</a:t>
            </a:r>
            <a:r>
              <a:rPr lang="en-US" sz="4000" b="1" dirty="0" smtClean="0">
                <a:latin typeface="Microsoft JhengHei" panose="020B0604030504040204" pitchFamily="34" charset="-120"/>
                <a:ea typeface="Microsoft JhengHei" panose="020B0604030504040204" pitchFamily="34" charset="-120"/>
              </a:rPr>
              <a:t>!</a:t>
            </a:r>
            <a:endParaRPr lang="en-US" sz="4000" b="1" dirty="0">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a:xfrm>
            <a:off x="6629400" y="5723889"/>
            <a:ext cx="2133600" cy="365125"/>
          </a:xfrm>
        </p:spPr>
        <p:txBody>
          <a:bodyPr/>
          <a:lstStyle/>
          <a:p>
            <a:pPr algn="ctr"/>
            <a:r>
              <a:rPr lang="zh-TW" altLang="en-US" sz="1800" b="1" dirty="0">
                <a:latin typeface="Microsoft JhengHei" panose="020B0604030504040204" pitchFamily="34" charset="-120"/>
                <a:ea typeface="Microsoft JhengHei" panose="020B0604030504040204" pitchFamily="34" charset="-120"/>
              </a:rPr>
              <a:t>五</a:t>
            </a:r>
            <a:r>
              <a:rPr lang="zh-TW" altLang="en-US" sz="1800" b="1" dirty="0" smtClean="0">
                <a:latin typeface="Microsoft JhengHei" panose="020B0604030504040204" pitchFamily="34" charset="-120"/>
                <a:ea typeface="Microsoft JhengHei" panose="020B0604030504040204" pitchFamily="34" charset="-120"/>
              </a:rPr>
              <a:t>餅</a:t>
            </a:r>
            <a:r>
              <a:rPr lang="zh-TW" altLang="en-US" sz="1800" b="1" dirty="0">
                <a:latin typeface="Microsoft JhengHei" panose="020B0604030504040204" pitchFamily="34" charset="-120"/>
                <a:ea typeface="Microsoft JhengHei" panose="020B0604030504040204" pitchFamily="34" charset="-120"/>
              </a:rPr>
              <a:t>二魚的故事</a:t>
            </a:r>
            <a:endParaRPr lang="en-US" sz="1800" b="1" dirty="0">
              <a:latin typeface="Microsoft JhengHei" panose="020B0604030504040204" pitchFamily="34" charset="-120"/>
              <a:ea typeface="Microsoft JhengHei" panose="020B0604030504040204" pitchFamily="34" charset="-120"/>
            </a:endParaRPr>
          </a:p>
        </p:txBody>
      </p:sp>
      <p:sp>
        <p:nvSpPr>
          <p:cNvPr id="7" name="Rectangle 6"/>
          <p:cNvSpPr/>
          <p:nvPr/>
        </p:nvSpPr>
        <p:spPr>
          <a:xfrm>
            <a:off x="457200" y="1905000"/>
            <a:ext cx="8382000" cy="4462760"/>
          </a:xfrm>
          <a:prstGeom prst="rect">
            <a:avLst/>
          </a:prstGeom>
          <a:ln>
            <a:noFill/>
          </a:ln>
        </p:spPr>
        <p:txBody>
          <a:bodyPr wrap="square">
            <a:spAutoFit/>
          </a:bodyPr>
          <a:lstStyle/>
          <a:p>
            <a:pPr marL="457200" indent="-457200">
              <a:buFont typeface="Arial" panose="020B0604020202020204" pitchFamily="34" charset="0"/>
              <a:buChar char="•"/>
            </a:pPr>
            <a:r>
              <a:rPr lang="en-US" sz="3200" b="1" dirty="0" smtClean="0">
                <a:latin typeface="Microsoft JhengHei" panose="020B0604030504040204" pitchFamily="34" charset="-120"/>
                <a:ea typeface="Microsoft JhengHei" panose="020B0604030504040204" pitchFamily="34" charset="-120"/>
              </a:rPr>
              <a:t>Bob Pierce </a:t>
            </a:r>
            <a:r>
              <a:rPr lang="en-US" sz="3200" b="1" dirty="0">
                <a:latin typeface="Microsoft JhengHei" panose="020B0604030504040204" pitchFamily="34" charset="-120"/>
                <a:ea typeface="Microsoft JhengHei" panose="020B0604030504040204" pitchFamily="34" charset="-120"/>
              </a:rPr>
              <a:t>"Don't fail to do something just because you can't do </a:t>
            </a:r>
            <a:r>
              <a:rPr lang="en-US" sz="3200" b="1" dirty="0" smtClean="0">
                <a:latin typeface="Microsoft JhengHei" panose="020B0604030504040204" pitchFamily="34" charset="-120"/>
                <a:ea typeface="Microsoft JhengHei" panose="020B0604030504040204" pitchFamily="34" charset="-120"/>
              </a:rPr>
              <a:t>everything“</a:t>
            </a:r>
          </a:p>
          <a:p>
            <a:r>
              <a:rPr lang="zh-TW" altLang="en-US" sz="3200" b="1" dirty="0">
                <a:latin typeface="Microsoft JhengHei" panose="020B0604030504040204" pitchFamily="34" charset="-120"/>
                <a:ea typeface="Microsoft JhengHei" panose="020B0604030504040204" pitchFamily="34" charset="-120"/>
              </a:rPr>
              <a:t> </a:t>
            </a:r>
            <a:r>
              <a:rPr lang="zh-TW" altLang="en-US" sz="3200" b="1" dirty="0" smtClean="0">
                <a:latin typeface="Microsoft JhengHei" panose="020B0604030504040204" pitchFamily="34" charset="-120"/>
                <a:ea typeface="Microsoft JhengHei" panose="020B0604030504040204" pitchFamily="34" charset="-120"/>
              </a:rPr>
              <a:t>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不要因為你不能做每一件事而放棄不去做任何事</a:t>
            </a:r>
            <a:r>
              <a:rPr lang="en-US" altLang="zh-TW" sz="2800" b="1" dirty="0" smtClean="0">
                <a:latin typeface="Microsoft JhengHei" panose="020B0604030504040204" pitchFamily="34" charset="-120"/>
                <a:ea typeface="Microsoft JhengHei" panose="020B0604030504040204" pitchFamily="34" charset="-120"/>
              </a:rPr>
              <a:t>)</a:t>
            </a:r>
            <a:endParaRPr lang="en-US" sz="2800" b="1" dirty="0" smtClean="0">
              <a:latin typeface="Microsoft JhengHei" panose="020B0604030504040204" pitchFamily="34" charset="-120"/>
              <a:ea typeface="Microsoft JhengHei" panose="020B0604030504040204" pitchFamily="34" charset="-120"/>
            </a:endParaRPr>
          </a:p>
          <a:p>
            <a:pPr marL="457200" indent="-45720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蝴蝶效應 </a:t>
            </a:r>
            <a:r>
              <a:rPr lang="en-US" altLang="zh-TW" sz="3200" b="1" dirty="0" smtClean="0">
                <a:latin typeface="Microsoft JhengHei" panose="020B0604030504040204" pitchFamily="34" charset="-120"/>
                <a:ea typeface="Microsoft JhengHei" panose="020B0604030504040204" pitchFamily="34" charset="-120"/>
              </a:rPr>
              <a:t>(</a:t>
            </a:r>
            <a:r>
              <a:rPr lang="en-US" sz="3200" b="1" dirty="0" smtClean="0">
                <a:latin typeface="Microsoft JhengHei" panose="020B0604030504040204" pitchFamily="34" charset="-120"/>
                <a:ea typeface="Microsoft JhengHei" panose="020B0604030504040204" pitchFamily="34" charset="-120"/>
              </a:rPr>
              <a:t>Butterfly effects</a:t>
            </a:r>
            <a:r>
              <a:rPr lang="en-US" altLang="zh-TW" sz="3200" b="1" dirty="0" smtClean="0">
                <a:latin typeface="Microsoft JhengHei" panose="020B0604030504040204" pitchFamily="34" charset="-120"/>
                <a:ea typeface="Microsoft JhengHei" panose="020B0604030504040204" pitchFamily="34" charset="-120"/>
              </a:rPr>
              <a:t>)</a:t>
            </a:r>
            <a:endParaRPr lang="en-US" sz="3200" b="1" dirty="0" smtClean="0">
              <a:latin typeface="Microsoft JhengHei" panose="020B0604030504040204" pitchFamily="34" charset="-120"/>
              <a:ea typeface="Microsoft JhengHei" panose="020B0604030504040204" pitchFamily="34" charset="-120"/>
            </a:endParaRPr>
          </a:p>
          <a:p>
            <a:pPr marL="914400" lvl="1" indent="-457200">
              <a:spcBef>
                <a:spcPts val="1200"/>
              </a:spcBef>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小因素 </a:t>
            </a:r>
            <a:r>
              <a:rPr lang="en-US" altLang="zh-TW" sz="2800" b="1" dirty="0" smtClean="0">
                <a:latin typeface="Microsoft JhengHei" panose="020B0604030504040204" pitchFamily="34" charset="-120"/>
                <a:ea typeface="Microsoft JhengHei" panose="020B0604030504040204" pitchFamily="34" charset="-120"/>
                <a:sym typeface="Wingdings" panose="05000000000000000000" pitchFamily="2" charset="2"/>
              </a:rPr>
              <a:t> </a:t>
            </a:r>
            <a:r>
              <a:rPr lang="zh-TW" altLang="en-US" sz="2800" b="1" dirty="0" smtClean="0">
                <a:latin typeface="Microsoft JhengHei" panose="020B0604030504040204" pitchFamily="34" charset="-120"/>
                <a:ea typeface="Microsoft JhengHei" panose="020B0604030504040204" pitchFamily="34" charset="-120"/>
                <a:sym typeface="Wingdings" panose="05000000000000000000" pitchFamily="2" charset="2"/>
              </a:rPr>
              <a:t>大結果</a:t>
            </a:r>
            <a:endParaRPr lang="en-US" altLang="zh-TW" sz="2800" b="1" dirty="0" smtClean="0">
              <a:latin typeface="Microsoft JhengHei" panose="020B0604030504040204" pitchFamily="34" charset="-120"/>
              <a:ea typeface="Microsoft JhengHei" panose="020B0604030504040204" pitchFamily="34" charset="-120"/>
              <a:sym typeface="Wingdings" panose="05000000000000000000" pitchFamily="2" charset="2"/>
            </a:endParaRPr>
          </a:p>
          <a:p>
            <a:pPr marL="457200" indent="-45720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sym typeface="Wingdings" panose="05000000000000000000" pitchFamily="2" charset="2"/>
              </a:rPr>
              <a:t>幾個例子</a:t>
            </a:r>
            <a:endParaRPr lang="en-US" altLang="zh-TW" sz="3200" b="1" dirty="0" smtClean="0">
              <a:latin typeface="Microsoft JhengHei" panose="020B0604030504040204" pitchFamily="34" charset="-120"/>
              <a:ea typeface="Microsoft JhengHei" panose="020B0604030504040204" pitchFamily="34" charset="-120"/>
              <a:sym typeface="Wingdings" panose="05000000000000000000" pitchFamily="2" charset="2"/>
            </a:endParaRPr>
          </a:p>
          <a:p>
            <a:pPr marL="914400" lvl="1" indent="-457200">
              <a:spcBef>
                <a:spcPts val="600"/>
              </a:spcBef>
              <a:buFont typeface="Times New Roman" panose="02020603050405020304" pitchFamily="18" charset="0"/>
              <a:buChar char="−"/>
            </a:pPr>
            <a:r>
              <a:rPr lang="en-US" sz="2800" b="1" dirty="0" smtClean="0">
                <a:latin typeface="Microsoft JhengHei" panose="020B0604030504040204" pitchFamily="34" charset="-120"/>
                <a:ea typeface="Microsoft JhengHei" panose="020B0604030504040204" pitchFamily="34" charset="-120"/>
                <a:sym typeface="Wingdings" panose="05000000000000000000" pitchFamily="2" charset="2"/>
              </a:rPr>
              <a:t>Moody</a:t>
            </a:r>
            <a:r>
              <a:rPr lang="en-US" sz="2800" b="1" dirty="0" smtClean="0">
                <a:latin typeface="Times New Roman" panose="02020603050405020304" pitchFamily="18" charset="0"/>
                <a:ea typeface="Microsoft JhengHei" panose="020B0604030504040204" pitchFamily="34" charset="-120"/>
                <a:cs typeface="Times New Roman" panose="02020603050405020304" pitchFamily="18" charset="0"/>
                <a:sym typeface="Wingdings" panose="05000000000000000000" pitchFamily="2" charset="2"/>
              </a:rPr>
              <a:t>’s</a:t>
            </a:r>
            <a:r>
              <a:rPr lang="en-US" sz="2800" b="1" dirty="0" smtClean="0">
                <a:latin typeface="Microsoft JhengHei" panose="020B0604030504040204" pitchFamily="34" charset="-120"/>
                <a:ea typeface="Microsoft JhengHei" panose="020B0604030504040204" pitchFamily="34" charset="-120"/>
                <a:sym typeface="Wingdings" panose="05000000000000000000" pitchFamily="2" charset="2"/>
              </a:rPr>
              <a:t> story</a:t>
            </a:r>
          </a:p>
          <a:p>
            <a:pPr marL="914400" lvl="1" indent="-457200">
              <a:spcBef>
                <a:spcPts val="600"/>
              </a:spcBef>
              <a:buFont typeface="Times New Roman" panose="02020603050405020304" pitchFamily="18" charset="0"/>
              <a:buChar char="−"/>
            </a:pPr>
            <a:r>
              <a:rPr lang="en-US" sz="2800" b="1" dirty="0" smtClean="0">
                <a:latin typeface="Microsoft JhengHei" panose="020B0604030504040204" pitchFamily="34" charset="-120"/>
                <a:ea typeface="Microsoft JhengHei" panose="020B0604030504040204" pitchFamily="34" charset="-120"/>
                <a:sym typeface="Wingdings" panose="05000000000000000000" pitchFamily="2" charset="2"/>
              </a:rPr>
              <a:t>Charles  Spurgeon</a:t>
            </a:r>
            <a:r>
              <a:rPr lang="en-US" sz="2800" b="1" dirty="0" smtClean="0">
                <a:latin typeface="Times New Roman" panose="02020603050405020304" pitchFamily="18" charset="0"/>
                <a:ea typeface="Microsoft JhengHei" panose="020B0604030504040204" pitchFamily="34" charset="-120"/>
                <a:cs typeface="Times New Roman" panose="02020603050405020304" pitchFamily="18" charset="0"/>
                <a:sym typeface="Wingdings" panose="05000000000000000000" pitchFamily="2" charset="2"/>
              </a:rPr>
              <a:t>’s</a:t>
            </a:r>
            <a:r>
              <a:rPr lang="en-US" sz="2800" b="1" dirty="0" smtClean="0">
                <a:latin typeface="Microsoft JhengHei" panose="020B0604030504040204" pitchFamily="34" charset="-120"/>
                <a:ea typeface="Microsoft JhengHei" panose="020B0604030504040204" pitchFamily="34" charset="-120"/>
                <a:sym typeface="Wingdings" panose="05000000000000000000" pitchFamily="2" charset="2"/>
              </a:rPr>
              <a:t> story</a:t>
            </a:r>
            <a:endParaRPr lang="en-US" sz="2800" b="1" dirty="0">
              <a:latin typeface="Microsoft JhengHei" panose="020B0604030504040204" pitchFamily="34" charset="-120"/>
              <a:ea typeface="Microsoft JhengHei" panose="020B0604030504040204" pitchFamily="34" charset="-120"/>
            </a:endParaRPr>
          </a:p>
        </p:txBody>
      </p:sp>
      <p:pic>
        <p:nvPicPr>
          <p:cNvPr id="5" name="Picture 2" descr="https://sp.yimg.com/xj/th?id=OIP.M89e0f72e0f03d327f9078d02fc960f58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15878"/>
            <a:ext cx="3416022" cy="170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0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206514"/>
            <a:ext cx="9144000" cy="707886"/>
          </a:xfrm>
          <a:prstGeom prst="rect">
            <a:avLst/>
          </a:prstGeom>
        </p:spPr>
        <p:txBody>
          <a:bodyPr wrap="square">
            <a:spAutoFit/>
          </a:bodyPr>
          <a:lstStyle/>
          <a:p>
            <a:pPr algn="ctr"/>
            <a:r>
              <a:rPr lang="zh-TW" altLang="en-US" sz="4000" b="1" dirty="0"/>
              <a:t>一</a:t>
            </a:r>
            <a:r>
              <a:rPr lang="zh-TW" altLang="en-US" sz="4000" b="1" dirty="0" smtClean="0"/>
              <a:t>個</a:t>
            </a:r>
            <a:r>
              <a:rPr lang="zh-TW" altLang="en-US" sz="4000" b="1" dirty="0"/>
              <a:t>大痲</a:t>
            </a:r>
            <a:r>
              <a:rPr lang="zh-TW" altLang="en-US" sz="4000" b="1" dirty="0" smtClean="0"/>
              <a:t>瘋病人</a:t>
            </a:r>
            <a:r>
              <a:rPr lang="zh-TW" altLang="en-US" sz="4000" b="1" dirty="0"/>
              <a:t>的</a:t>
            </a:r>
            <a:r>
              <a:rPr lang="zh-TW" altLang="en-US" sz="4000" b="1" dirty="0" smtClean="0"/>
              <a:t>故事</a:t>
            </a:r>
            <a:endParaRPr lang="en-US" sz="4000" b="1" dirty="0">
              <a:latin typeface="Microsoft JhengHei" panose="020B0604030504040204" pitchFamily="34" charset="-120"/>
              <a:ea typeface="Microsoft JhengHei" panose="020B0604030504040204" pitchFamily="34" charset="-120"/>
            </a:endParaRPr>
          </a:p>
        </p:txBody>
      </p:sp>
      <p:sp>
        <p:nvSpPr>
          <p:cNvPr id="6" name="Rectangle 5"/>
          <p:cNvSpPr/>
          <p:nvPr/>
        </p:nvSpPr>
        <p:spPr>
          <a:xfrm>
            <a:off x="228600" y="1447800"/>
            <a:ext cx="4800600" cy="4154984"/>
          </a:xfrm>
          <a:prstGeom prst="rect">
            <a:avLst/>
          </a:prstGeom>
        </p:spPr>
        <p:txBody>
          <a:bodyPr wrap="square">
            <a:spAutoFit/>
          </a:bodyPr>
          <a:lstStyle/>
          <a:p>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有</a:t>
            </a:r>
            <a:r>
              <a:rPr lang="zh-TW" altLang="en-US" sz="2400" b="1" dirty="0">
                <a:latin typeface="Microsoft JhengHei" panose="020B0604030504040204" pitchFamily="34" charset="-120"/>
                <a:ea typeface="Microsoft JhengHei" panose="020B0604030504040204" pitchFamily="34" charset="-120"/>
              </a:rPr>
              <a:t>一回，耶穌在一個城裡，有人滿身長了大痲瘋，看見他，就俯伏在地，求他說：主若肯，必能叫我潔淨了。耶穌伸手摸他，說：我肯，你潔淨了罷！大痲瘋立刻就離了他的身</a:t>
            </a:r>
            <a:r>
              <a:rPr lang="zh-TW" altLang="en-US" sz="2400" b="1" dirty="0" smtClean="0">
                <a:latin typeface="Microsoft JhengHei" panose="020B0604030504040204" pitchFamily="34" charset="-120"/>
                <a:ea typeface="Microsoft JhengHei" panose="020B0604030504040204" pitchFamily="34" charset="-120"/>
              </a:rPr>
              <a:t>。</a:t>
            </a:r>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路</a:t>
            </a:r>
            <a:r>
              <a:rPr lang="en-US" sz="2400" b="1" dirty="0" smtClean="0">
                <a:latin typeface="Microsoft JhengHei" panose="020B0604030504040204" pitchFamily="34" charset="-120"/>
                <a:ea typeface="Microsoft JhengHei" panose="020B0604030504040204" pitchFamily="34" charset="-120"/>
              </a:rPr>
              <a:t>5:12-13</a:t>
            </a:r>
            <a:r>
              <a:rPr lang="en-US" altLang="zh-TW" sz="2400" b="1" dirty="0" smtClean="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a:p>
            <a:endParaRPr lang="en-US" sz="2400" b="1" dirty="0">
              <a:latin typeface="Microsoft JhengHei" panose="020B0604030504040204" pitchFamily="34" charset="-120"/>
              <a:ea typeface="Microsoft JhengHei" panose="020B0604030504040204" pitchFamily="34" charset="-120"/>
            </a:endParaRPr>
          </a:p>
          <a:p>
            <a:r>
              <a:rPr lang="en-US" sz="2400" b="1" dirty="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你</a:t>
            </a:r>
            <a:r>
              <a:rPr lang="zh-TW" altLang="en-US" sz="2400" b="1" dirty="0">
                <a:latin typeface="Microsoft JhengHei" panose="020B0604030504040204" pitchFamily="34" charset="-120"/>
                <a:ea typeface="Microsoft JhengHei" panose="020B0604030504040204" pitchFamily="34" charset="-120"/>
              </a:rPr>
              <a:t>願</a:t>
            </a:r>
            <a:r>
              <a:rPr lang="zh-TW" altLang="en-US" sz="2400" b="1" dirty="0" smtClean="0">
                <a:latin typeface="Microsoft JhengHei" panose="020B0604030504040204" pitchFamily="34" charset="-120"/>
                <a:ea typeface="Microsoft JhengHei" panose="020B0604030504040204" pitchFamily="34" charset="-120"/>
              </a:rPr>
              <a:t>意向長大</a:t>
            </a:r>
            <a:r>
              <a:rPr lang="zh-TW" altLang="en-US" sz="2400" b="1" dirty="0">
                <a:latin typeface="Microsoft JhengHei" panose="020B0604030504040204" pitchFamily="34" charset="-120"/>
                <a:ea typeface="Microsoft JhengHei" panose="020B0604030504040204" pitchFamily="34" charset="-120"/>
              </a:rPr>
              <a:t>痲</a:t>
            </a:r>
            <a:r>
              <a:rPr lang="zh-TW" altLang="en-US" sz="2400" b="1" dirty="0" smtClean="0">
                <a:latin typeface="Microsoft JhengHei" panose="020B0604030504040204" pitchFamily="34" charset="-120"/>
                <a:ea typeface="Microsoft JhengHei" panose="020B0604030504040204" pitchFamily="34" charset="-120"/>
              </a:rPr>
              <a:t>瘋</a:t>
            </a:r>
            <a:r>
              <a:rPr lang="zh-TW" altLang="en-US" sz="2400" b="1" dirty="0">
                <a:latin typeface="Microsoft JhengHei" panose="020B0604030504040204" pitchFamily="34" charset="-120"/>
                <a:ea typeface="Microsoft JhengHei" panose="020B0604030504040204" pitchFamily="34" charset="-120"/>
              </a:rPr>
              <a:t>的、</a:t>
            </a:r>
            <a:r>
              <a:rPr lang="zh-TW" altLang="en-US" sz="2400" b="1" dirty="0" smtClean="0">
                <a:latin typeface="Microsoft JhengHei" panose="020B0604030504040204" pitchFamily="34" charset="-120"/>
                <a:ea typeface="Microsoft JhengHei" panose="020B0604030504040204" pitchFamily="34" charset="-120"/>
              </a:rPr>
              <a:t>貧困的、病痛的、受壓迫的，伸出手嗎？你有信心、愛心、和勇氣去向世界間證那好消息</a:t>
            </a:r>
            <a:r>
              <a:rPr lang="zh-TW" altLang="en-US" sz="2400" b="1" dirty="0">
                <a:latin typeface="Microsoft JhengHei" panose="020B0604030504040204" pitchFamily="34" charset="-120"/>
                <a:ea typeface="Microsoft JhengHei" panose="020B0604030504040204" pitchFamily="34" charset="-120"/>
              </a:rPr>
              <a:t>嗎</a:t>
            </a:r>
            <a:r>
              <a:rPr lang="en-US" sz="2400" b="1" dirty="0" smtClean="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p:txBody>
      </p:sp>
      <p:pic>
        <p:nvPicPr>
          <p:cNvPr id="8" name="Picture 4" descr="https://upload.wikimedia.org/wikipedia/commons/5/53/ChristClean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92375"/>
            <a:ext cx="3476625" cy="4838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6396335"/>
            <a:ext cx="4419600" cy="923330"/>
          </a:xfrm>
          <a:prstGeom prst="rect">
            <a:avLst/>
          </a:prstGeom>
        </p:spPr>
        <p:txBody>
          <a:bodyPr wrap="square">
            <a:spAutoFit/>
          </a:bodyPr>
          <a:lstStyle/>
          <a:p>
            <a:r>
              <a:rPr lang="en-US" dirty="0"/>
              <a:t>God never ask us to give what we do not have.  But he </a:t>
            </a:r>
            <a:r>
              <a:rPr lang="en-US" dirty="0" smtClean="0"/>
              <a:t>cannot</a:t>
            </a:r>
            <a:r>
              <a:rPr lang="zh-TW" altLang="en-US" dirty="0" smtClean="0"/>
              <a:t> </a:t>
            </a:r>
            <a:r>
              <a:rPr lang="en-US" dirty="0" smtClean="0"/>
              <a:t>use</a:t>
            </a:r>
            <a:r>
              <a:rPr lang="zh-TW" altLang="en-US" dirty="0" smtClean="0"/>
              <a:t> </a:t>
            </a:r>
            <a:r>
              <a:rPr lang="en-US" dirty="0" smtClean="0"/>
              <a:t>what </a:t>
            </a:r>
            <a:r>
              <a:rPr lang="en-US" dirty="0"/>
              <a:t>we will not give.</a:t>
            </a:r>
          </a:p>
        </p:txBody>
      </p:sp>
      <p:sp>
        <p:nvSpPr>
          <p:cNvPr id="4" name="Rectangle 3"/>
          <p:cNvSpPr/>
          <p:nvPr/>
        </p:nvSpPr>
        <p:spPr>
          <a:xfrm>
            <a:off x="898298" y="5811560"/>
            <a:ext cx="3461204" cy="584775"/>
          </a:xfrm>
          <a:prstGeom prst="rect">
            <a:avLst/>
          </a:prstGeom>
          <a:ln>
            <a:solidFill>
              <a:schemeClr val="accent1"/>
            </a:solidFill>
          </a:ln>
        </p:spPr>
        <p:txBody>
          <a:bodyPr wrap="none">
            <a:spAutoFit/>
          </a:bodyPr>
          <a:lstStyle/>
          <a:p>
            <a:r>
              <a:rPr lang="zh-TW" altLang="en-US" sz="3200" b="1" dirty="0">
                <a:solidFill>
                  <a:srgbClr val="0070C0"/>
                </a:solidFill>
                <a:latin typeface="Microsoft JhengHei" panose="020B0604030504040204" pitchFamily="34" charset="-120"/>
                <a:ea typeface="Microsoft JhengHei" panose="020B0604030504040204" pitchFamily="34" charset="-120"/>
              </a:rPr>
              <a:t>耶穌願意</a:t>
            </a:r>
            <a:r>
              <a:rPr lang="en-US" altLang="zh-TW" sz="3200" b="1" dirty="0">
                <a:solidFill>
                  <a:srgbClr val="0070C0"/>
                </a:solidFill>
                <a:latin typeface="Microsoft JhengHei" panose="020B0604030504040204" pitchFamily="34" charset="-120"/>
                <a:ea typeface="Microsoft JhengHei" panose="020B0604030504040204" pitchFamily="34" charset="-120"/>
              </a:rPr>
              <a:t>!</a:t>
            </a:r>
            <a:r>
              <a:rPr lang="en-US" sz="3200" b="1" dirty="0">
                <a:solidFill>
                  <a:srgbClr val="0070C0"/>
                </a:solidFill>
                <a:latin typeface="Microsoft JhengHei" panose="020B0604030504040204" pitchFamily="34" charset="-120"/>
                <a:ea typeface="Microsoft JhengHei" panose="020B0604030504040204" pitchFamily="34" charset="-120"/>
              </a:rPr>
              <a:t>  </a:t>
            </a:r>
            <a:r>
              <a:rPr lang="zh-TW" altLang="en-US" sz="3200" b="1" dirty="0">
                <a:solidFill>
                  <a:srgbClr val="0070C0"/>
                </a:solidFill>
                <a:latin typeface="Microsoft JhengHei" panose="020B0604030504040204" pitchFamily="34" charset="-120"/>
                <a:ea typeface="Microsoft JhengHei" panose="020B0604030504040204" pitchFamily="34" charset="-120"/>
              </a:rPr>
              <a:t>你呢？</a:t>
            </a:r>
            <a:endParaRPr lang="en-US" sz="3200" dirty="0">
              <a:solidFill>
                <a:srgbClr val="0070C0"/>
              </a:solidFill>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14</a:t>
            </a:fld>
            <a:endParaRPr lang="en-US" dirty="0"/>
          </a:p>
        </p:txBody>
      </p:sp>
    </p:spTree>
    <p:extLst>
      <p:ext uri="{BB962C8B-B14F-4D97-AF65-F5344CB8AC3E}">
        <p14:creationId xmlns:p14="http://schemas.microsoft.com/office/powerpoint/2010/main" val="1191110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流落在鄰國的敘利亞難民</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pic>
        <p:nvPicPr>
          <p:cNvPr id="3" name="Picture 2" descr="https://upload.wikimedia.org/wikipedia/commons/thumb/6/6b/Syrian_refugees_in_the_Middle_East_map_en.svg/800px-Syrian_refugees_in_the_Middle_East_map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 y="1195148"/>
            <a:ext cx="7609971" cy="5001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6324600"/>
            <a:ext cx="2548775" cy="369332"/>
          </a:xfrm>
          <a:prstGeom prst="rect">
            <a:avLst/>
          </a:prstGeom>
        </p:spPr>
        <p:txBody>
          <a:bodyPr wrap="none">
            <a:spAutoFit/>
          </a:bodyPr>
          <a:lstStyle/>
          <a:p>
            <a:r>
              <a:rPr lang="en-US" dirty="0"/>
              <a:t>(as of 4 September 2015)</a:t>
            </a:r>
          </a:p>
        </p:txBody>
      </p:sp>
      <p:pic>
        <p:nvPicPr>
          <p:cNvPr id="2050" name="Picture 2" descr="https://upload.wikimedia.org/wikipedia/en/thumb/a/a4/Flag_of_the_United_States.svg/23px-Flag_of_the_United_Stat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82563"/>
            <a:ext cx="219075" cy="114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7229" y="3524186"/>
            <a:ext cx="2971800" cy="2539157"/>
          </a:xfrm>
          <a:prstGeom prst="rect">
            <a:avLst/>
          </a:prstGeom>
          <a:noFill/>
        </p:spPr>
        <p:txBody>
          <a:bodyPr wrap="square" rtlCol="0">
            <a:spAutoFit/>
          </a:bodyPr>
          <a:lstStyle/>
          <a:p>
            <a:pPr marL="91440" indent="-182880">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美國</a:t>
            </a:r>
            <a:endParaRPr lang="en-US" altLang="zh-TW" sz="2400" b="1" dirty="0" smtClean="0">
              <a:latin typeface="Microsoft JhengHei" panose="020B0604030504040204" pitchFamily="34" charset="-120"/>
              <a:ea typeface="Microsoft JhengHei" panose="020B0604030504040204" pitchFamily="34" charset="-120"/>
            </a:endParaRPr>
          </a:p>
          <a:p>
            <a:pPr marL="61722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在</a:t>
            </a:r>
            <a:r>
              <a:rPr lang="en-US" altLang="zh-TW" sz="2000" b="1" dirty="0" smtClean="0">
                <a:latin typeface="Microsoft JhengHei" panose="020B0604030504040204" pitchFamily="34" charset="-120"/>
                <a:ea typeface="Microsoft JhengHei" panose="020B0604030504040204" pitchFamily="34" charset="-120"/>
              </a:rPr>
              <a:t>02/2016</a:t>
            </a:r>
            <a:r>
              <a:rPr lang="zh-TW" altLang="en-US" sz="2000" b="1" dirty="0" smtClean="0">
                <a:latin typeface="Microsoft JhengHei" panose="020B0604030504040204" pitchFamily="34" charset="-120"/>
                <a:ea typeface="Microsoft JhengHei" panose="020B0604030504040204" pitchFamily="34" charset="-120"/>
              </a:rPr>
              <a:t>之前，接受 </a:t>
            </a:r>
            <a:r>
              <a:rPr lang="en-US" altLang="zh-TW" sz="2000" b="1" dirty="0" smtClean="0">
                <a:latin typeface="Microsoft JhengHei" panose="020B0604030504040204" pitchFamily="34" charset="-120"/>
                <a:ea typeface="Microsoft JhengHei" panose="020B0604030504040204" pitchFamily="34" charset="-120"/>
              </a:rPr>
              <a:t>2,819</a:t>
            </a:r>
            <a:r>
              <a:rPr lang="zh-TW" altLang="en-US" sz="2000" b="1" dirty="0" smtClean="0">
                <a:latin typeface="Microsoft JhengHei" panose="020B0604030504040204" pitchFamily="34" charset="-120"/>
                <a:ea typeface="Microsoft JhengHei" panose="020B0604030504040204" pitchFamily="34" charset="-120"/>
              </a:rPr>
              <a:t>人</a:t>
            </a:r>
            <a:endParaRPr lang="en-US" altLang="zh-TW" sz="2000" b="1" dirty="0">
              <a:latin typeface="Microsoft JhengHei" panose="020B0604030504040204" pitchFamily="34" charset="-120"/>
              <a:ea typeface="Microsoft JhengHei" panose="020B0604030504040204" pitchFamily="34" charset="-120"/>
            </a:endParaRPr>
          </a:p>
          <a:p>
            <a:pPr marL="61722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在</a:t>
            </a:r>
            <a:r>
              <a:rPr lang="en-US" altLang="zh-TW" sz="2000" b="1" dirty="0" smtClean="0">
                <a:latin typeface="Microsoft JhengHei" panose="020B0604030504040204" pitchFamily="34" charset="-120"/>
                <a:ea typeface="Microsoft JhengHei" panose="020B0604030504040204" pitchFamily="34" charset="-120"/>
              </a:rPr>
              <a:t>2016</a:t>
            </a:r>
            <a:r>
              <a:rPr lang="zh-TW" altLang="en-US" sz="2000" b="1" dirty="0" smtClean="0">
                <a:latin typeface="Microsoft JhengHei" panose="020B0604030504040204" pitchFamily="34" charset="-120"/>
                <a:ea typeface="Microsoft JhengHei" panose="020B0604030504040204" pitchFamily="34" charset="-120"/>
              </a:rPr>
              <a:t>之內，計畫接受 </a:t>
            </a:r>
            <a:r>
              <a:rPr lang="en-US" altLang="zh-TW" sz="2000" b="1" dirty="0" smtClean="0">
                <a:latin typeface="Microsoft JhengHei" panose="020B0604030504040204" pitchFamily="34" charset="-120"/>
                <a:ea typeface="Microsoft JhengHei" panose="020B0604030504040204" pitchFamily="34" charset="-120"/>
              </a:rPr>
              <a:t>10,000</a:t>
            </a:r>
          </a:p>
          <a:p>
            <a:pPr marL="617220" lvl="1" indent="-34290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在 </a:t>
            </a:r>
            <a:r>
              <a:rPr lang="en-US" altLang="zh-TW" sz="2000" b="1" dirty="0" smtClean="0">
                <a:latin typeface="Microsoft JhengHei" panose="020B0604030504040204" pitchFamily="34" charset="-120"/>
                <a:ea typeface="Microsoft JhengHei" panose="020B0604030504040204" pitchFamily="34" charset="-120"/>
              </a:rPr>
              <a:t>12/2015</a:t>
            </a:r>
            <a:r>
              <a:rPr lang="zh-TW" altLang="en-US" sz="2000" b="1" dirty="0" smtClean="0">
                <a:latin typeface="Microsoft JhengHei" panose="020B0604030504040204" pitchFamily="34" charset="-120"/>
                <a:ea typeface="Microsoft JhengHei" panose="020B0604030504040204" pitchFamily="34" charset="-120"/>
              </a:rPr>
              <a:t>之前，捐款</a:t>
            </a:r>
            <a:r>
              <a:rPr lang="en-US" altLang="zh-TW" sz="2000" b="1" dirty="0" smtClean="0">
                <a:latin typeface="Microsoft JhengHei" panose="020B0604030504040204" pitchFamily="34" charset="-120"/>
                <a:ea typeface="Microsoft JhengHei" panose="020B0604030504040204" pitchFamily="34" charset="-120"/>
              </a:rPr>
              <a:t>45 </a:t>
            </a:r>
            <a:r>
              <a:rPr lang="zh-TW" altLang="en-US" sz="2000" b="1" dirty="0" smtClean="0">
                <a:latin typeface="Microsoft JhengHei" panose="020B0604030504040204" pitchFamily="34" charset="-120"/>
                <a:ea typeface="Microsoft JhengHei" panose="020B0604030504040204" pitchFamily="34" charset="-120"/>
              </a:rPr>
              <a:t>億</a:t>
            </a:r>
            <a:endParaRPr lang="en-US" sz="2000" b="1" dirty="0">
              <a:latin typeface="Microsoft JhengHei" panose="020B0604030504040204" pitchFamily="34" charset="-120"/>
              <a:ea typeface="Microsoft JhengHei" panose="020B0604030504040204" pitchFamily="34" charset="-120"/>
            </a:endParaRPr>
          </a:p>
        </p:txBody>
      </p:sp>
      <p:sp>
        <p:nvSpPr>
          <p:cNvPr id="7" name="TextBox 6"/>
          <p:cNvSpPr txBox="1"/>
          <p:nvPr/>
        </p:nvSpPr>
        <p:spPr>
          <a:xfrm>
            <a:off x="4953000" y="1722328"/>
            <a:ext cx="4114800" cy="1554272"/>
          </a:xfrm>
          <a:prstGeom prst="rect">
            <a:avLst/>
          </a:prstGeom>
          <a:noFill/>
        </p:spPr>
        <p:txBody>
          <a:bodyPr wrap="square" rtlCol="0">
            <a:spAutoFit/>
          </a:bodyPr>
          <a:lstStyle/>
          <a:p>
            <a:pPr marL="91440" indent="-182880">
              <a:spcBef>
                <a:spcPts val="600"/>
              </a:spcBef>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大部分難民流落在</a:t>
            </a:r>
            <a:r>
              <a:rPr lang="zh-TW" altLang="en-US" sz="2400" b="1" dirty="0" smtClean="0">
                <a:latin typeface="Microsoft JhengHei" panose="020B0604030504040204" pitchFamily="34" charset="-120"/>
                <a:ea typeface="Microsoft JhengHei" panose="020B0604030504040204" pitchFamily="34" charset="-120"/>
              </a:rPr>
              <a:t>鄰近國</a:t>
            </a:r>
            <a:r>
              <a:rPr lang="zh-TW" altLang="en-US" sz="2400" b="1" dirty="0">
                <a:latin typeface="Microsoft JhengHei" panose="020B0604030504040204" pitchFamily="34" charset="-120"/>
                <a:ea typeface="Microsoft JhengHei" panose="020B0604030504040204" pitchFamily="34" charset="-120"/>
              </a:rPr>
              <a:t>家</a:t>
            </a:r>
            <a:endParaRPr lang="en-US" altLang="zh-TW" sz="2400" b="1" dirty="0">
              <a:latin typeface="Microsoft JhengHei" panose="020B0604030504040204" pitchFamily="34" charset="-120"/>
              <a:ea typeface="Microsoft JhengHei" panose="020B0604030504040204" pitchFamily="34" charset="-120"/>
            </a:endParaRPr>
          </a:p>
          <a:p>
            <a:pPr marL="91440" indent="-182880">
              <a:spcBef>
                <a:spcPts val="600"/>
              </a:spcBef>
              <a:buFont typeface="Arial" panose="020B0604020202020204" pitchFamily="34" charset="0"/>
              <a:buChar char="•"/>
            </a:pPr>
            <a:r>
              <a:rPr lang="zh-TW" altLang="en-US" sz="2400" b="1" dirty="0">
                <a:latin typeface="Microsoft JhengHei" panose="020B0604030504040204" pitchFamily="34" charset="-120"/>
                <a:ea typeface="Microsoft JhengHei" panose="020B0604030504040204" pitchFamily="34" charset="-120"/>
              </a:rPr>
              <a:t>富有的國家只接受幾乎五百萬難民的</a:t>
            </a:r>
            <a:r>
              <a:rPr lang="en-US" altLang="zh-TW" sz="2400" b="1" dirty="0">
                <a:latin typeface="Microsoft JhengHei" panose="020B0604030504040204" pitchFamily="34" charset="-120"/>
                <a:ea typeface="Microsoft JhengHei" panose="020B0604030504040204" pitchFamily="34" charset="-120"/>
              </a:rPr>
              <a:t> </a:t>
            </a:r>
            <a:r>
              <a:rPr lang="en-US" altLang="zh-TW" sz="2400" b="1" dirty="0" smtClean="0">
                <a:latin typeface="Microsoft JhengHei" panose="020B0604030504040204" pitchFamily="34" charset="-120"/>
                <a:ea typeface="Microsoft JhengHei" panose="020B0604030504040204" pitchFamily="34" charset="-120"/>
              </a:rPr>
              <a:t>1.4%</a:t>
            </a:r>
            <a:endParaRPr lang="en-US" altLang="zh-TW" sz="2400" b="1" dirty="0">
              <a:latin typeface="Microsoft JhengHei" panose="020B0604030504040204" pitchFamily="34" charset="-120"/>
              <a:ea typeface="Microsoft JhengHei" panose="020B0604030504040204" pitchFamily="34" charset="-120"/>
            </a:endParaRPr>
          </a:p>
          <a:p>
            <a:endParaRPr lang="en-US" dirty="0"/>
          </a:p>
        </p:txBody>
      </p:sp>
      <p:sp>
        <p:nvSpPr>
          <p:cNvPr id="6" name="Slide Number Placeholder 5"/>
          <p:cNvSpPr>
            <a:spLocks noGrp="1"/>
          </p:cNvSpPr>
          <p:nvPr>
            <p:ph type="sldNum" sz="quarter" idx="12"/>
          </p:nvPr>
        </p:nvSpPr>
        <p:spPr/>
        <p:txBody>
          <a:bodyPr/>
          <a:lstStyle/>
          <a:p>
            <a:fld id="{79AAA648-1FEE-4BC6-A74A-7F2F31D927FF}" type="slidenum">
              <a:rPr lang="en-US" smtClean="0"/>
              <a:t>15</a:t>
            </a:fld>
            <a:endParaRPr lang="en-US" dirty="0"/>
          </a:p>
        </p:txBody>
      </p:sp>
      <p:pic>
        <p:nvPicPr>
          <p:cNvPr id="11" name="Picture 2" descr="syrian-migrant-boy-turke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223" y="4528434"/>
            <a:ext cx="2504866" cy="2165498"/>
          </a:xfrm>
          <a:prstGeom prst="rect">
            <a:avLst/>
          </a:prstGeom>
          <a:noFill/>
          <a:ln w="381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81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707886"/>
          </a:xfrm>
          <a:prstGeom prst="rect">
            <a:avLst/>
          </a:prstGeom>
          <a:noFill/>
        </p:spPr>
        <p:txBody>
          <a:bodyPr wrap="square" rtlCol="0">
            <a:spAutoFit/>
          </a:bodyPr>
          <a:lstStyle/>
          <a:p>
            <a:pPr algn="ctr"/>
            <a:r>
              <a:rPr lang="zh-TW" altLang="en-US" sz="4000" b="1" dirty="0" smtClean="0"/>
              <a:t>貧</a:t>
            </a:r>
            <a:r>
              <a:rPr lang="zh-TW" altLang="en-US" sz="4000" b="1" dirty="0"/>
              <a:t>窮的因</a:t>
            </a:r>
            <a:r>
              <a:rPr lang="zh-TW" altLang="en-US" sz="4000" b="1" dirty="0" smtClean="0"/>
              <a:t>果</a:t>
            </a:r>
            <a:endParaRPr lang="en-US" sz="4000" b="1" dirty="0">
              <a:solidFill>
                <a:srgbClr val="0070C0"/>
              </a:solidFill>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52400" y="1371600"/>
            <a:ext cx="3581400" cy="5401479"/>
          </a:xfrm>
          <a:prstGeom prst="rect">
            <a:avLst/>
          </a:prstGeom>
        </p:spPr>
        <p:txBody>
          <a:bodyPr wrap="square">
            <a:spAutoFit/>
          </a:bodyPr>
          <a:lstStyle/>
          <a:p>
            <a:pPr marL="285750" indent="-285750">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造</a:t>
            </a:r>
            <a:r>
              <a:rPr lang="zh-TW" altLang="en-US" sz="2400" b="1" dirty="0">
                <a:latin typeface="Microsoft JhengHei" panose="020B0604030504040204" pitchFamily="34" charset="-120"/>
                <a:ea typeface="Microsoft JhengHei" panose="020B0604030504040204" pitchFamily="34" charset="-120"/>
              </a:rPr>
              <a:t>成貧窮的原因</a:t>
            </a:r>
            <a:r>
              <a:rPr lang="zh-TW" altLang="en-US" sz="2400" b="1" dirty="0" smtClean="0">
                <a:latin typeface="Microsoft JhengHei" panose="020B0604030504040204" pitchFamily="34" charset="-120"/>
                <a:ea typeface="Microsoft JhengHei" panose="020B0604030504040204" pitchFamily="34" charset="-120"/>
              </a:rPr>
              <a:t>複</a:t>
            </a:r>
            <a:r>
              <a:rPr lang="zh-TW" altLang="en-US" sz="2400" b="1" dirty="0">
                <a:latin typeface="Microsoft JhengHei" panose="020B0604030504040204" pitchFamily="34" charset="-120"/>
                <a:ea typeface="Microsoft JhengHei" panose="020B0604030504040204" pitchFamily="34" charset="-120"/>
              </a:rPr>
              <a:t>雜</a:t>
            </a:r>
            <a:r>
              <a:rPr lang="en-US" sz="2400" b="1" dirty="0">
                <a:latin typeface="Microsoft JhengHei" panose="020B0604030504040204" pitchFamily="34" charset="-120"/>
                <a:ea typeface="Microsoft JhengHei" panose="020B0604030504040204" pitchFamily="34" charset="-120"/>
              </a:rPr>
              <a:t> </a:t>
            </a:r>
            <a:endParaRPr lang="en-US" altLang="zh-TW" sz="24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沒</a:t>
            </a:r>
            <a:r>
              <a:rPr lang="zh-TW" altLang="en-US" sz="2400" b="1" dirty="0">
                <a:latin typeface="Microsoft JhengHei" panose="020B0604030504040204" pitchFamily="34" charset="-120"/>
                <a:ea typeface="Microsoft JhengHei" panose="020B0604030504040204" pitchFamily="34" charset="-120"/>
              </a:rPr>
              <a:t>有簡單解決辦</a:t>
            </a:r>
            <a:r>
              <a:rPr lang="zh-TW" altLang="en-US" sz="2400" b="1" dirty="0" smtClean="0">
                <a:latin typeface="Microsoft JhengHei" panose="020B0604030504040204" pitchFamily="34" charset="-120"/>
                <a:ea typeface="Microsoft JhengHei" panose="020B0604030504040204" pitchFamily="34" charset="-120"/>
              </a:rPr>
              <a:t>法</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buFont typeface="Times New Roman" panose="02020603050405020304" pitchFamily="18" charset="0"/>
              <a:buChar char="−"/>
            </a:pPr>
            <a:r>
              <a:rPr lang="zh-TW" altLang="en-US" sz="2000" b="1" dirty="0">
                <a:latin typeface="Microsoft JhengHei" panose="020B0604030504040204" pitchFamily="34" charset="-120"/>
                <a:ea typeface="Microsoft JhengHei" panose="020B0604030504040204" pitchFamily="34" charset="-120"/>
              </a:rPr>
              <a:t>單</a:t>
            </a:r>
            <a:r>
              <a:rPr lang="zh-TW" altLang="en-US" sz="2000" b="1" dirty="0" smtClean="0">
                <a:latin typeface="Microsoft JhengHei" panose="020B0604030504040204" pitchFamily="34" charset="-120"/>
                <a:ea typeface="Microsoft JhengHei" panose="020B0604030504040204" pitchFamily="34" charset="-120"/>
              </a:rPr>
              <a:t>靠靈</a:t>
            </a:r>
            <a:r>
              <a:rPr lang="zh-TW" altLang="en-US" sz="2000" b="1" dirty="0">
                <a:latin typeface="Microsoft JhengHei" panose="020B0604030504040204" pitchFamily="34" charset="-120"/>
                <a:ea typeface="Microsoft JhengHei" panose="020B0604030504040204" pitchFamily="34" charset="-120"/>
              </a:rPr>
              <a:t>魂得救，不能解決</a:t>
            </a:r>
            <a:r>
              <a:rPr lang="zh-TW" altLang="en-US" sz="2000" b="1" dirty="0" smtClean="0">
                <a:latin typeface="Microsoft JhengHei" panose="020B0604030504040204" pitchFamily="34" charset="-120"/>
                <a:ea typeface="Microsoft JhengHei" panose="020B0604030504040204" pitchFamily="34" charset="-120"/>
              </a:rPr>
              <a:t>生活問題</a:t>
            </a:r>
            <a:endParaRPr lang="en-US" altLang="zh-TW" dirty="0" smtClean="0"/>
          </a:p>
          <a:p>
            <a:pPr marL="285750" indent="-285750">
              <a:spcBef>
                <a:spcPts val="1200"/>
              </a:spcBef>
              <a:buFont typeface="Arial" panose="020B0604020202020204" pitchFamily="34" charset="0"/>
              <a:buChar char="•"/>
            </a:pPr>
            <a:r>
              <a:rPr lang="zh-TW" altLang="en-US" sz="2000" b="1" dirty="0" smtClean="0">
                <a:latin typeface="Microsoft JhengHei" panose="020B0604030504040204" pitchFamily="34" charset="-120"/>
                <a:ea typeface="Microsoft JhengHei" panose="020B0604030504040204" pitchFamily="34" charset="-120"/>
              </a:rPr>
              <a:t>飢餓</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貧窮</a:t>
            </a:r>
            <a:r>
              <a:rPr lang="zh-TW" altLang="en-US" sz="2000" b="1" dirty="0" smtClean="0">
                <a:latin typeface="Microsoft JhengHei" panose="020B0604030504040204" pitchFamily="34" charset="-120"/>
                <a:ea typeface="Microsoft JhengHei" panose="020B0604030504040204" pitchFamily="34" charset="-120"/>
              </a:rPr>
              <a:t>引起的嚴重問題</a:t>
            </a:r>
            <a:endParaRPr lang="en-US" altLang="zh-TW" sz="20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在發展中國家裏，每四個兒童有一個體重不足</a:t>
            </a:r>
            <a:endParaRPr lang="en-US" altLang="zh-TW" sz="20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000" b="1" dirty="0">
                <a:latin typeface="Microsoft JhengHei" panose="020B0604030504040204" pitchFamily="34" charset="-120"/>
                <a:ea typeface="Microsoft JhengHei" panose="020B0604030504040204" pitchFamily="34" charset="-120"/>
              </a:rPr>
              <a:t>全</a:t>
            </a:r>
            <a:r>
              <a:rPr lang="zh-TW" altLang="en-US" sz="2000" b="1" dirty="0" smtClean="0">
                <a:latin typeface="Microsoft JhengHei" panose="020B0604030504040204" pitchFamily="34" charset="-120"/>
                <a:ea typeface="Microsoft JhengHei" panose="020B0604030504040204" pitchFamily="34" charset="-120"/>
              </a:rPr>
              <a:t>球裏，每七個人有</a:t>
            </a:r>
            <a:r>
              <a:rPr lang="zh-TW" altLang="en-US" sz="2000" b="1" dirty="0">
                <a:latin typeface="Microsoft JhengHei" panose="020B0604030504040204" pitchFamily="34" charset="-120"/>
                <a:ea typeface="Microsoft JhengHei" panose="020B0604030504040204" pitchFamily="34" charset="-120"/>
              </a:rPr>
              <a:t>一</a:t>
            </a:r>
            <a:r>
              <a:rPr lang="zh-TW" altLang="en-US" sz="2000" b="1" dirty="0" smtClean="0">
                <a:latin typeface="Microsoft JhengHei" panose="020B0604030504040204" pitchFamily="34" charset="-120"/>
                <a:ea typeface="Microsoft JhengHei" panose="020B0604030504040204" pitchFamily="34" charset="-120"/>
              </a:rPr>
              <a:t>個</a:t>
            </a:r>
            <a:r>
              <a:rPr lang="zh-TW" altLang="en-US" sz="2000" b="1" dirty="0">
                <a:latin typeface="Microsoft JhengHei" panose="020B0604030504040204" pitchFamily="34" charset="-120"/>
                <a:ea typeface="Microsoft JhengHei" panose="020B0604030504040204" pitchFamily="34" charset="-120"/>
              </a:rPr>
              <a:t>沒有</a:t>
            </a:r>
            <a:r>
              <a:rPr lang="zh-TW" altLang="en-US" sz="2000" b="1" dirty="0" smtClean="0">
                <a:latin typeface="Microsoft JhengHei" panose="020B0604030504040204" pitchFamily="34" charset="-120"/>
                <a:ea typeface="Microsoft JhengHei" panose="020B0604030504040204" pitchFamily="34" charset="-120"/>
              </a:rPr>
              <a:t>足夠</a:t>
            </a:r>
            <a:r>
              <a:rPr lang="zh-TW" altLang="en-US" sz="2000" b="1" dirty="0">
                <a:latin typeface="Microsoft JhengHei" panose="020B0604030504040204" pitchFamily="34" charset="-120"/>
                <a:ea typeface="Microsoft JhengHei" panose="020B0604030504040204" pitchFamily="34" charset="-120"/>
              </a:rPr>
              <a:t>的</a:t>
            </a:r>
            <a:r>
              <a:rPr lang="zh-TW" altLang="en-US" sz="2000" b="1" dirty="0" smtClean="0">
                <a:latin typeface="Microsoft JhengHei" panose="020B0604030504040204" pitchFamily="34" charset="-120"/>
                <a:ea typeface="Microsoft JhengHei" panose="020B0604030504040204" pitchFamily="34" charset="-120"/>
              </a:rPr>
              <a:t>食物吃</a:t>
            </a:r>
            <a:endParaRPr lang="en-US" altLang="zh-TW" sz="20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000" b="1" dirty="0" smtClean="0">
                <a:latin typeface="Microsoft JhengHei" panose="020B0604030504040204" pitchFamily="34" charset="-120"/>
                <a:ea typeface="Microsoft JhengHei" panose="020B0604030504040204" pitchFamily="34" charset="-120"/>
              </a:rPr>
              <a:t>每天約有二萬五千人</a:t>
            </a:r>
            <a:r>
              <a:rPr lang="zh-TW" altLang="en-US" sz="2000" b="1" dirty="0">
                <a:latin typeface="Microsoft JhengHei" panose="020B0604030504040204" pitchFamily="34" charset="-120"/>
                <a:ea typeface="Microsoft JhengHei" panose="020B0604030504040204" pitchFamily="34" charset="-120"/>
              </a:rPr>
              <a:t>死於飢餓</a:t>
            </a:r>
            <a:endParaRPr lang="en-US" altLang="zh-TW" sz="20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400" b="1" dirty="0" smtClean="0">
                <a:latin typeface="Microsoft JhengHei" panose="020B0604030504040204" pitchFamily="34" charset="-120"/>
                <a:ea typeface="Microsoft JhengHei" panose="020B0604030504040204" pitchFamily="34" charset="-120"/>
              </a:rPr>
              <a:t>長</a:t>
            </a:r>
            <a:r>
              <a:rPr lang="zh-TW" altLang="en-US" sz="2400" b="1" dirty="0">
                <a:latin typeface="Microsoft JhengHei" panose="020B0604030504040204" pitchFamily="34" charset="-120"/>
                <a:ea typeface="Microsoft JhengHei" panose="020B0604030504040204" pitchFamily="34" charset="-120"/>
              </a:rPr>
              <a:t>期物質上的貧窮</a:t>
            </a:r>
            <a:r>
              <a:rPr lang="en-US" sz="2400" b="1" dirty="0">
                <a:latin typeface="Microsoft JhengHei" panose="020B0604030504040204" pitchFamily="34" charset="-120"/>
                <a:ea typeface="Microsoft JhengHei" panose="020B0604030504040204" pitchFamily="34" charset="-120"/>
              </a:rPr>
              <a:t> --</a:t>
            </a:r>
            <a:r>
              <a:rPr lang="en-US" altLang="zh-TW" sz="2400" b="1" dirty="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精神上的貧窮</a:t>
            </a:r>
            <a:r>
              <a:rPr lang="en-US" sz="2400" b="1" dirty="0">
                <a:latin typeface="Microsoft JhengHei" panose="020B0604030504040204" pitchFamily="34" charset="-120"/>
                <a:ea typeface="Microsoft JhengHei" panose="020B0604030504040204" pitchFamily="34" charset="-120"/>
              </a:rPr>
              <a:t> --</a:t>
            </a:r>
            <a:r>
              <a:rPr lang="en-US" altLang="zh-TW" sz="2400" b="1" dirty="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失去人生的盼望</a:t>
            </a:r>
            <a:endParaRPr lang="en-US" sz="2400" b="1" dirty="0">
              <a:latin typeface="Microsoft JhengHei" panose="020B0604030504040204" pitchFamily="34" charset="-120"/>
              <a:ea typeface="Microsoft JhengHei" panose="020B0604030504040204" pitchFamily="34" charset="-120"/>
            </a:endParaRPr>
          </a:p>
        </p:txBody>
      </p:sp>
      <p:sp>
        <p:nvSpPr>
          <p:cNvPr id="3" name="Rectangle 2"/>
          <p:cNvSpPr/>
          <p:nvPr/>
        </p:nvSpPr>
        <p:spPr>
          <a:xfrm>
            <a:off x="265331" y="5299886"/>
            <a:ext cx="4572000" cy="646331"/>
          </a:xfrm>
          <a:prstGeom prst="rect">
            <a:avLst/>
          </a:prstGeom>
        </p:spPr>
        <p:txBody>
          <a:bodyPr>
            <a:spAutoFit/>
          </a:bodyPr>
          <a:lstStyle/>
          <a:p>
            <a:r>
              <a:rPr lang="en-US" dirty="0"/>
              <a:t/>
            </a:r>
            <a:br>
              <a:rPr lang="en-US" dirty="0"/>
            </a:br>
            <a:endParaRPr lang="en-US" dirty="0"/>
          </a:p>
        </p:txBody>
      </p:sp>
      <p:grpSp>
        <p:nvGrpSpPr>
          <p:cNvPr id="14" name="Group 13"/>
          <p:cNvGrpSpPr/>
          <p:nvPr/>
        </p:nvGrpSpPr>
        <p:grpSpPr>
          <a:xfrm>
            <a:off x="3771900" y="1791394"/>
            <a:ext cx="5067300" cy="4555561"/>
            <a:chOff x="4076700" y="1066800"/>
            <a:chExt cx="5067300" cy="4555561"/>
          </a:xfrm>
        </p:grpSpPr>
        <p:pic>
          <p:nvPicPr>
            <p:cNvPr id="1026" name="Picture 2" descr="Home / 2012 / October / Spider’s Web of Fun! / spider-w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5924" y="1531379"/>
              <a:ext cx="3767562" cy="3538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4200" y="1066800"/>
              <a:ext cx="838200" cy="461665"/>
            </a:xfrm>
            <a:prstGeom prst="rect">
              <a:avLst/>
            </a:prstGeom>
            <a:noFill/>
          </p:spPr>
          <p:txBody>
            <a:bodyPr wrap="square" rtlCol="0">
              <a:spAutoFit/>
            </a:bodyPr>
            <a:lstStyle/>
            <a:p>
              <a:r>
                <a:rPr lang="zh-TW" altLang="en-US" sz="2400" b="1" dirty="0"/>
                <a:t>戰爭</a:t>
              </a:r>
              <a:endParaRPr lang="en-US" sz="2400" b="1" dirty="0"/>
            </a:p>
          </p:txBody>
        </p:sp>
        <p:sp>
          <p:nvSpPr>
            <p:cNvPr id="6" name="TextBox 5"/>
            <p:cNvSpPr txBox="1"/>
            <p:nvPr/>
          </p:nvSpPr>
          <p:spPr>
            <a:xfrm>
              <a:off x="8034762" y="2104234"/>
              <a:ext cx="880638" cy="461665"/>
            </a:xfrm>
            <a:prstGeom prst="rect">
              <a:avLst/>
            </a:prstGeom>
            <a:noFill/>
          </p:spPr>
          <p:txBody>
            <a:bodyPr wrap="square" rtlCol="0">
              <a:spAutoFit/>
            </a:bodyPr>
            <a:lstStyle/>
            <a:p>
              <a:r>
                <a:rPr lang="zh-TW" altLang="en-US" sz="2400" b="1" dirty="0"/>
                <a:t>疾病</a:t>
              </a:r>
              <a:endParaRPr lang="en-US" sz="2400" b="1" dirty="0"/>
            </a:p>
          </p:txBody>
        </p:sp>
        <p:sp>
          <p:nvSpPr>
            <p:cNvPr id="7" name="TextBox 6"/>
            <p:cNvSpPr txBox="1"/>
            <p:nvPr/>
          </p:nvSpPr>
          <p:spPr>
            <a:xfrm>
              <a:off x="7882362" y="3028684"/>
              <a:ext cx="1185438" cy="461665"/>
            </a:xfrm>
            <a:prstGeom prst="rect">
              <a:avLst/>
            </a:prstGeom>
            <a:noFill/>
          </p:spPr>
          <p:txBody>
            <a:bodyPr wrap="square" rtlCol="0">
              <a:spAutoFit/>
            </a:bodyPr>
            <a:lstStyle/>
            <a:p>
              <a:r>
                <a:rPr lang="zh-TW" altLang="en-US" sz="2400" b="1" dirty="0"/>
                <a:t>無知識</a:t>
              </a:r>
              <a:endParaRPr lang="en-US" sz="2400" b="1" dirty="0"/>
            </a:p>
          </p:txBody>
        </p:sp>
        <p:sp>
          <p:nvSpPr>
            <p:cNvPr id="8" name="TextBox 7"/>
            <p:cNvSpPr txBox="1"/>
            <p:nvPr/>
          </p:nvSpPr>
          <p:spPr>
            <a:xfrm>
              <a:off x="7620000" y="3962400"/>
              <a:ext cx="1524000" cy="830997"/>
            </a:xfrm>
            <a:prstGeom prst="rect">
              <a:avLst/>
            </a:prstGeom>
            <a:noFill/>
          </p:spPr>
          <p:txBody>
            <a:bodyPr wrap="square" rtlCol="0">
              <a:spAutoFit/>
            </a:bodyPr>
            <a:lstStyle/>
            <a:p>
              <a:r>
                <a:rPr lang="zh-TW" altLang="en-US" sz="2400" b="1" dirty="0"/>
                <a:t>謀生技能的不</a:t>
              </a:r>
              <a:r>
                <a:rPr lang="zh-TW" altLang="en-US" sz="2400" b="1" dirty="0" smtClean="0"/>
                <a:t>足</a:t>
              </a:r>
              <a:endParaRPr lang="en-US" sz="2400" b="1" dirty="0"/>
            </a:p>
          </p:txBody>
        </p:sp>
        <p:sp>
          <p:nvSpPr>
            <p:cNvPr id="9" name="TextBox 8"/>
            <p:cNvSpPr txBox="1"/>
            <p:nvPr/>
          </p:nvSpPr>
          <p:spPr>
            <a:xfrm>
              <a:off x="6934200" y="4791364"/>
              <a:ext cx="838200" cy="830997"/>
            </a:xfrm>
            <a:prstGeom prst="rect">
              <a:avLst/>
            </a:prstGeom>
            <a:noFill/>
          </p:spPr>
          <p:txBody>
            <a:bodyPr wrap="square" rtlCol="0">
              <a:spAutoFit/>
            </a:bodyPr>
            <a:lstStyle/>
            <a:p>
              <a:r>
                <a:rPr lang="zh-TW" altLang="en-US" sz="2400" b="1" dirty="0"/>
                <a:t>自然患難</a:t>
              </a:r>
              <a:endParaRPr lang="en-US" sz="2400" b="1" dirty="0"/>
            </a:p>
          </p:txBody>
        </p:sp>
        <p:sp>
          <p:nvSpPr>
            <p:cNvPr id="11" name="TextBox 10"/>
            <p:cNvSpPr txBox="1"/>
            <p:nvPr/>
          </p:nvSpPr>
          <p:spPr>
            <a:xfrm>
              <a:off x="5341809" y="4976031"/>
              <a:ext cx="887895" cy="461665"/>
            </a:xfrm>
            <a:prstGeom prst="rect">
              <a:avLst/>
            </a:prstGeom>
            <a:noFill/>
          </p:spPr>
          <p:txBody>
            <a:bodyPr wrap="square" rtlCol="0">
              <a:spAutoFit/>
            </a:bodyPr>
            <a:lstStyle/>
            <a:p>
              <a:r>
                <a:rPr lang="zh-TW" altLang="en-US" sz="2400" b="1" dirty="0"/>
                <a:t>剝削</a:t>
              </a:r>
              <a:endParaRPr lang="en-US" sz="2400" b="1" dirty="0"/>
            </a:p>
          </p:txBody>
        </p:sp>
        <p:sp>
          <p:nvSpPr>
            <p:cNvPr id="12" name="Rectangle 11"/>
            <p:cNvSpPr/>
            <p:nvPr/>
          </p:nvSpPr>
          <p:spPr>
            <a:xfrm>
              <a:off x="4076700" y="1273237"/>
              <a:ext cx="1578981" cy="830997"/>
            </a:xfrm>
            <a:prstGeom prst="rect">
              <a:avLst/>
            </a:prstGeom>
          </p:spPr>
          <p:txBody>
            <a:bodyPr wrap="square">
              <a:spAutoFit/>
            </a:bodyPr>
            <a:lstStyle/>
            <a:p>
              <a:r>
                <a:rPr lang="zh-TW" altLang="en-US" sz="2400" b="1" dirty="0"/>
                <a:t>不公義的大環境</a:t>
              </a:r>
              <a:endParaRPr lang="en-US" sz="2400" b="1" dirty="0"/>
            </a:p>
          </p:txBody>
        </p:sp>
        <p:sp>
          <p:nvSpPr>
            <p:cNvPr id="13" name="Rectangle 12"/>
            <p:cNvSpPr/>
            <p:nvPr/>
          </p:nvSpPr>
          <p:spPr>
            <a:xfrm>
              <a:off x="4191000" y="4068074"/>
              <a:ext cx="800219" cy="461665"/>
            </a:xfrm>
            <a:prstGeom prst="rect">
              <a:avLst/>
            </a:prstGeom>
          </p:spPr>
          <p:txBody>
            <a:bodyPr wrap="none">
              <a:spAutoFit/>
            </a:bodyPr>
            <a:lstStyle/>
            <a:p>
              <a:r>
                <a:rPr lang="zh-TW" altLang="en-US" sz="2400" b="1" dirty="0"/>
                <a:t>欺壓</a:t>
              </a:r>
              <a:endParaRPr lang="en-US" sz="2400" b="1" dirty="0"/>
            </a:p>
          </p:txBody>
        </p:sp>
      </p:grpSp>
      <p:sp>
        <p:nvSpPr>
          <p:cNvPr id="15" name="Slide Number Placeholder 14"/>
          <p:cNvSpPr>
            <a:spLocks noGrp="1"/>
          </p:cNvSpPr>
          <p:nvPr>
            <p:ph type="sldNum" sz="quarter" idx="12"/>
          </p:nvPr>
        </p:nvSpPr>
        <p:spPr/>
        <p:txBody>
          <a:bodyPr/>
          <a:lstStyle/>
          <a:p>
            <a:fld id="{79AAA648-1FEE-4BC6-A74A-7F2F31D927FF}" type="slidenum">
              <a:rPr lang="en-US" smtClean="0"/>
              <a:t>16</a:t>
            </a:fld>
            <a:endParaRPr lang="en-US" dirty="0"/>
          </a:p>
        </p:txBody>
      </p:sp>
      <p:sp>
        <p:nvSpPr>
          <p:cNvPr id="16" name="Rectangle 15"/>
          <p:cNvSpPr/>
          <p:nvPr/>
        </p:nvSpPr>
        <p:spPr>
          <a:xfrm>
            <a:off x="3771900" y="1600200"/>
            <a:ext cx="4991100" cy="4876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58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美國家庭財富的分配</a:t>
            </a:r>
            <a:r>
              <a:rPr lang="en-US" altLang="zh-TW" sz="4000" b="1" dirty="0">
                <a:latin typeface="Microsoft JhengHei" panose="020B0604030504040204" pitchFamily="34" charset="-120"/>
                <a:ea typeface="Microsoft JhengHei" panose="020B0604030504040204" pitchFamily="34" charset="-120"/>
              </a:rPr>
              <a:t> </a:t>
            </a:r>
            <a:r>
              <a:rPr lang="en-US" sz="4000" b="1" dirty="0" smtClean="0">
                <a:latin typeface="Microsoft JhengHei" panose="020B0604030504040204" pitchFamily="34" charset="-120"/>
                <a:ea typeface="Microsoft JhengHei" panose="020B0604030504040204" pitchFamily="34" charset="-120"/>
              </a:rPr>
              <a:t>2010</a:t>
            </a:r>
            <a:endParaRPr lang="en-US" sz="4000" b="1" dirty="0">
              <a:latin typeface="Microsoft JhengHei" panose="020B0604030504040204" pitchFamily="34" charset="-120"/>
              <a:ea typeface="Microsoft JhengHei" panose="020B0604030504040204" pitchFamily="34" charset="-120"/>
            </a:endParaRPr>
          </a:p>
        </p:txBody>
      </p:sp>
      <p:sp>
        <p:nvSpPr>
          <p:cNvPr id="13" name="Rectangle 12"/>
          <p:cNvSpPr/>
          <p:nvPr/>
        </p:nvSpPr>
        <p:spPr>
          <a:xfrm>
            <a:off x="3276600" y="5334000"/>
            <a:ext cx="2590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79AAA648-1FEE-4BC6-A74A-7F2F31D927FF}" type="slidenum">
              <a:rPr lang="en-US" smtClean="0"/>
              <a:t>17</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471" y="1257894"/>
            <a:ext cx="3938119" cy="4914306"/>
          </a:xfrm>
          <a:prstGeom prst="rect">
            <a:avLst/>
          </a:prstGeom>
        </p:spPr>
      </p:pic>
      <p:sp>
        <p:nvSpPr>
          <p:cNvPr id="3" name="Rectangle 2"/>
          <p:cNvSpPr/>
          <p:nvPr/>
        </p:nvSpPr>
        <p:spPr>
          <a:xfrm>
            <a:off x="3581400" y="5486400"/>
            <a:ext cx="198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28800" y="5715000"/>
            <a:ext cx="5791200" cy="954107"/>
          </a:xfrm>
          <a:prstGeom prst="rect">
            <a:avLst/>
          </a:prstGeom>
          <a:noFill/>
          <a:ln w="12700">
            <a:solidFill>
              <a:schemeClr val="accent1"/>
            </a:solidFill>
          </a:ln>
        </p:spPr>
        <p:txBody>
          <a:bodyPr wrap="square" rtlCol="0">
            <a:spAutoFit/>
          </a:bodyPr>
          <a:lstStyle/>
          <a:p>
            <a:pPr algn="ctr"/>
            <a:r>
              <a:rPr lang="zh-TW" altLang="en-US" sz="2800" b="1" dirty="0">
                <a:solidFill>
                  <a:srgbClr val="0070C0"/>
                </a:solidFill>
                <a:latin typeface="Microsoft JhengHei" panose="020B0604030504040204" pitchFamily="34" charset="-120"/>
                <a:ea typeface="Microsoft JhengHei" panose="020B0604030504040204" pitchFamily="34" charset="-120"/>
              </a:rPr>
              <a:t>最富</a:t>
            </a:r>
            <a:r>
              <a:rPr lang="zh-TW" altLang="en-US" sz="2800" b="1" dirty="0" smtClean="0">
                <a:solidFill>
                  <a:srgbClr val="0070C0"/>
                </a:solidFill>
                <a:latin typeface="Microsoft JhengHei" panose="020B0604030504040204" pitchFamily="34" charset="-120"/>
                <a:ea typeface="Microsoft JhengHei" panose="020B0604030504040204" pitchFamily="34" charset="-120"/>
              </a:rPr>
              <a:t>有 </a:t>
            </a:r>
            <a:r>
              <a:rPr lang="en-US" altLang="zh-TW" sz="2800" b="1" dirty="0" smtClean="0">
                <a:solidFill>
                  <a:srgbClr val="0070C0"/>
                </a:solidFill>
                <a:latin typeface="Microsoft JhengHei" panose="020B0604030504040204" pitchFamily="34" charset="-120"/>
                <a:ea typeface="Microsoft JhengHei" panose="020B0604030504040204" pitchFamily="34" charset="-120"/>
              </a:rPr>
              <a:t>1% (10%, 20%) </a:t>
            </a:r>
            <a:r>
              <a:rPr lang="zh-TW" altLang="en-US" sz="2800" b="1" dirty="0" smtClean="0">
                <a:solidFill>
                  <a:srgbClr val="0070C0"/>
                </a:solidFill>
                <a:latin typeface="Microsoft JhengHei" panose="020B0604030504040204" pitchFamily="34" charset="-120"/>
                <a:ea typeface="Microsoft JhengHei" panose="020B0604030504040204" pitchFamily="34" charset="-120"/>
              </a:rPr>
              <a:t>的</a:t>
            </a:r>
            <a:r>
              <a:rPr lang="zh-TW" altLang="en-US" sz="2800" b="1" dirty="0">
                <a:solidFill>
                  <a:srgbClr val="0070C0"/>
                </a:solidFill>
                <a:latin typeface="Microsoft JhengHei" panose="020B0604030504040204" pitchFamily="34" charset="-120"/>
                <a:ea typeface="Microsoft JhengHei" panose="020B0604030504040204" pitchFamily="34" charset="-120"/>
              </a:rPr>
              <a:t>家</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庭擁有 </a:t>
            </a:r>
            <a:r>
              <a:rPr lang="en-US" altLang="zh-TW" sz="2800" b="1" dirty="0" smtClean="0">
                <a:solidFill>
                  <a:srgbClr val="0070C0"/>
                </a:solidFill>
                <a:latin typeface="Microsoft JhengHei" panose="020B0604030504040204" pitchFamily="34" charset="-120"/>
                <a:ea typeface="Microsoft JhengHei" panose="020B0604030504040204" pitchFamily="34" charset="-120"/>
              </a:rPr>
              <a:t>35% (77%, 89%)</a:t>
            </a:r>
            <a:r>
              <a:rPr lang="zh-TW" altLang="en-US" sz="2800" b="1" dirty="0" smtClean="0">
                <a:solidFill>
                  <a:srgbClr val="0070C0"/>
                </a:solidFill>
                <a:latin typeface="Microsoft JhengHei" panose="020B0604030504040204" pitchFamily="34" charset="-120"/>
                <a:ea typeface="Microsoft JhengHei" panose="020B0604030504040204" pitchFamily="34" charset="-120"/>
              </a:rPr>
              <a:t> 的全部</a:t>
            </a:r>
            <a:r>
              <a:rPr lang="zh-TW" altLang="en-US" sz="2800" b="1" dirty="0">
                <a:solidFill>
                  <a:srgbClr val="0070C0"/>
                </a:solidFill>
                <a:latin typeface="Microsoft JhengHei" panose="020B0604030504040204" pitchFamily="34" charset="-120"/>
                <a:ea typeface="Microsoft JhengHei" panose="020B0604030504040204" pitchFamily="34" charset="-120"/>
              </a:rPr>
              <a:t>財</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富</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5389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707886"/>
          </a:xfrm>
          <a:prstGeom prst="rect">
            <a:avLst/>
          </a:prstGeom>
          <a:noFill/>
        </p:spPr>
        <p:txBody>
          <a:bodyPr wrap="square" rtlCol="0">
            <a:spAutoFit/>
          </a:bodyPr>
          <a:lstStyle/>
          <a:p>
            <a:pPr algn="ctr"/>
            <a:r>
              <a:rPr lang="zh-TW" altLang="en-US" sz="4000" b="1" smtClean="0">
                <a:latin typeface="Microsoft JhengHei" panose="020B0604030504040204" pitchFamily="34" charset="-120"/>
                <a:ea typeface="Microsoft JhengHei" panose="020B0604030504040204" pitchFamily="34" charset="-120"/>
              </a:rPr>
              <a:t>大綱</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143000" y="1990904"/>
            <a:ext cx="7543800" cy="2800767"/>
          </a:xfrm>
          <a:prstGeom prst="rect">
            <a:avLst/>
          </a:prstGeom>
        </p:spPr>
        <p:txBody>
          <a:bodyPr wrap="square">
            <a:spAutoFit/>
          </a:bodyPr>
          <a:lstStyle/>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簡單複習</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改變世界的途</a:t>
            </a:r>
            <a:r>
              <a:rPr lang="zh-TW" altLang="en-US" sz="3200" b="1" dirty="0" smtClean="0">
                <a:latin typeface="Microsoft JhengHei" panose="020B0604030504040204" pitchFamily="34" charset="-120"/>
                <a:ea typeface="Microsoft JhengHei" panose="020B0604030504040204" pitchFamily="34" charset="-120"/>
              </a:rPr>
              <a:t>徑</a:t>
            </a:r>
            <a:endParaRPr lang="en-US" altLang="zh-TW" sz="3200" b="1" dirty="0" smtClean="0">
              <a:latin typeface="Microsoft JhengHei" panose="020B0604030504040204" pitchFamily="34" charset="-120"/>
              <a:ea typeface="Microsoft JhengHei" panose="020B0604030504040204" pitchFamily="34" charset="-120"/>
            </a:endParaRPr>
          </a:p>
          <a:p>
            <a:pPr marL="914400" lvl="1" indent="-457200">
              <a:spcBef>
                <a:spcPts val="1200"/>
              </a:spcBef>
              <a:buFont typeface="Microsoft JhengHei" panose="020B0604030504040204" pitchFamily="34" charset="-120"/>
              <a:buChar char="–"/>
            </a:pPr>
            <a:r>
              <a:rPr lang="zh-TW" altLang="en-US" sz="2800" b="1" dirty="0" smtClean="0">
                <a:latin typeface="Microsoft JhengHei" panose="020B0604030504040204" pitchFamily="34" charset="-120"/>
                <a:ea typeface="Microsoft JhengHei" panose="020B0604030504040204" pitchFamily="34" charset="-120"/>
              </a:rPr>
              <a:t>實踐的機會</a:t>
            </a:r>
            <a:endParaRPr lang="en-US" sz="28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結</a:t>
            </a:r>
            <a:r>
              <a:rPr lang="zh-TW" altLang="en-US" sz="3200" b="1" dirty="0">
                <a:latin typeface="Microsoft JhengHei" panose="020B0604030504040204" pitchFamily="34" charset="-120"/>
                <a:ea typeface="Microsoft JhengHei" panose="020B0604030504040204" pitchFamily="34" charset="-120"/>
              </a:rPr>
              <a:t>語</a:t>
            </a:r>
            <a:endParaRPr lang="en-US" sz="3200" b="1" dirty="0">
              <a:latin typeface="Microsoft JhengHei" panose="020B0604030504040204" pitchFamily="34" charset="-120"/>
              <a:ea typeface="Microsoft JhengHei" panose="020B0604030504040204" pitchFamily="34" charset="-120"/>
            </a:endParaRPr>
          </a:p>
          <a:p>
            <a:pPr lvl="1"/>
            <a:endParaRPr lang="en-US" altLang="zh-TW" b="1" dirty="0">
              <a:latin typeface="Microsoft JhengHei" panose="020B0604030504040204" pitchFamily="34" charset="-120"/>
              <a:ea typeface="Microsoft JhengHei" panose="020B0604030504040204" pitchFamily="34" charset="-120"/>
            </a:endParaRPr>
          </a:p>
        </p:txBody>
      </p:sp>
      <p:sp>
        <p:nvSpPr>
          <p:cNvPr id="6" name="Right Arrow 5"/>
          <p:cNvSpPr/>
          <p:nvPr/>
        </p:nvSpPr>
        <p:spPr>
          <a:xfrm>
            <a:off x="457200" y="2667000"/>
            <a:ext cx="533400" cy="5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9AAA648-1FEE-4BC6-A74A-7F2F31D927FF}" type="slidenum">
              <a:rPr lang="en-US" smtClean="0"/>
              <a:t>18</a:t>
            </a:fld>
            <a:endParaRPr lang="en-US" dirty="0"/>
          </a:p>
        </p:txBody>
      </p:sp>
    </p:spTree>
    <p:extLst>
      <p:ext uri="{BB962C8B-B14F-4D97-AF65-F5344CB8AC3E}">
        <p14:creationId xmlns:p14="http://schemas.microsoft.com/office/powerpoint/2010/main" val="330921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200"/>
          </a:xfrm>
        </p:spPr>
        <p:txBody>
          <a:bodyPr>
            <a:noAutofit/>
          </a:bodyPr>
          <a:lstStyle/>
          <a:p>
            <a:r>
              <a:rPr lang="zh-TW" altLang="en-US" sz="4000" b="1" dirty="0" smtClean="0">
                <a:latin typeface="Microsoft JhengHei" panose="020B0604030504040204" pitchFamily="34" charset="-120"/>
                <a:ea typeface="Microsoft JhengHei" panose="020B0604030504040204" pitchFamily="34" charset="-120"/>
              </a:rPr>
              <a:t>改變世界的途徑</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19</a:t>
            </a:fld>
            <a:endParaRPr lang="en-US" dirty="0"/>
          </a:p>
        </p:txBody>
      </p:sp>
      <p:sp>
        <p:nvSpPr>
          <p:cNvPr id="3" name="Rectangle 2"/>
          <p:cNvSpPr/>
          <p:nvPr/>
        </p:nvSpPr>
        <p:spPr>
          <a:xfrm>
            <a:off x="1066800" y="1371600"/>
            <a:ext cx="7099540" cy="5016758"/>
          </a:xfrm>
          <a:prstGeom prst="rect">
            <a:avLst/>
          </a:prstGeom>
        </p:spPr>
        <p:txBody>
          <a:bodyPr wrap="square">
            <a:spAutoFit/>
          </a:bodyPr>
          <a:lstStyle/>
          <a:p>
            <a:pPr marL="285750" indent="-28575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一個開始</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恢復基</a:t>
            </a:r>
            <a:r>
              <a:rPr lang="zh-TW" altLang="en-US" sz="2400" b="1" dirty="0">
                <a:latin typeface="Microsoft JhengHei" panose="020B0604030504040204" pitchFamily="34" charset="-120"/>
                <a:ea typeface="Microsoft JhengHei" panose="020B0604030504040204" pitchFamily="34" charset="-120"/>
              </a:rPr>
              <a:t>督徒士氣</a:t>
            </a:r>
            <a:r>
              <a:rPr lang="en-US" sz="2400" b="1" dirty="0">
                <a:latin typeface="Microsoft JhengHei" panose="020B0604030504040204" pitchFamily="34" charset="-120"/>
                <a:ea typeface="Microsoft JhengHei" panose="020B0604030504040204" pitchFamily="34" charset="-120"/>
              </a:rPr>
              <a:t> </a:t>
            </a:r>
            <a:r>
              <a:rPr lang="en-US" sz="2400" b="1" dirty="0" smtClean="0">
                <a:latin typeface="Microsoft JhengHei" panose="020B0604030504040204" pitchFamily="34" charset="-120"/>
                <a:ea typeface="Microsoft JhengHei" panose="020B0604030504040204" pitchFamily="34" charset="-120"/>
              </a:rPr>
              <a:t>(</a:t>
            </a:r>
            <a:r>
              <a:rPr lang="en-US" altLang="zh-TW" sz="2400" b="1" dirty="0" smtClean="0">
                <a:latin typeface="Microsoft JhengHei" panose="020B0604030504040204" pitchFamily="34" charset="-120"/>
                <a:ea typeface="Microsoft JhengHei" panose="020B0604030504040204" pitchFamily="34" charset="-120"/>
              </a:rPr>
              <a:t>S</a:t>
            </a:r>
            <a:r>
              <a:rPr lang="en-US" sz="2400" b="1" dirty="0" smtClean="0">
                <a:latin typeface="Microsoft JhengHei" panose="020B0604030504040204" pitchFamily="34" charset="-120"/>
                <a:ea typeface="Microsoft JhengHei" panose="020B0604030504040204" pitchFamily="34" charset="-120"/>
              </a:rPr>
              <a:t>tand </a:t>
            </a:r>
            <a:r>
              <a:rPr lang="en-US" sz="2400" b="1" dirty="0">
                <a:latin typeface="Microsoft JhengHei" panose="020B0604030504040204" pitchFamily="34" charset="-120"/>
                <a:ea typeface="Microsoft JhengHei" panose="020B0604030504040204" pitchFamily="34" charset="-120"/>
              </a:rPr>
              <a:t>up for Jesus</a:t>
            </a:r>
            <a:r>
              <a:rPr lang="en-US" sz="2400" b="1" dirty="0" smtClean="0">
                <a:latin typeface="Microsoft JhengHei" panose="020B0604030504040204" pitchFamily="34" charset="-120"/>
                <a:ea typeface="Microsoft JhengHei" panose="020B0604030504040204" pitchFamily="34" charset="-120"/>
              </a:rPr>
              <a:t>)</a:t>
            </a:r>
            <a:endParaRPr lang="en-US" altLang="zh-TW" sz="24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二個焦點</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照</a:t>
            </a:r>
            <a:r>
              <a:rPr lang="zh-TW" altLang="en-US" sz="2400" b="1" dirty="0">
                <a:latin typeface="Microsoft JhengHei" panose="020B0604030504040204" pitchFamily="34" charset="-120"/>
                <a:ea typeface="Microsoft JhengHei" panose="020B0604030504040204" pitchFamily="34" charset="-120"/>
              </a:rPr>
              <a:t>顧有需要的</a:t>
            </a:r>
            <a:r>
              <a:rPr lang="en-US" sz="2400" b="1" dirty="0">
                <a:latin typeface="Microsoft JhengHei" panose="020B0604030504040204" pitchFamily="34" charset="-120"/>
                <a:ea typeface="Microsoft JhengHei" panose="020B0604030504040204" pitchFamily="34" charset="-120"/>
              </a:rPr>
              <a:t> </a:t>
            </a:r>
            <a:r>
              <a:rPr lang="en-US" sz="2400" b="1" dirty="0" smtClean="0">
                <a:latin typeface="Microsoft JhengHei" panose="020B0604030504040204" pitchFamily="34" charset="-120"/>
                <a:ea typeface="Microsoft JhengHei" panose="020B0604030504040204" pitchFamily="34" charset="-120"/>
              </a:rPr>
              <a:t>(</a:t>
            </a:r>
            <a:r>
              <a:rPr lang="en-US" altLang="zh-TW" sz="2400" b="1" dirty="0" smtClean="0">
                <a:latin typeface="Microsoft JhengHei" panose="020B0604030504040204" pitchFamily="34" charset="-120"/>
                <a:ea typeface="Microsoft JhengHei" panose="020B0604030504040204" pitchFamily="34" charset="-120"/>
              </a:rPr>
              <a:t>M</a:t>
            </a:r>
            <a:r>
              <a:rPr lang="en-US" sz="2400" b="1" dirty="0" smtClean="0">
                <a:latin typeface="Microsoft JhengHei" panose="020B0604030504040204" pitchFamily="34" charset="-120"/>
                <a:ea typeface="Microsoft JhengHei" panose="020B0604030504040204" pitchFamily="34" charset="-120"/>
              </a:rPr>
              <a:t>ercy </a:t>
            </a:r>
            <a:r>
              <a:rPr lang="en-US" sz="2400" b="1" dirty="0">
                <a:latin typeface="Microsoft JhengHei" panose="020B0604030504040204" pitchFamily="34" charset="-120"/>
                <a:ea typeface="Microsoft JhengHei" panose="020B0604030504040204" pitchFamily="34" charset="-120"/>
              </a:rPr>
              <a:t>ministry</a:t>
            </a:r>
            <a:r>
              <a:rPr lang="en-US" sz="2400" b="1" dirty="0" smtClean="0">
                <a:latin typeface="Microsoft JhengHei" panose="020B0604030504040204" pitchFamily="34" charset="-120"/>
                <a:ea typeface="Microsoft JhengHei" panose="020B0604030504040204" pitchFamily="34" charset="-120"/>
              </a:rPr>
              <a:t>)</a:t>
            </a:r>
          </a:p>
          <a:p>
            <a:pPr marL="742950" lvl="1" indent="-285750">
              <a:spcBef>
                <a:spcPts val="600"/>
              </a:spcBef>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維</a:t>
            </a:r>
            <a:r>
              <a:rPr lang="zh-TW" altLang="en-US" sz="2400" b="1" dirty="0">
                <a:latin typeface="Microsoft JhengHei" panose="020B0604030504040204" pitchFamily="34" charset="-120"/>
                <a:ea typeface="Microsoft JhengHei" panose="020B0604030504040204" pitchFamily="34" charset="-120"/>
              </a:rPr>
              <a:t>護公義和</a:t>
            </a:r>
            <a:r>
              <a:rPr lang="zh-TW" altLang="en-US" sz="2400" b="1" dirty="0" smtClean="0">
                <a:latin typeface="Microsoft JhengHei" panose="020B0604030504040204" pitchFamily="34" charset="-120"/>
                <a:ea typeface="Microsoft JhengHei" panose="020B0604030504040204" pitchFamily="34" charset="-120"/>
              </a:rPr>
              <a:t>真理 </a:t>
            </a:r>
            <a:r>
              <a:rPr lang="en-US" altLang="zh-TW" sz="2400" b="1" dirty="0" smtClean="0">
                <a:latin typeface="Microsoft JhengHei" panose="020B0604030504040204" pitchFamily="34" charset="-120"/>
                <a:ea typeface="Microsoft JhengHei" panose="020B0604030504040204" pitchFamily="34" charset="-120"/>
              </a:rPr>
              <a:t>(Justice Ministry)</a:t>
            </a:r>
          </a:p>
          <a:p>
            <a:pPr lvl="2">
              <a:spcBef>
                <a:spcPts val="600"/>
              </a:spcBef>
            </a:pPr>
            <a:r>
              <a:rPr lang="zh-TW" altLang="en-US" sz="2000" b="1" dirty="0" smtClean="0">
                <a:latin typeface="Microsoft JhengHei" panose="020B0604030504040204" pitchFamily="34" charset="-120"/>
                <a:ea typeface="Microsoft JhengHei" panose="020B0604030504040204" pitchFamily="34" charset="-120"/>
              </a:rPr>
              <a:t>我</a:t>
            </a:r>
            <a:r>
              <a:rPr lang="zh-TW" altLang="en-US" sz="2000" b="1" dirty="0">
                <a:latin typeface="Microsoft JhengHei" panose="020B0604030504040204" pitchFamily="34" charset="-120"/>
                <a:ea typeface="Microsoft JhengHei" panose="020B0604030504040204" pitchFamily="34" charset="-120"/>
              </a:rPr>
              <a:t>們凡事不能敵擋真理，只能扶助真理。（哥後</a:t>
            </a:r>
            <a:r>
              <a:rPr lang="en-US" sz="2000" b="1" dirty="0">
                <a:latin typeface="Microsoft JhengHei" panose="020B0604030504040204" pitchFamily="34" charset="-120"/>
                <a:ea typeface="Microsoft JhengHei" panose="020B0604030504040204" pitchFamily="34" charset="-120"/>
              </a:rPr>
              <a:t>13:8</a:t>
            </a:r>
            <a:r>
              <a:rPr lang="zh-TW" altLang="en-US" sz="2000" b="1" dirty="0">
                <a:latin typeface="Microsoft JhengHei" panose="020B0604030504040204" pitchFamily="34" charset="-120"/>
                <a:ea typeface="Microsoft JhengHei" panose="020B0604030504040204" pitchFamily="34" charset="-120"/>
              </a:rPr>
              <a:t>）為真理作見證（約</a:t>
            </a:r>
            <a:r>
              <a:rPr lang="en-US" sz="2000" b="1" dirty="0">
                <a:latin typeface="Microsoft JhengHei" panose="020B0604030504040204" pitchFamily="34" charset="-120"/>
                <a:ea typeface="Microsoft JhengHei" panose="020B0604030504040204" pitchFamily="34" charset="-120"/>
              </a:rPr>
              <a:t> 18:37</a:t>
            </a:r>
            <a:r>
              <a:rPr lang="zh-TW" altLang="en-US" sz="2000" b="1" dirty="0"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三個行動</a:t>
            </a:r>
            <a:endParaRPr lang="en-US" altLang="zh-TW" sz="2800" b="1" dirty="0" smtClean="0">
              <a:latin typeface="Microsoft JhengHei" panose="020B0604030504040204" pitchFamily="34" charset="-120"/>
              <a:ea typeface="Microsoft JhengHei" panose="020B0604030504040204" pitchFamily="34" charset="-120"/>
            </a:endParaRPr>
          </a:p>
          <a:p>
            <a:pPr marL="914400" lvl="1" indent="-457200">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付出愛 </a:t>
            </a:r>
            <a:r>
              <a:rPr lang="en-US" altLang="zh-TW" sz="2400" b="1" dirty="0" smtClean="0">
                <a:latin typeface="Microsoft JhengHei" panose="020B0604030504040204" pitchFamily="34" charset="-120"/>
                <a:ea typeface="Microsoft JhengHei" panose="020B0604030504040204" pitchFamily="34" charset="-120"/>
              </a:rPr>
              <a:t>(</a:t>
            </a:r>
            <a:r>
              <a:rPr lang="en-US" altLang="zh-TW" sz="2400" b="1" dirty="0">
                <a:latin typeface="Microsoft JhengHei" panose="020B0604030504040204" pitchFamily="34" charset="-120"/>
                <a:ea typeface="Microsoft JhengHei" panose="020B0604030504040204" pitchFamily="34" charset="-120"/>
              </a:rPr>
              <a:t>g</a:t>
            </a:r>
            <a:r>
              <a:rPr lang="en-US" sz="2400" b="1" dirty="0" smtClean="0">
                <a:latin typeface="Microsoft JhengHei" panose="020B0604030504040204" pitchFamily="34" charset="-120"/>
                <a:ea typeface="Microsoft JhengHei" panose="020B0604030504040204" pitchFamily="34" charset="-120"/>
              </a:rPr>
              <a:t>ive love)</a:t>
            </a:r>
          </a:p>
          <a:p>
            <a:pPr marL="914400" lvl="1" indent="-457200">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行善事 </a:t>
            </a:r>
            <a:r>
              <a:rPr lang="en-US" altLang="zh-TW" sz="2400" b="1" dirty="0" smtClean="0">
                <a:latin typeface="Microsoft JhengHei" panose="020B0604030504040204" pitchFamily="34" charset="-120"/>
                <a:ea typeface="Microsoft JhengHei" panose="020B0604030504040204" pitchFamily="34" charset="-120"/>
              </a:rPr>
              <a:t>(</a:t>
            </a:r>
            <a:r>
              <a:rPr lang="en-US" altLang="zh-TW" sz="2400" b="1" dirty="0">
                <a:latin typeface="Microsoft JhengHei" panose="020B0604030504040204" pitchFamily="34" charset="-120"/>
                <a:ea typeface="Microsoft JhengHei" panose="020B0604030504040204" pitchFamily="34" charset="-120"/>
              </a:rPr>
              <a:t>d</a:t>
            </a:r>
            <a:r>
              <a:rPr lang="en-US" sz="2400" b="1" dirty="0" smtClean="0">
                <a:latin typeface="Microsoft JhengHei" panose="020B0604030504040204" pitchFamily="34" charset="-120"/>
                <a:ea typeface="Microsoft JhengHei" panose="020B0604030504040204" pitchFamily="34" charset="-120"/>
              </a:rPr>
              <a:t>o good)</a:t>
            </a:r>
          </a:p>
          <a:p>
            <a:pPr marL="914400" lvl="1" indent="-457200">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分享信心</a:t>
            </a:r>
            <a:r>
              <a:rPr lang="en-US" altLang="zh-TW" sz="2400" b="1" dirty="0" smtClean="0">
                <a:latin typeface="Microsoft JhengHei" panose="020B0604030504040204" pitchFamily="34" charset="-120"/>
                <a:ea typeface="Microsoft JhengHei" panose="020B0604030504040204" pitchFamily="34" charset="-120"/>
              </a:rPr>
              <a:t> (</a:t>
            </a:r>
            <a:r>
              <a:rPr lang="en-US" altLang="zh-TW" sz="2400" b="1" dirty="0">
                <a:latin typeface="Microsoft JhengHei" panose="020B0604030504040204" pitchFamily="34" charset="-120"/>
                <a:ea typeface="Microsoft JhengHei" panose="020B0604030504040204" pitchFamily="34" charset="-120"/>
              </a:rPr>
              <a:t>s</a:t>
            </a:r>
            <a:r>
              <a:rPr lang="en-US" sz="2400" b="1" dirty="0" smtClean="0">
                <a:latin typeface="Microsoft JhengHei" panose="020B0604030504040204" pitchFamily="34" charset="-120"/>
                <a:ea typeface="Microsoft JhengHei" panose="020B0604030504040204" pitchFamily="34" charset="-120"/>
              </a:rPr>
              <a:t>hare faith)</a:t>
            </a:r>
            <a:endParaRPr lang="en-US" sz="2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9269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03791"/>
            <a:ext cx="8229600" cy="1143000"/>
          </a:xfrm>
        </p:spPr>
        <p:txBody>
          <a:bodyPr/>
          <a:lstStyle/>
          <a:p>
            <a:pPr algn="ctr"/>
            <a:r>
              <a:rPr lang="zh-CN" altLang="en-US" sz="5400" b="1" dirty="0">
                <a:latin typeface="Microsoft JhengHei" panose="020B0604030504040204" pitchFamily="34" charset="-120"/>
                <a:ea typeface="Microsoft JhengHei" panose="020B0604030504040204" pitchFamily="34" charset="-120"/>
              </a:rPr>
              <a:t>我們愛</a:t>
            </a:r>
            <a:r>
              <a:rPr lang="zh-TW" altLang="en-US" sz="5400" b="1" dirty="0">
                <a:latin typeface="Microsoft JhengHei" panose="020B0604030504040204" pitchFamily="34" charset="-120"/>
                <a:ea typeface="Microsoft JhengHei" panose="020B0604030504040204" pitchFamily="34" charset="-120"/>
              </a:rPr>
              <a:t>讓世界不一樣</a:t>
            </a:r>
            <a:endParaRPr lang="zh-TW" altLang="en-US" sz="5400" dirty="0">
              <a:latin typeface="Microsoft JhengHei" panose="020B0604030504040204" pitchFamily="34" charset="-120"/>
              <a:ea typeface="Microsoft JhengHei" panose="020B0604030504040204" pitchFamily="34" charset="-120"/>
            </a:endParaRPr>
          </a:p>
        </p:txBody>
      </p:sp>
      <p:sp>
        <p:nvSpPr>
          <p:cNvPr id="2051" name="Rectangle 3"/>
          <p:cNvSpPr>
            <a:spLocks noGrp="1" noChangeArrowheads="1"/>
          </p:cNvSpPr>
          <p:nvPr>
            <p:ph type="body" idx="1"/>
          </p:nvPr>
        </p:nvSpPr>
        <p:spPr>
          <a:xfrm>
            <a:off x="304800" y="2133600"/>
            <a:ext cx="8534400" cy="3962400"/>
          </a:xfrm>
        </p:spPr>
        <p:txBody>
          <a:bodyPr>
            <a:normAutofit/>
          </a:bodyPr>
          <a:lstStyle/>
          <a:p>
            <a:pPr algn="ctr">
              <a:buNone/>
            </a:pPr>
            <a:r>
              <a:rPr lang="zh-TW" altLang="en-US" sz="4000" b="1" dirty="0">
                <a:latin typeface="Microsoft JhengHei" panose="020B0604030504040204" pitchFamily="34" charset="-120"/>
                <a:ea typeface="Microsoft JhengHei" panose="020B0604030504040204" pitchFamily="34" charset="-120"/>
              </a:rPr>
              <a:t>你</a:t>
            </a:r>
            <a:r>
              <a:rPr lang="zh-CN" altLang="en-US" sz="4000" b="1" dirty="0">
                <a:latin typeface="Microsoft JhengHei" panose="020B0604030504040204" pitchFamily="34" charset="-120"/>
                <a:ea typeface="Microsoft JhengHei" panose="020B0604030504040204" pitchFamily="34" charset="-120"/>
              </a:rPr>
              <a:t>和</a:t>
            </a:r>
            <a:r>
              <a:rPr lang="zh-TW" altLang="en-US" sz="4000" b="1" dirty="0">
                <a:latin typeface="Microsoft JhengHei" panose="020B0604030504040204" pitchFamily="34" charset="-120"/>
                <a:ea typeface="Microsoft JhengHei" panose="020B0604030504040204" pitchFamily="34" charset="-120"/>
              </a:rPr>
              <a:t>我是天父愛的創造</a:t>
            </a:r>
            <a:endParaRPr lang="en-US" altLang="zh-TW" sz="4000" b="1" dirty="0">
              <a:latin typeface="Microsoft JhengHei" panose="020B0604030504040204" pitchFamily="34" charset="-120"/>
              <a:ea typeface="Microsoft JhengHei" panose="020B0604030504040204" pitchFamily="34" charset="-120"/>
            </a:endParaRPr>
          </a:p>
          <a:p>
            <a:pPr algn="ctr">
              <a:buNone/>
            </a:pPr>
            <a:r>
              <a:rPr lang="zh-TW" altLang="en-US" sz="4000" b="1" dirty="0">
                <a:latin typeface="Microsoft JhengHei" panose="020B0604030504040204" pitchFamily="34" charset="-120"/>
                <a:ea typeface="Microsoft JhengHei" panose="020B0604030504040204" pitchFamily="34" charset="-120"/>
              </a:rPr>
              <a:t>每個人有最美的夢想</a:t>
            </a:r>
          </a:p>
          <a:p>
            <a:pPr algn="ctr">
              <a:buNone/>
            </a:pPr>
            <a:r>
              <a:rPr lang="zh-TW" altLang="en-US" sz="4000" b="1" dirty="0">
                <a:latin typeface="Microsoft JhengHei" panose="020B0604030504040204" pitchFamily="34" charset="-120"/>
                <a:ea typeface="Microsoft JhengHei" panose="020B0604030504040204" pitchFamily="34" charset="-120"/>
              </a:rPr>
              <a:t>一路上彼此照亮　扶持擁抱</a:t>
            </a:r>
          </a:p>
          <a:p>
            <a:pPr algn="ctr">
              <a:buNone/>
            </a:pPr>
            <a:r>
              <a:rPr lang="zh-TW" altLang="en-US" sz="4000" b="1" dirty="0">
                <a:latin typeface="Microsoft JhengHei" panose="020B0604030504040204" pitchFamily="34" charset="-120"/>
                <a:ea typeface="Microsoft JhengHei" panose="020B0604030504040204" pitchFamily="34" charset="-120"/>
              </a:rPr>
              <a:t>我們的愛讓世界不一樣</a:t>
            </a:r>
          </a:p>
        </p:txBody>
      </p:sp>
      <p:sp>
        <p:nvSpPr>
          <p:cNvPr id="2052" name="Text Box 4"/>
          <p:cNvSpPr txBox="1">
            <a:spLocks noChangeArrowheads="1"/>
          </p:cNvSpPr>
          <p:nvPr/>
        </p:nvSpPr>
        <p:spPr bwMode="auto">
          <a:xfrm>
            <a:off x="1447800" y="1447800"/>
            <a:ext cx="5943600" cy="579438"/>
          </a:xfrm>
          <a:prstGeom prst="rect">
            <a:avLst/>
          </a:prstGeom>
          <a:noFill/>
          <a:ln w="9525">
            <a:noFill/>
            <a:miter lim="800000"/>
            <a:headEnd/>
            <a:tailEnd/>
          </a:ln>
          <a:effectLst/>
        </p:spPr>
        <p:txBody>
          <a:bodyPr>
            <a:spAutoFit/>
          </a:bodyPr>
          <a:lstStyle/>
          <a:p>
            <a:pPr>
              <a:spcBef>
                <a:spcPct val="50000"/>
              </a:spcBef>
            </a:pPr>
            <a:endParaRPr lang="zh-TW" altLang="en-US"/>
          </a:p>
        </p:txBody>
      </p:sp>
      <p:sp>
        <p:nvSpPr>
          <p:cNvPr id="2053" name="Rectangle 5"/>
          <p:cNvSpPr>
            <a:spLocks noChangeArrowheads="1"/>
          </p:cNvSpPr>
          <p:nvPr/>
        </p:nvSpPr>
        <p:spPr bwMode="auto">
          <a:xfrm>
            <a:off x="685800" y="1371600"/>
            <a:ext cx="7772400" cy="366713"/>
          </a:xfrm>
          <a:prstGeom prst="rect">
            <a:avLst/>
          </a:prstGeom>
          <a:noFill/>
          <a:ln w="9525">
            <a:noFill/>
            <a:miter lim="800000"/>
            <a:headEnd/>
            <a:tailEnd/>
          </a:ln>
          <a:effectLst/>
        </p:spPr>
        <p:txBody>
          <a:bodyPr>
            <a:spAutoFit/>
          </a:bodyPr>
          <a:lstStyle/>
          <a:p>
            <a:r>
              <a:rPr lang="zh-TW" altLang="en-US" sz="1800" dirty="0">
                <a:solidFill>
                  <a:schemeClr val="bg1"/>
                </a:solidFill>
                <a:latin typeface="Arial" pitchFamily="34" charset="0"/>
              </a:rPr>
              <a:t>讚美之泉   </a:t>
            </a:r>
            <a:r>
              <a:rPr lang="zh-TW" altLang="en-US" sz="1800" dirty="0">
                <a:solidFill>
                  <a:schemeClr val="bg1"/>
                </a:solidFill>
              </a:rPr>
              <a:t>詞</a:t>
            </a:r>
            <a:r>
              <a:rPr lang="zh-CN" altLang="en-US" sz="1800" dirty="0">
                <a:solidFill>
                  <a:schemeClr val="bg1"/>
                </a:solidFill>
              </a:rPr>
              <a:t>曲：</a:t>
            </a:r>
            <a:r>
              <a:rPr lang="zh-TW" altLang="en-US" sz="1800" dirty="0">
                <a:solidFill>
                  <a:schemeClr val="bg1"/>
                </a:solidFill>
              </a:rPr>
              <a:t>游智婷  </a:t>
            </a:r>
          </a:p>
        </p:txBody>
      </p:sp>
      <p:sp>
        <p:nvSpPr>
          <p:cNvPr id="6" name="Rectangle 5"/>
          <p:cNvSpPr>
            <a:spLocks noChangeArrowheads="1"/>
          </p:cNvSpPr>
          <p:nvPr/>
        </p:nvSpPr>
        <p:spPr bwMode="auto">
          <a:xfrm>
            <a:off x="533400" y="5912643"/>
            <a:ext cx="7772400" cy="646331"/>
          </a:xfrm>
          <a:prstGeom prst="rect">
            <a:avLst/>
          </a:prstGeom>
          <a:noFill/>
          <a:ln w="9525">
            <a:noFill/>
            <a:miter lim="800000"/>
            <a:headEnd/>
            <a:tailEnd/>
          </a:ln>
          <a:effectLst/>
        </p:spPr>
        <p:txBody>
          <a:bodyPr>
            <a:spAutoFit/>
          </a:bodyPr>
          <a:lstStyle/>
          <a:p>
            <a:r>
              <a:rPr lang="en-US" altLang="zh-TW" sz="1800" b="1" i="1" dirty="0">
                <a:solidFill>
                  <a:schemeClr val="bg1"/>
                </a:solidFill>
                <a:latin typeface="Arial" pitchFamily="34" charset="0"/>
              </a:rPr>
              <a:t>CBCGB CCLI # 31566</a:t>
            </a:r>
          </a:p>
          <a:p>
            <a:r>
              <a:rPr lang="en-US" altLang="zh-TW" sz="1800" b="1" i="1" dirty="0">
                <a:solidFill>
                  <a:schemeClr val="bg1"/>
                </a:solidFill>
                <a:latin typeface="Arial" pitchFamily="34" charset="0"/>
              </a:rPr>
              <a:t>Copyright 2008 Stream of Praise Music / BMI. CCLI</a:t>
            </a:r>
            <a:r>
              <a:rPr lang="zh-TW" altLang="en-US" sz="1800" b="1" i="1" dirty="0">
                <a:solidFill>
                  <a:schemeClr val="bg1"/>
                </a:solidFill>
                <a:latin typeface="Arial" pitchFamily="34" charset="0"/>
              </a:rPr>
              <a:t> </a:t>
            </a:r>
            <a:r>
              <a:rPr lang="en-US" altLang="zh-TW" sz="1800" b="1" i="1" dirty="0">
                <a:solidFill>
                  <a:schemeClr val="bg1"/>
                </a:solidFill>
                <a:latin typeface="Arial" pitchFamily="34" charset="0"/>
              </a:rPr>
              <a:t>#</a:t>
            </a:r>
            <a:r>
              <a:rPr lang="zh-TW" altLang="en-US" sz="1800" b="1" i="1" dirty="0">
                <a:solidFill>
                  <a:schemeClr val="bg1"/>
                </a:solidFill>
                <a:latin typeface="Arial" pitchFamily="34" charset="0"/>
              </a:rPr>
              <a:t> </a:t>
            </a:r>
            <a:r>
              <a:rPr lang="en-US" altLang="zh-TW" sz="1800" b="1" i="1" dirty="0">
                <a:solidFill>
                  <a:schemeClr val="bg1"/>
                </a:solidFill>
                <a:latin typeface="Arial" pitchFamily="34" charset="0"/>
              </a:rPr>
              <a:t>2351995</a:t>
            </a:r>
            <a:endParaRPr lang="zh-TW" altLang="en-US" sz="1800" b="1" i="1" dirty="0">
              <a:solidFill>
                <a:schemeClr val="bg1"/>
              </a:solidFill>
            </a:endParaRPr>
          </a:p>
        </p:txBody>
      </p:sp>
    </p:spTree>
    <p:extLst>
      <p:ext uri="{BB962C8B-B14F-4D97-AF65-F5344CB8AC3E}">
        <p14:creationId xmlns:p14="http://schemas.microsoft.com/office/powerpoint/2010/main" val="296255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
            <a:ext cx="9144000" cy="707886"/>
          </a:xfrm>
          <a:prstGeom prst="rect">
            <a:avLst/>
          </a:prstGeom>
        </p:spPr>
        <p:txBody>
          <a:bodyPr wrap="square">
            <a:spAutoFit/>
          </a:bodyPr>
          <a:lstStyle/>
          <a:p>
            <a:pPr algn="ctr"/>
            <a:r>
              <a:rPr lang="zh-TW" altLang="en-US" sz="4000" b="1" dirty="0" smtClean="0">
                <a:latin typeface="Microsoft JhengHei" panose="020B0604030504040204" pitchFamily="34" charset="-120"/>
                <a:ea typeface="Microsoft JhengHei" panose="020B0604030504040204" pitchFamily="34" charset="-120"/>
                <a:cs typeface="Times New Roman" panose="02020603050405020304" pitchFamily="18" charset="0"/>
              </a:rPr>
              <a:t>改變的範圍圈</a:t>
            </a:r>
          </a:p>
        </p:txBody>
      </p:sp>
      <p:grpSp>
        <p:nvGrpSpPr>
          <p:cNvPr id="15" name="Group 14"/>
          <p:cNvGrpSpPr/>
          <p:nvPr/>
        </p:nvGrpSpPr>
        <p:grpSpPr>
          <a:xfrm>
            <a:off x="1572368" y="1371600"/>
            <a:ext cx="4475263" cy="5019020"/>
            <a:chOff x="2057400" y="1305580"/>
            <a:chExt cx="4475263" cy="5019020"/>
          </a:xfrm>
        </p:grpSpPr>
        <p:sp>
          <p:nvSpPr>
            <p:cNvPr id="6" name="Oval 5"/>
            <p:cNvSpPr/>
            <p:nvPr/>
          </p:nvSpPr>
          <p:spPr>
            <a:xfrm>
              <a:off x="3581400" y="3657600"/>
              <a:ext cx="1447800" cy="1352550"/>
            </a:xfrm>
            <a:prstGeom prst="ellipse">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86100" y="3048000"/>
              <a:ext cx="2438400" cy="2438400"/>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800" y="2438400"/>
              <a:ext cx="3429000" cy="3490616"/>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1905000"/>
              <a:ext cx="4475263" cy="4419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0" y="4038600"/>
              <a:ext cx="914400" cy="523220"/>
            </a:xfrm>
            <a:prstGeom prst="rect">
              <a:avLst/>
            </a:prstGeom>
            <a:noFill/>
          </p:spPr>
          <p:txBody>
            <a:bodyPr wrap="square" rtlCol="0">
              <a:spAutoFit/>
            </a:bodyPr>
            <a:lstStyle/>
            <a:p>
              <a:pPr algn="ctr"/>
              <a:r>
                <a:rPr lang="zh-TW" altLang="en-US" sz="2800" b="1" dirty="0">
                  <a:latin typeface="Microsoft JhengHei" panose="020B0604030504040204" pitchFamily="34" charset="-120"/>
                  <a:ea typeface="Microsoft JhengHei" panose="020B0604030504040204" pitchFamily="34" charset="-120"/>
                </a:rPr>
                <a:t>自己</a:t>
              </a:r>
              <a:endParaRPr lang="en-US" sz="2800" b="1" dirty="0">
                <a:latin typeface="Microsoft JhengHei" panose="020B0604030504040204" pitchFamily="34" charset="-120"/>
                <a:ea typeface="Microsoft JhengHei" panose="020B0604030504040204" pitchFamily="34" charset="-120"/>
              </a:endParaRPr>
            </a:p>
          </p:txBody>
        </p:sp>
        <p:sp>
          <p:nvSpPr>
            <p:cNvPr id="11" name="Rectangle 10"/>
            <p:cNvSpPr/>
            <p:nvPr/>
          </p:nvSpPr>
          <p:spPr>
            <a:xfrm>
              <a:off x="3834904" y="3200400"/>
              <a:ext cx="902811" cy="523220"/>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家庭</a:t>
              </a:r>
              <a:endParaRPr lang="en-US" sz="2800" b="1" dirty="0">
                <a:latin typeface="Microsoft JhengHei" panose="020B0604030504040204" pitchFamily="34" charset="-120"/>
                <a:ea typeface="Microsoft JhengHei" panose="020B0604030504040204" pitchFamily="34" charset="-120"/>
              </a:endParaRPr>
            </a:p>
          </p:txBody>
        </p:sp>
        <p:sp>
          <p:nvSpPr>
            <p:cNvPr id="12" name="Rectangle 11"/>
            <p:cNvSpPr/>
            <p:nvPr/>
          </p:nvSpPr>
          <p:spPr>
            <a:xfrm>
              <a:off x="3796685" y="2590800"/>
              <a:ext cx="902811" cy="523220"/>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教會</a:t>
              </a:r>
              <a:endParaRPr lang="en-US" sz="2800" b="1" dirty="0">
                <a:latin typeface="Microsoft JhengHei" panose="020B0604030504040204" pitchFamily="34" charset="-120"/>
                <a:ea typeface="Microsoft JhengHei" panose="020B0604030504040204" pitchFamily="34" charset="-120"/>
              </a:endParaRPr>
            </a:p>
          </p:txBody>
        </p:sp>
        <p:sp>
          <p:nvSpPr>
            <p:cNvPr id="13" name="Rectangle 12"/>
            <p:cNvSpPr/>
            <p:nvPr/>
          </p:nvSpPr>
          <p:spPr>
            <a:xfrm>
              <a:off x="3796684" y="1915180"/>
              <a:ext cx="902811" cy="523220"/>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社區</a:t>
              </a:r>
              <a:endParaRPr lang="en-US" sz="2800" b="1" dirty="0">
                <a:latin typeface="Microsoft JhengHei" panose="020B0604030504040204" pitchFamily="34" charset="-120"/>
                <a:ea typeface="Microsoft JhengHei" panose="020B0604030504040204" pitchFamily="34" charset="-120"/>
              </a:endParaRPr>
            </a:p>
          </p:txBody>
        </p:sp>
        <p:sp>
          <p:nvSpPr>
            <p:cNvPr id="14" name="Rectangle 13"/>
            <p:cNvSpPr/>
            <p:nvPr/>
          </p:nvSpPr>
          <p:spPr>
            <a:xfrm>
              <a:off x="3642747" y="1305580"/>
              <a:ext cx="1261885" cy="523220"/>
            </a:xfrm>
            <a:prstGeom prst="rect">
              <a:avLst/>
            </a:prstGeom>
          </p:spPr>
          <p:txBody>
            <a:bodyPr wrap="none">
              <a:spAutoFit/>
            </a:bodyPr>
            <a:lstStyle/>
            <a:p>
              <a:pPr algn="ctr"/>
              <a:r>
                <a:rPr lang="zh-TW" altLang="en-US" sz="2800" b="1" dirty="0" smtClean="0">
                  <a:latin typeface="Microsoft JhengHei" panose="020B0604030504040204" pitchFamily="34" charset="-120"/>
                  <a:ea typeface="Microsoft JhengHei" panose="020B0604030504040204" pitchFamily="34" charset="-120"/>
                </a:rPr>
                <a:t>全世界</a:t>
              </a:r>
              <a:endParaRPr lang="en-US" sz="2800" b="1" dirty="0">
                <a:latin typeface="Microsoft JhengHei" panose="020B0604030504040204" pitchFamily="34" charset="-120"/>
                <a:ea typeface="Microsoft JhengHei" panose="020B0604030504040204" pitchFamily="34" charset="-120"/>
              </a:endParaRPr>
            </a:p>
          </p:txBody>
        </p:sp>
      </p:grpSp>
      <p:sp>
        <p:nvSpPr>
          <p:cNvPr id="16" name="TextBox 15"/>
          <p:cNvSpPr txBox="1"/>
          <p:nvPr/>
        </p:nvSpPr>
        <p:spPr>
          <a:xfrm>
            <a:off x="6362700" y="2389256"/>
            <a:ext cx="2133600" cy="280076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由裏到外</a:t>
            </a:r>
            <a:endParaRPr lang="en-US" altLang="zh-TW" sz="32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走出教會</a:t>
            </a:r>
            <a:endParaRPr lang="en-US" altLang="zh-TW" sz="32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進入社區</a:t>
            </a:r>
            <a:endParaRPr lang="en-US" altLang="zh-TW" sz="32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普及世</a:t>
            </a:r>
            <a:r>
              <a:rPr lang="zh-TW" altLang="en-US" sz="3200" b="1" dirty="0">
                <a:latin typeface="Microsoft JhengHei" panose="020B0604030504040204" pitchFamily="34" charset="-120"/>
                <a:ea typeface="Microsoft JhengHei" panose="020B0604030504040204" pitchFamily="34" charset="-120"/>
              </a:rPr>
              <a:t>界</a:t>
            </a:r>
            <a:endParaRPr lang="en-US" sz="3200" b="1" dirty="0">
              <a:latin typeface="Microsoft JhengHei" panose="020B0604030504040204" pitchFamily="34" charset="-120"/>
              <a:ea typeface="Microsoft JhengHei" panose="020B0604030504040204" pitchFamily="34" charset="-120"/>
            </a:endParaRPr>
          </a:p>
          <a:p>
            <a:endParaRPr lang="en-US" dirty="0"/>
          </a:p>
        </p:txBody>
      </p:sp>
      <p:sp>
        <p:nvSpPr>
          <p:cNvPr id="2" name="Up Arrow 1"/>
          <p:cNvSpPr/>
          <p:nvPr/>
        </p:nvSpPr>
        <p:spPr>
          <a:xfrm rot="2664734">
            <a:off x="4751030" y="1901241"/>
            <a:ext cx="576873" cy="25386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8743816">
            <a:off x="2138835" y="1995020"/>
            <a:ext cx="576873" cy="25386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9AAA648-1FEE-4BC6-A74A-7F2F31D927FF}" type="slidenum">
              <a:rPr lang="en-US" smtClean="0"/>
              <a:t>20</a:t>
            </a:fld>
            <a:endParaRPr lang="en-US" dirty="0"/>
          </a:p>
        </p:txBody>
      </p:sp>
      <p:sp>
        <p:nvSpPr>
          <p:cNvPr id="18" name="Up Arrow 17"/>
          <p:cNvSpPr/>
          <p:nvPr/>
        </p:nvSpPr>
        <p:spPr>
          <a:xfrm rot="8006110">
            <a:off x="4954227" y="4221581"/>
            <a:ext cx="576873" cy="25386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3221351">
            <a:off x="2312629" y="4294809"/>
            <a:ext cx="576873" cy="25386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11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288264" y="1523108"/>
            <a:ext cx="6107767" cy="4549964"/>
          </a:xfrm>
          <a:prstGeom prst="rect">
            <a:avLst/>
          </a:prstGeom>
        </p:spPr>
        <p:txBody>
          <a:bodyPr wrap="square">
            <a:spAutoFit/>
          </a:bodyPr>
          <a:lstStyle/>
          <a:p>
            <a:pPr marL="285750" indent="-285750">
              <a:buFont typeface="Arial" panose="020B0604020202020204" pitchFamily="34" charset="0"/>
              <a:buChar char="•"/>
            </a:pPr>
            <a:r>
              <a:rPr lang="zh-CN" altLang="en-US" sz="2800" b="1" dirty="0" smtClean="0">
                <a:latin typeface="Microsoft JhengHei" panose="020B0604030504040204" pitchFamily="34" charset="-120"/>
                <a:ea typeface="Microsoft JhengHei" panose="020B0604030504040204" pitchFamily="34" charset="-120"/>
              </a:rPr>
              <a:t>門徒的特質</a:t>
            </a:r>
            <a:endParaRPr lang="en-US" altLang="zh-CN" sz="2800" b="1" dirty="0" smtClean="0">
              <a:latin typeface="Microsoft JhengHei" panose="020B0604030504040204" pitchFamily="34" charset="-120"/>
              <a:ea typeface="Microsoft JhengHei" panose="020B0604030504040204" pitchFamily="34" charset="-120"/>
            </a:endParaRPr>
          </a:p>
          <a:p>
            <a:pPr marL="731520" lvl="2" indent="-274320">
              <a:spcBef>
                <a:spcPts val="600"/>
              </a:spcBef>
              <a:buFont typeface="Microsoft JhengHei" panose="020B0604030504040204" pitchFamily="34" charset="-120"/>
              <a:buChar char="–"/>
            </a:pPr>
            <a:r>
              <a:rPr lang="zh-CN" altLang="en-US" sz="2400" b="1" dirty="0">
                <a:latin typeface="Microsoft JhengHei" panose="020B0604030504040204" pitchFamily="34" charset="-120"/>
                <a:ea typeface="Microsoft JhengHei" panose="020B0604030504040204" pitchFamily="34" charset="-120"/>
              </a:rPr>
              <a:t>跟從基</a:t>
            </a:r>
            <a:r>
              <a:rPr lang="zh-CN" altLang="en-US" sz="2400" b="1" dirty="0" smtClean="0">
                <a:latin typeface="Microsoft JhengHei" panose="020B0604030504040204" pitchFamily="34" charset="-120"/>
                <a:ea typeface="Microsoft JhengHei" panose="020B0604030504040204" pitchFamily="34" charset="-120"/>
              </a:rPr>
              <a:t>督</a:t>
            </a:r>
            <a:endParaRPr lang="en-US" altLang="zh-CN" sz="2400" b="1" dirty="0" smtClean="0">
              <a:latin typeface="Microsoft JhengHei" panose="020B0604030504040204" pitchFamily="34" charset="-120"/>
              <a:ea typeface="Microsoft JhengHei" panose="020B0604030504040204" pitchFamily="34" charset="-120"/>
            </a:endParaRPr>
          </a:p>
          <a:p>
            <a:pPr marL="731520" lvl="2" indent="-274320">
              <a:spcBef>
                <a:spcPts val="600"/>
              </a:spcBef>
              <a:buFont typeface="Microsoft JhengHei" panose="020B0604030504040204" pitchFamily="34" charset="-120"/>
              <a:buChar char="–"/>
            </a:pPr>
            <a:r>
              <a:rPr lang="zh-CN" altLang="en-US" sz="2400" b="1" dirty="0" smtClean="0">
                <a:latin typeface="Microsoft JhengHei" panose="020B0604030504040204" pitchFamily="34" charset="-120"/>
                <a:ea typeface="Microsoft JhengHei" panose="020B0604030504040204" pitchFamily="34" charset="-120"/>
              </a:rPr>
              <a:t>世</a:t>
            </a:r>
            <a:r>
              <a:rPr lang="zh-CN" altLang="en-US" sz="2400" b="1" dirty="0">
                <a:latin typeface="Microsoft JhengHei" panose="020B0604030504040204" pitchFamily="34" charset="-120"/>
                <a:ea typeface="Microsoft JhengHei" panose="020B0604030504040204" pitchFamily="34" charset="-120"/>
              </a:rPr>
              <a:t>上的鹽和</a:t>
            </a:r>
            <a:r>
              <a:rPr lang="zh-CN" altLang="en-US" sz="2400" b="1" dirty="0" smtClean="0">
                <a:latin typeface="Microsoft JhengHei" panose="020B0604030504040204" pitchFamily="34" charset="-120"/>
                <a:ea typeface="Microsoft JhengHei" panose="020B0604030504040204" pitchFamily="34" charset="-120"/>
              </a:rPr>
              <a:t>光</a:t>
            </a:r>
            <a:endParaRPr lang="en-US" altLang="zh-CN" sz="2400" b="1" dirty="0">
              <a:latin typeface="Microsoft JhengHei" panose="020B0604030504040204" pitchFamily="34" charset="-120"/>
              <a:ea typeface="Microsoft JhengHei" panose="020B0604030504040204" pitchFamily="34" charset="-120"/>
            </a:endParaRPr>
          </a:p>
          <a:p>
            <a:pPr marL="731520" lvl="2" indent="-274320">
              <a:spcBef>
                <a:spcPts val="600"/>
              </a:spcBef>
              <a:buFont typeface="Microsoft JhengHei" panose="020B0604030504040204" pitchFamily="34" charset="-120"/>
              <a:buChar char="–"/>
            </a:pPr>
            <a:r>
              <a:rPr lang="zh-CN" altLang="en-US" sz="2400" b="1" dirty="0" smtClean="0">
                <a:latin typeface="Microsoft JhengHei" panose="020B0604030504040204" pitchFamily="34" charset="-120"/>
                <a:ea typeface="Microsoft JhengHei" panose="020B0604030504040204" pitchFamily="34" charset="-120"/>
              </a:rPr>
              <a:t>彼</a:t>
            </a:r>
            <a:r>
              <a:rPr lang="zh-CN" altLang="en-US" sz="2400" b="1" dirty="0">
                <a:latin typeface="Microsoft JhengHei" panose="020B0604030504040204" pitchFamily="34" charset="-120"/>
                <a:ea typeface="Microsoft JhengHei" panose="020B0604030504040204" pitchFamily="34" charset="-120"/>
              </a:rPr>
              <a:t>此相</a:t>
            </a:r>
            <a:r>
              <a:rPr lang="zh-CN" altLang="en-US" sz="2400" b="1" dirty="0" smtClean="0">
                <a:latin typeface="Microsoft JhengHei" panose="020B0604030504040204" pitchFamily="34" charset="-120"/>
                <a:ea typeface="Microsoft JhengHei" panose="020B0604030504040204" pitchFamily="34" charset="-120"/>
              </a:rPr>
              <a:t>愛</a:t>
            </a:r>
            <a:endParaRPr lang="en-US" altLang="zh-TW" sz="2400" b="1" dirty="0">
              <a:latin typeface="Microsoft JhengHei" panose="020B0604030504040204" pitchFamily="34" charset="-120"/>
              <a:ea typeface="Microsoft JhengHei" panose="020B0604030504040204" pitchFamily="34" charset="-120"/>
            </a:endParaRPr>
          </a:p>
          <a:p>
            <a:pPr marL="285750" lvl="1"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像耶穌</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有耶穌韾香之氣</a:t>
            </a:r>
            <a:r>
              <a:rPr lang="en-US" altLang="zh-TW" sz="2800" b="1" dirty="0" smtClean="0">
                <a:latin typeface="Microsoft JhengHei" panose="020B0604030504040204" pitchFamily="34" charset="-120"/>
                <a:ea typeface="Microsoft JhengHei" panose="020B0604030504040204" pitchFamily="34" charset="-120"/>
              </a:rPr>
              <a:t>)</a:t>
            </a:r>
          </a:p>
          <a:p>
            <a:pPr marL="742950" lvl="1" indent="-285750">
              <a:spcBef>
                <a:spcPts val="4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柔和謙卑</a:t>
            </a:r>
          </a:p>
          <a:p>
            <a:pPr marL="742950" lvl="1" indent="-285750">
              <a:spcBef>
                <a:spcPts val="4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順服</a:t>
            </a:r>
          </a:p>
          <a:p>
            <a:pPr marL="742950" lvl="1" indent="-285750">
              <a:spcBef>
                <a:spcPts val="4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滿有憐憫</a:t>
            </a:r>
            <a:endParaRPr lang="en-US" altLang="zh-TW" sz="2400" b="1" dirty="0">
              <a:latin typeface="Microsoft JhengHei" panose="020B0604030504040204" pitchFamily="34" charset="-120"/>
              <a:ea typeface="Microsoft JhengHei" panose="020B0604030504040204" pitchFamily="34" charset="-120"/>
            </a:endParaRPr>
          </a:p>
          <a:p>
            <a:pPr marL="742950" lvl="1" indent="-285750">
              <a:spcBef>
                <a:spcPts val="4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饒恕</a:t>
            </a:r>
            <a:endParaRPr lang="en-US" altLang="zh-TW" sz="2400" b="1" dirty="0">
              <a:latin typeface="Microsoft JhengHei" panose="020B0604030504040204" pitchFamily="34" charset="-120"/>
              <a:ea typeface="Microsoft JhengHei" panose="020B0604030504040204" pitchFamily="34" charset="-120"/>
            </a:endParaRPr>
          </a:p>
          <a:p>
            <a:pPr marL="742950" lvl="1" indent="-285750">
              <a:spcBef>
                <a:spcPts val="400"/>
              </a:spcBef>
              <a:buFont typeface="Times New Roman" panose="02020603050405020304" pitchFamily="18" charset="0"/>
              <a:buChar char="−"/>
            </a:pPr>
            <a:endParaRPr lang="zh-TW" altLang="en-US" sz="2400" b="1" dirty="0">
              <a:latin typeface="Microsoft JhengHei" panose="020B0604030504040204" pitchFamily="34" charset="-120"/>
              <a:ea typeface="Microsoft JhengHei" panose="020B0604030504040204" pitchFamily="34" charset="-120"/>
            </a:endParaRPr>
          </a:p>
        </p:txBody>
      </p:sp>
      <p:sp>
        <p:nvSpPr>
          <p:cNvPr id="6" name="Rectangle 5"/>
          <p:cNvSpPr/>
          <p:nvPr/>
        </p:nvSpPr>
        <p:spPr>
          <a:xfrm>
            <a:off x="0" y="304800"/>
            <a:ext cx="9144000" cy="707886"/>
          </a:xfrm>
          <a:prstGeom prst="rect">
            <a:avLst/>
          </a:prstGeom>
        </p:spPr>
        <p:txBody>
          <a:bodyPr wrap="square">
            <a:spAutoFit/>
          </a:bodyPr>
          <a:lstStyle/>
          <a:p>
            <a:pPr algn="ctr"/>
            <a:r>
              <a:rPr lang="zh-TW" altLang="en-US" sz="4000" b="1" dirty="0" smtClean="0">
                <a:latin typeface="Microsoft JhengHei" panose="020B0604030504040204" pitchFamily="34" charset="-120"/>
                <a:ea typeface="Microsoft JhengHei" panose="020B0604030504040204" pitchFamily="34" charset="-120"/>
              </a:rPr>
              <a:t>成為耶穌的門徒</a:t>
            </a:r>
            <a:endParaRPr lang="en-US" sz="4000" b="1" dirty="0">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21</a:t>
            </a:fld>
            <a:endParaRPr lang="en-US" dirty="0"/>
          </a:p>
        </p:txBody>
      </p:sp>
      <p:sp>
        <p:nvSpPr>
          <p:cNvPr id="7" name="Rectangle 6"/>
          <p:cNvSpPr/>
          <p:nvPr/>
        </p:nvSpPr>
        <p:spPr>
          <a:xfrm>
            <a:off x="5638800" y="4276268"/>
            <a:ext cx="3048000" cy="1569660"/>
          </a:xfrm>
          <a:prstGeom prst="rect">
            <a:avLst/>
          </a:prstGeom>
          <a:ln w="6350">
            <a:solidFill>
              <a:srgbClr val="0070C0"/>
            </a:solidFill>
          </a:ln>
        </p:spPr>
        <p:txBody>
          <a:bodyPr wrap="square">
            <a:spAutoFit/>
          </a:bodyPr>
          <a:lstStyle/>
          <a:p>
            <a:pPr algn="ctr"/>
            <a:r>
              <a:rPr lang="en-US" altLang="zh-TW" sz="2400" b="1" dirty="0" smtClean="0">
                <a:solidFill>
                  <a:srgbClr val="0070C0"/>
                </a:solidFill>
                <a:latin typeface="Microsoft JhengHei" panose="020B0604030504040204" pitchFamily="34" charset="-120"/>
                <a:ea typeface="Microsoft JhengHei" panose="020B0604030504040204" pitchFamily="34" charset="-120"/>
              </a:rPr>
              <a:t>“</a:t>
            </a:r>
            <a:r>
              <a:rPr lang="zh-TW" altLang="en-US" sz="2400" b="1" dirty="0" smtClean="0">
                <a:solidFill>
                  <a:srgbClr val="0070C0"/>
                </a:solidFill>
                <a:latin typeface="Microsoft JhengHei" panose="020B0604030504040204" pitchFamily="34" charset="-120"/>
                <a:ea typeface="Microsoft JhengHei" panose="020B0604030504040204" pitchFamily="34" charset="-120"/>
              </a:rPr>
              <a:t>若為作基督徒受苦</a:t>
            </a:r>
            <a:r>
              <a:rPr lang="en-US" altLang="zh-TW" sz="2400" b="1" dirty="0" smtClean="0">
                <a:solidFill>
                  <a:srgbClr val="0070C0"/>
                </a:solidFill>
                <a:latin typeface="Microsoft JhengHei" panose="020B0604030504040204" pitchFamily="34" charset="-120"/>
                <a:ea typeface="Microsoft JhengHei" panose="020B0604030504040204" pitchFamily="34" charset="-120"/>
              </a:rPr>
              <a:t>, </a:t>
            </a:r>
            <a:r>
              <a:rPr lang="zh-TW" altLang="en-US" sz="2400" b="1" dirty="0" smtClean="0">
                <a:solidFill>
                  <a:srgbClr val="0070C0"/>
                </a:solidFill>
                <a:latin typeface="Microsoft JhengHei" panose="020B0604030504040204" pitchFamily="34" charset="-120"/>
                <a:ea typeface="Microsoft JhengHei" panose="020B0604030504040204" pitchFamily="34" charset="-120"/>
              </a:rPr>
              <a:t>卻不要羞恥</a:t>
            </a:r>
            <a:r>
              <a:rPr lang="en-US" altLang="zh-TW" sz="2400" b="1" dirty="0" smtClean="0">
                <a:solidFill>
                  <a:srgbClr val="0070C0"/>
                </a:solidFill>
                <a:latin typeface="Microsoft JhengHei" panose="020B0604030504040204" pitchFamily="34" charset="-120"/>
                <a:ea typeface="Microsoft JhengHei" panose="020B0604030504040204" pitchFamily="34" charset="-120"/>
              </a:rPr>
              <a:t>, </a:t>
            </a:r>
            <a:r>
              <a:rPr lang="zh-TW" altLang="en-US" sz="2400" b="1" dirty="0" smtClean="0">
                <a:solidFill>
                  <a:srgbClr val="0070C0"/>
                </a:solidFill>
                <a:latin typeface="Microsoft JhengHei" panose="020B0604030504040204" pitchFamily="34" charset="-120"/>
                <a:ea typeface="Microsoft JhengHei" panose="020B0604030504040204" pitchFamily="34" charset="-120"/>
              </a:rPr>
              <a:t>倒要因這名歸榮耀給神</a:t>
            </a:r>
            <a:r>
              <a:rPr lang="en-US" altLang="zh-TW" sz="2400" b="1" dirty="0" smtClean="0">
                <a:solidFill>
                  <a:srgbClr val="0070C0"/>
                </a:solidFill>
                <a:latin typeface="Microsoft JhengHei" panose="020B0604030504040204" pitchFamily="34" charset="-120"/>
                <a:ea typeface="Microsoft JhengHei" panose="020B0604030504040204" pitchFamily="34" charset="-120"/>
              </a:rPr>
              <a:t>. ”</a:t>
            </a:r>
            <a:r>
              <a:rPr lang="zh-TW" altLang="en-US" sz="2400" b="1" dirty="0" smtClean="0">
                <a:solidFill>
                  <a:srgbClr val="0070C0"/>
                </a:solidFill>
                <a:latin typeface="Microsoft JhengHei" panose="020B0604030504040204" pitchFamily="34" charset="-120"/>
                <a:ea typeface="Microsoft JhengHei" panose="020B0604030504040204" pitchFamily="34" charset="-120"/>
              </a:rPr>
              <a:t> </a:t>
            </a:r>
            <a:r>
              <a:rPr lang="en-US" altLang="zh-TW" sz="2400" b="1" dirty="0" smtClean="0">
                <a:solidFill>
                  <a:srgbClr val="0070C0"/>
                </a:solidFill>
                <a:latin typeface="Microsoft JhengHei" panose="020B0604030504040204" pitchFamily="34" charset="-120"/>
                <a:ea typeface="Microsoft JhengHei" panose="020B0604030504040204" pitchFamily="34" charset="-120"/>
              </a:rPr>
              <a:t>(</a:t>
            </a:r>
            <a:r>
              <a:rPr lang="zh-TW" altLang="en-US" sz="2400" b="1" dirty="0" smtClean="0">
                <a:solidFill>
                  <a:srgbClr val="0070C0"/>
                </a:solidFill>
                <a:latin typeface="Microsoft JhengHei" panose="020B0604030504040204" pitchFamily="34" charset="-120"/>
                <a:ea typeface="Microsoft JhengHei" panose="020B0604030504040204" pitchFamily="34" charset="-120"/>
              </a:rPr>
              <a:t>彼前 </a:t>
            </a:r>
            <a:r>
              <a:rPr lang="en-US" altLang="zh-TW" sz="2400" b="1" dirty="0" smtClean="0">
                <a:solidFill>
                  <a:srgbClr val="0070C0"/>
                </a:solidFill>
                <a:latin typeface="Microsoft JhengHei" panose="020B0604030504040204" pitchFamily="34" charset="-120"/>
                <a:ea typeface="Microsoft JhengHei" panose="020B0604030504040204" pitchFamily="34" charset="-120"/>
              </a:rPr>
              <a:t>4:16)</a:t>
            </a:r>
            <a:endParaRPr lang="en-US" altLang="zh-TW" sz="2400" b="1" dirty="0">
              <a:solidFill>
                <a:srgbClr val="0070C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7070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066800"/>
          </a:xfrm>
        </p:spPr>
        <p:txBody>
          <a:bodyPr>
            <a:noAutofit/>
          </a:bodyPr>
          <a:lstStyle/>
          <a:p>
            <a:r>
              <a:rPr lang="zh-TW" altLang="en-US" sz="4000" b="1" dirty="0" smtClean="0">
                <a:latin typeface="Microsoft JhengHei" panose="020B0604030504040204" pitchFamily="34" charset="-120"/>
                <a:ea typeface="Microsoft JhengHei" panose="020B0604030504040204" pitchFamily="34" charset="-120"/>
              </a:rPr>
              <a:t>活出基督去改變世界</a:t>
            </a:r>
            <a:r>
              <a:rPr lang="en-US" altLang="zh-TW" sz="4000" b="1" dirty="0" smtClean="0">
                <a:latin typeface="Microsoft JhengHei" panose="020B0604030504040204" pitchFamily="34" charset="-120"/>
                <a:ea typeface="Microsoft JhengHei" panose="020B0604030504040204" pitchFamily="34" charset="-120"/>
              </a:rPr>
              <a:t>*</a:t>
            </a:r>
            <a:endParaRPr lang="en-US" altLang="zh-TW" sz="4000" b="1" dirty="0">
              <a:latin typeface="Microsoft JhengHei" panose="020B0604030504040204" pitchFamily="34" charset="-120"/>
              <a:ea typeface="Microsoft JhengHei" panose="020B0604030504040204" pitchFamily="34" charset="-12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22</a:t>
            </a:fld>
            <a:endParaRPr lang="en-US" dirty="0"/>
          </a:p>
        </p:txBody>
      </p:sp>
      <p:sp>
        <p:nvSpPr>
          <p:cNvPr id="4" name="Rectangle 3"/>
          <p:cNvSpPr/>
          <p:nvPr/>
        </p:nvSpPr>
        <p:spPr>
          <a:xfrm>
            <a:off x="228600" y="1447800"/>
            <a:ext cx="8763000" cy="3600986"/>
          </a:xfrm>
          <a:prstGeom prst="rect">
            <a:avLst/>
          </a:prstGeom>
        </p:spPr>
        <p:txBody>
          <a:bodyPr wrap="square">
            <a:spAutoFit/>
          </a:bodyPr>
          <a:lstStyle/>
          <a:p>
            <a:pPr marL="283464" indent="-283464">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服事上，活出基督</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做奴僕的事，約 </a:t>
            </a:r>
            <a:r>
              <a:rPr lang="en-US" sz="2800" b="1" dirty="0" smtClean="0">
                <a:latin typeface="Microsoft JhengHei" panose="020B0604030504040204" pitchFamily="34" charset="-120"/>
                <a:ea typeface="Microsoft JhengHei" panose="020B0604030504040204" pitchFamily="34" charset="-120"/>
              </a:rPr>
              <a:t>13:14-15</a:t>
            </a:r>
            <a:r>
              <a:rPr lang="en-US" sz="2800" b="1" dirty="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charset="0"/>
              <a:buChar char="•"/>
            </a:pPr>
            <a:r>
              <a:rPr lang="zh-TW" altLang="en-US" sz="2800" b="1" dirty="0" smtClean="0">
                <a:latin typeface="Microsoft JhengHei" panose="020B0604030504040204" pitchFamily="34" charset="-120"/>
                <a:ea typeface="Microsoft JhengHei" panose="020B0604030504040204" pitchFamily="34" charset="-120"/>
              </a:rPr>
              <a:t>在愛心行事裏，活出基督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十字架的榜樣，弗 </a:t>
            </a:r>
            <a:r>
              <a:rPr lang="en-US" sz="2800" b="1" dirty="0" smtClean="0">
                <a:latin typeface="Microsoft JhengHei" panose="020B0604030504040204" pitchFamily="34" charset="-120"/>
                <a:ea typeface="Microsoft JhengHei" panose="020B0604030504040204" pitchFamily="34" charset="-120"/>
              </a:rPr>
              <a:t>5:2)</a:t>
            </a:r>
          </a:p>
          <a:p>
            <a:pPr marL="285750" indent="-285750">
              <a:spcBef>
                <a:spcPts val="1200"/>
              </a:spcBef>
              <a:buFont typeface="Arial" charset="0"/>
              <a:buChar char="•"/>
            </a:pPr>
            <a:r>
              <a:rPr lang="zh-TW" altLang="en-US" sz="2800" b="1" dirty="0">
                <a:latin typeface="Microsoft JhengHei" panose="020B0604030504040204" pitchFamily="34" charset="-120"/>
                <a:ea typeface="Microsoft JhengHei" panose="020B0604030504040204" pitchFamily="34" charset="-120"/>
              </a:rPr>
              <a:t>在受</a:t>
            </a:r>
            <a:r>
              <a:rPr lang="zh-TW" altLang="en-US" sz="2800" b="1" dirty="0" smtClean="0">
                <a:latin typeface="Microsoft JhengHei" panose="020B0604030504040204" pitchFamily="34" charset="-120"/>
                <a:ea typeface="Microsoft JhengHei" panose="020B0604030504040204" pitchFamily="34" charset="-120"/>
              </a:rPr>
              <a:t>苦時，活</a:t>
            </a:r>
            <a:r>
              <a:rPr lang="zh-TW" altLang="en-US" sz="2800" b="1" dirty="0">
                <a:latin typeface="Microsoft JhengHei" panose="020B0604030504040204" pitchFamily="34" charset="-120"/>
                <a:ea typeface="Microsoft JhengHei" panose="020B0604030504040204" pitchFamily="34" charset="-120"/>
              </a:rPr>
              <a:t>出基</a:t>
            </a:r>
            <a:r>
              <a:rPr lang="zh-TW" altLang="en-US" sz="2800" b="1" dirty="0" smtClean="0">
                <a:latin typeface="Microsoft JhengHei" panose="020B0604030504040204" pitchFamily="34" charset="-120"/>
                <a:ea typeface="Microsoft JhengHei" panose="020B0604030504040204" pitchFamily="34" charset="-120"/>
              </a:rPr>
              <a:t>督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恆久忍</a:t>
            </a:r>
            <a:r>
              <a:rPr lang="zh-TW" altLang="en-US" sz="2800" b="1" dirty="0" smtClean="0">
                <a:latin typeface="Microsoft JhengHei" panose="020B0604030504040204" pitchFamily="34" charset="-120"/>
                <a:ea typeface="Microsoft JhengHei" panose="020B0604030504040204" pitchFamily="34" charset="-120"/>
              </a:rPr>
              <a:t>耐</a:t>
            </a:r>
            <a:r>
              <a:rPr lang="zh-TW" altLang="en-US" sz="2800" b="1" dirty="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彼前 </a:t>
            </a:r>
            <a:r>
              <a:rPr lang="en-US" sz="2800" b="1" dirty="0" smtClean="0">
                <a:latin typeface="Microsoft JhengHei" panose="020B0604030504040204" pitchFamily="34" charset="-120"/>
                <a:ea typeface="Microsoft JhengHei" panose="020B0604030504040204" pitchFamily="34" charset="-120"/>
              </a:rPr>
              <a:t>2:21</a:t>
            </a:r>
            <a:r>
              <a:rPr lang="en-US" sz="2800" b="1" dirty="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charset="0"/>
              <a:buChar char="•"/>
            </a:pPr>
            <a:r>
              <a:rPr lang="zh-TW" altLang="en-US" sz="2800" b="1" dirty="0" smtClean="0">
                <a:latin typeface="Microsoft JhengHei" panose="020B0604030504040204" pitchFamily="34" charset="-120"/>
                <a:ea typeface="Microsoft JhengHei" panose="020B0604030504040204" pitchFamily="34" charset="-120"/>
              </a:rPr>
              <a:t>在使命上，活出基督</a:t>
            </a:r>
            <a:endParaRPr lang="en-US" altLang="zh-TW" sz="2800" b="1" dirty="0" smtClean="0">
              <a:latin typeface="Microsoft JhengHei" panose="020B0604030504040204" pitchFamily="34" charset="-120"/>
              <a:ea typeface="Microsoft JhengHei" panose="020B0604030504040204" pitchFamily="34" charset="-120"/>
            </a:endParaRPr>
          </a:p>
          <a:p>
            <a:pPr marL="731520" indent="-274320">
              <a:spcBef>
                <a:spcPts val="1200"/>
              </a:spcBef>
              <a:buFontTx/>
              <a:buChar char="‒"/>
            </a:pPr>
            <a:r>
              <a:rPr lang="en-US" altLang="zh-TW" sz="2400" b="1" dirty="0" smtClean="0">
                <a:solidFill>
                  <a:srgbClr val="FF0000"/>
                </a:solidFill>
                <a:latin typeface="Microsoft JhengHei" panose="020B0604030504040204" pitchFamily="34" charset="-120"/>
                <a:ea typeface="Microsoft JhengHei" panose="020B0604030504040204" pitchFamily="34" charset="-120"/>
              </a:rPr>
              <a:t>“</a:t>
            </a:r>
            <a:r>
              <a:rPr lang="zh-TW" altLang="en-US" sz="2400" b="1" dirty="0" smtClean="0">
                <a:solidFill>
                  <a:srgbClr val="FF0000"/>
                </a:solidFill>
                <a:latin typeface="Microsoft JhengHei" panose="020B0604030504040204" pitchFamily="34" charset="-120"/>
                <a:ea typeface="Microsoft JhengHei" panose="020B0604030504040204" pitchFamily="34" charset="-120"/>
              </a:rPr>
              <a:t>你怎樣差我到世上，我也照樣差他們到世上。</a:t>
            </a:r>
            <a:r>
              <a:rPr lang="en-US" altLang="zh-TW" sz="2400" b="1" dirty="0" smtClean="0">
                <a:solidFill>
                  <a:srgbClr val="FF0000"/>
                </a:solidFill>
                <a:latin typeface="Microsoft JhengHei" panose="020B0604030504040204" pitchFamily="34" charset="-120"/>
                <a:ea typeface="Microsoft JhengHei" panose="020B0604030504040204" pitchFamily="34" charset="-120"/>
              </a:rPr>
              <a:t>” </a:t>
            </a:r>
          </a:p>
          <a:p>
            <a:pPr marL="457200">
              <a:spcBef>
                <a:spcPts val="600"/>
              </a:spcBef>
            </a:pPr>
            <a:r>
              <a:rPr lang="en-US" altLang="zh-TW" sz="2400" b="1" dirty="0">
                <a:solidFill>
                  <a:srgbClr val="FF0000"/>
                </a:solidFill>
                <a:latin typeface="Microsoft JhengHei" panose="020B0604030504040204" pitchFamily="34" charset="-120"/>
                <a:ea typeface="Microsoft JhengHei" panose="020B0604030504040204" pitchFamily="34" charset="-120"/>
              </a:rPr>
              <a:t> </a:t>
            </a:r>
            <a:r>
              <a:rPr lang="en-US" altLang="zh-TW" sz="2400" b="1" dirty="0" smtClean="0">
                <a:solidFill>
                  <a:srgbClr val="FF0000"/>
                </a:solidFill>
                <a:latin typeface="Microsoft JhengHei" panose="020B0604030504040204" pitchFamily="34" charset="-120"/>
                <a:ea typeface="Microsoft JhengHei" panose="020B0604030504040204" pitchFamily="34" charset="-120"/>
              </a:rPr>
              <a:t>   </a:t>
            </a:r>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約 </a:t>
            </a:r>
            <a:r>
              <a:rPr lang="en-US" sz="2400" b="1" dirty="0" smtClean="0">
                <a:latin typeface="Microsoft JhengHei" panose="020B0604030504040204" pitchFamily="34" charset="-120"/>
                <a:ea typeface="Microsoft JhengHei" panose="020B0604030504040204" pitchFamily="34" charset="-120"/>
              </a:rPr>
              <a:t>17:18, 20:21)</a:t>
            </a:r>
          </a:p>
          <a:p>
            <a:r>
              <a:rPr lang="en-US" b="1" dirty="0" smtClean="0">
                <a:latin typeface="+mn-ea"/>
              </a:rPr>
              <a:t> </a:t>
            </a:r>
          </a:p>
        </p:txBody>
      </p:sp>
      <p:sp>
        <p:nvSpPr>
          <p:cNvPr id="3" name="Rectangle 2"/>
          <p:cNvSpPr/>
          <p:nvPr/>
        </p:nvSpPr>
        <p:spPr>
          <a:xfrm>
            <a:off x="1066800" y="5105400"/>
            <a:ext cx="7239000" cy="954107"/>
          </a:xfrm>
          <a:prstGeom prst="rect">
            <a:avLst/>
          </a:prstGeom>
          <a:ln w="9525">
            <a:solidFill>
              <a:schemeClr val="accent1"/>
            </a:solidFill>
          </a:ln>
        </p:spPr>
        <p:txBody>
          <a:bodyPr wrap="square">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a:t>
            </a:r>
            <a:r>
              <a:rPr lang="zh-TW" altLang="en-US" sz="2800" b="1" dirty="0">
                <a:solidFill>
                  <a:srgbClr val="0070C0"/>
                </a:solidFill>
                <a:latin typeface="Microsoft JhengHei" panose="020B0604030504040204" pitchFamily="34" charset="-120"/>
                <a:ea typeface="Microsoft JhengHei" panose="020B0604030504040204" pitchFamily="34" charset="-120"/>
              </a:rPr>
              <a:t>如果基督徒都活得像基督，伊斯蘭教今天可能已經不存在了</a:t>
            </a:r>
            <a:r>
              <a:rPr lang="zh-TW" altLang="en-US" sz="2800" b="1" dirty="0" smtClean="0">
                <a:solidFill>
                  <a:srgbClr val="0070C0"/>
                </a:solidFill>
                <a:latin typeface="Microsoft JhengHei" panose="020B0604030504040204" pitchFamily="34" charset="-120"/>
                <a:ea typeface="Microsoft JhengHei" panose="020B0604030504040204" pitchFamily="34" charset="-120"/>
              </a:rPr>
              <a:t>。」</a:t>
            </a:r>
            <a:r>
              <a:rPr lang="en-US" altLang="zh-TW" sz="2400" b="1" dirty="0" smtClean="0">
                <a:solidFill>
                  <a:srgbClr val="0070C0"/>
                </a:solidFill>
                <a:latin typeface="Microsoft JhengHei" panose="020B0604030504040204" pitchFamily="34" charset="-120"/>
                <a:ea typeface="Microsoft JhengHei" panose="020B0604030504040204" pitchFamily="34" charset="-120"/>
              </a:rPr>
              <a:t>(</a:t>
            </a:r>
            <a:r>
              <a:rPr lang="zh-TW" altLang="en-US" sz="2400" b="1" dirty="0">
                <a:solidFill>
                  <a:srgbClr val="0070C0"/>
                </a:solidFill>
                <a:latin typeface="Microsoft JhengHei" panose="020B0604030504040204" pitchFamily="34" charset="-120"/>
                <a:ea typeface="Microsoft JhengHei" panose="020B0604030504040204" pitchFamily="34" charset="-120"/>
              </a:rPr>
              <a:t>一個穆斯林背景的牧</a:t>
            </a:r>
            <a:r>
              <a:rPr lang="zh-TW" altLang="en-US" sz="2400" b="1" dirty="0" smtClean="0">
                <a:solidFill>
                  <a:srgbClr val="0070C0"/>
                </a:solidFill>
                <a:latin typeface="Microsoft JhengHei" panose="020B0604030504040204" pitchFamily="34" charset="-120"/>
                <a:ea typeface="Microsoft JhengHei" panose="020B0604030504040204" pitchFamily="34" charset="-120"/>
              </a:rPr>
              <a:t>師</a:t>
            </a:r>
            <a:r>
              <a:rPr lang="en-US" altLang="zh-TW" sz="2400" b="1" dirty="0">
                <a:solidFill>
                  <a:srgbClr val="0070C0"/>
                </a:solidFill>
                <a:latin typeface="Microsoft JhengHei" panose="020B0604030504040204" pitchFamily="34" charset="-120"/>
                <a:ea typeface="Microsoft JhengHei" panose="020B0604030504040204" pitchFamily="34" charset="-120"/>
              </a:rPr>
              <a:t>)</a:t>
            </a:r>
            <a:endParaRPr lang="en-US" sz="2400" b="1" dirty="0">
              <a:solidFill>
                <a:srgbClr val="0070C0"/>
              </a:solidFill>
              <a:latin typeface="Microsoft JhengHei" panose="020B0604030504040204" pitchFamily="34" charset="-120"/>
              <a:ea typeface="Microsoft JhengHei" panose="020B0604030504040204" pitchFamily="34" charset="-120"/>
            </a:endParaRPr>
          </a:p>
        </p:txBody>
      </p:sp>
      <p:sp>
        <p:nvSpPr>
          <p:cNvPr id="5" name="Rectangle 4"/>
          <p:cNvSpPr/>
          <p:nvPr/>
        </p:nvSpPr>
        <p:spPr>
          <a:xfrm>
            <a:off x="583019" y="6248400"/>
            <a:ext cx="3871573" cy="369332"/>
          </a:xfrm>
          <a:prstGeom prst="rect">
            <a:avLst/>
          </a:prstGeom>
        </p:spPr>
        <p:txBody>
          <a:bodyPr wrap="none">
            <a:spAutoFit/>
          </a:bodyPr>
          <a:lstStyle/>
          <a:p>
            <a:r>
              <a:rPr lang="en-US" altLang="zh-TW" dirty="0" smtClean="0"/>
              <a:t>* </a:t>
            </a:r>
            <a:r>
              <a:rPr lang="zh-TW" altLang="en-US" b="1" dirty="0" smtClean="0">
                <a:latin typeface="Microsoft JhengHei" panose="020B0604030504040204" pitchFamily="34" charset="-120"/>
                <a:ea typeface="Microsoft JhengHei" panose="020B0604030504040204" pitchFamily="34" charset="-120"/>
              </a:rPr>
              <a:t>取自</a:t>
            </a:r>
            <a:r>
              <a:rPr lang="en-US" altLang="zh-TW" b="1" dirty="0" smtClean="0">
                <a:latin typeface="Microsoft JhengHei" panose="020B0604030504040204" pitchFamily="34" charset="-120"/>
                <a:ea typeface="Microsoft JhengHei" panose="020B0604030504040204" pitchFamily="34" charset="-120"/>
              </a:rPr>
              <a:t>John Stott </a:t>
            </a:r>
            <a:r>
              <a:rPr lang="zh-TW" altLang="en-US" b="1" dirty="0" smtClean="0">
                <a:latin typeface="Microsoft JhengHei" panose="020B0604030504040204" pitchFamily="34" charset="-120"/>
                <a:ea typeface="Microsoft JhengHei" panose="020B0604030504040204" pitchFamily="34" charset="-120"/>
              </a:rPr>
              <a:t>參</a:t>
            </a:r>
            <a:r>
              <a:rPr lang="zh-TW" altLang="en-US" b="1" dirty="0">
                <a:latin typeface="Microsoft JhengHei" panose="020B0604030504040204" pitchFamily="34" charset="-120"/>
                <a:ea typeface="Microsoft JhengHei" panose="020B0604030504040204" pitchFamily="34" charset="-120"/>
              </a:rPr>
              <a:t>考書</a:t>
            </a:r>
            <a:r>
              <a:rPr lang="en-US" b="1" dirty="0">
                <a:latin typeface="Microsoft JhengHei" panose="020B0604030504040204" pitchFamily="34" charset="-120"/>
                <a:ea typeface="Microsoft JhengHei" panose="020B0604030504040204" pitchFamily="34" charset="-120"/>
              </a:rPr>
              <a:t> [6</a:t>
            </a:r>
            <a:r>
              <a:rPr lang="en-US" b="1" dirty="0" smtClean="0">
                <a:latin typeface="Microsoft JhengHei" panose="020B0604030504040204" pitchFamily="34" charset="-120"/>
                <a:ea typeface="Microsoft JhengHei" panose="020B0604030504040204" pitchFamily="34" charset="-120"/>
              </a:rPr>
              <a:t>], </a:t>
            </a:r>
            <a:r>
              <a:rPr lang="zh-TW" altLang="en-US" b="1" dirty="0">
                <a:latin typeface="Microsoft JhengHei" panose="020B0604030504040204" pitchFamily="34" charset="-120"/>
                <a:ea typeface="Microsoft JhengHei" panose="020B0604030504040204" pitchFamily="34" charset="-120"/>
              </a:rPr>
              <a:t>第二章</a:t>
            </a:r>
            <a:endParaRPr lang="en-US"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71958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200"/>
          </a:xfrm>
        </p:spPr>
        <p:txBody>
          <a:bodyPr>
            <a:noAutofit/>
          </a:bodyPr>
          <a:lstStyle/>
          <a:p>
            <a:r>
              <a:rPr lang="zh-TW" altLang="en-US" sz="4000" b="1" dirty="0" smtClean="0">
                <a:latin typeface="Microsoft JhengHei" panose="020B0604030504040204" pitchFamily="34" charset="-120"/>
                <a:ea typeface="Microsoft JhengHei" panose="020B0604030504040204" pitchFamily="34" charset="-120"/>
              </a:rPr>
              <a:t>得著改變世界的能力</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23</a:t>
            </a:fld>
            <a:endParaRPr lang="en-US" dirty="0"/>
          </a:p>
        </p:txBody>
      </p:sp>
      <p:sp>
        <p:nvSpPr>
          <p:cNvPr id="3" name="Rectangle 2"/>
          <p:cNvSpPr/>
          <p:nvPr/>
        </p:nvSpPr>
        <p:spPr>
          <a:xfrm>
            <a:off x="1066800" y="1502688"/>
            <a:ext cx="7099540" cy="4708981"/>
          </a:xfrm>
          <a:prstGeom prst="rect">
            <a:avLst/>
          </a:prstGeom>
        </p:spPr>
        <p:txBody>
          <a:bodyPr wrap="square">
            <a:spAutoFit/>
          </a:bodyPr>
          <a:lstStyle/>
          <a:p>
            <a:pPr marL="285750" indent="-285750">
              <a:buFont typeface="Arial" charset="0"/>
              <a:buChar char="•"/>
            </a:pPr>
            <a:r>
              <a:rPr lang="zh-TW" altLang="en-US" sz="2800" b="1" dirty="0" smtClean="0">
                <a:latin typeface="Microsoft JhengHei" panose="020B0604030504040204" pitchFamily="34" charset="-120"/>
                <a:ea typeface="Microsoft JhengHei" panose="020B0604030504040204" pitchFamily="34" charset="-120"/>
              </a:rPr>
              <a:t>禱</a:t>
            </a:r>
            <a:r>
              <a:rPr lang="zh-TW" altLang="en-US" sz="2800" b="1" dirty="0">
                <a:latin typeface="Microsoft JhengHei" panose="020B0604030504040204" pitchFamily="34" charset="-120"/>
                <a:ea typeface="Microsoft JhengHei" panose="020B0604030504040204" pitchFamily="34" charset="-120"/>
              </a:rPr>
              <a:t>告的能</a:t>
            </a:r>
            <a:r>
              <a:rPr lang="zh-TW" altLang="en-US" sz="2800" b="1" dirty="0" smtClean="0">
                <a:latin typeface="Microsoft JhengHei" panose="020B0604030504040204" pitchFamily="34" charset="-120"/>
                <a:ea typeface="Microsoft JhengHei" panose="020B0604030504040204" pitchFamily="34" charset="-120"/>
              </a:rPr>
              <a:t>力</a:t>
            </a:r>
            <a:endParaRPr lang="en-US" altLang="zh-TW" sz="2800" b="1" dirty="0" smtClean="0">
              <a:latin typeface="Microsoft JhengHei" panose="020B0604030504040204" pitchFamily="34" charset="-120"/>
              <a:ea typeface="Microsoft JhengHei" panose="020B0604030504040204" pitchFamily="34" charset="-120"/>
            </a:endParaRPr>
          </a:p>
          <a:p>
            <a:pPr marL="1097280" lvl="1" indent="-274320">
              <a:spcBef>
                <a:spcPts val="600"/>
              </a:spcBef>
              <a:buFontTx/>
              <a:buChar char="̶"/>
            </a:pPr>
            <a:r>
              <a:rPr lang="zh-TW" altLang="en-US" sz="2400" b="1" dirty="0" smtClean="0">
                <a:latin typeface="Microsoft JhengHei" panose="020B0604030504040204" pitchFamily="34" charset="-120"/>
                <a:ea typeface="Microsoft JhengHei" panose="020B0604030504040204" pitchFamily="34" charset="-120"/>
              </a:rPr>
              <a:t>替</a:t>
            </a:r>
            <a:r>
              <a:rPr lang="zh-TW" altLang="en-US" sz="2400" b="1" dirty="0">
                <a:latin typeface="Microsoft JhengHei" panose="020B0604030504040204" pitchFamily="34" charset="-120"/>
                <a:ea typeface="Microsoft JhengHei" panose="020B0604030504040204" pitchFamily="34" charset="-120"/>
              </a:rPr>
              <a:t>執政掌權的 （提前</a:t>
            </a:r>
            <a:r>
              <a:rPr lang="en-US" sz="2400" b="1" dirty="0">
                <a:latin typeface="Microsoft JhengHei" panose="020B0604030504040204" pitchFamily="34" charset="-120"/>
                <a:ea typeface="Microsoft JhengHei" panose="020B0604030504040204" pitchFamily="34" charset="-120"/>
              </a:rPr>
              <a:t>2:1-4</a:t>
            </a:r>
            <a:r>
              <a:rPr lang="zh-TW" altLang="en-US" sz="2400" b="1" dirty="0">
                <a:latin typeface="Microsoft JhengHei" panose="020B0604030504040204" pitchFamily="34" charset="-120"/>
                <a:ea typeface="Microsoft JhengHei" panose="020B0604030504040204" pitchFamily="34" charset="-120"/>
              </a:rPr>
              <a:t>）</a:t>
            </a:r>
            <a:endParaRPr lang="en-US" sz="24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charset="0"/>
              <a:buChar char="•"/>
            </a:pPr>
            <a:r>
              <a:rPr lang="zh-TW" altLang="en-US" sz="2800" b="1" dirty="0" smtClean="0">
                <a:latin typeface="Microsoft JhengHei" panose="020B0604030504040204" pitchFamily="34" charset="-120"/>
                <a:ea typeface="Microsoft JhengHei" panose="020B0604030504040204" pitchFamily="34" charset="-120"/>
              </a:rPr>
              <a:t>聖靈的能力</a:t>
            </a:r>
          </a:p>
          <a:p>
            <a:pPr lvl="1">
              <a:spcBef>
                <a:spcPts val="600"/>
              </a:spcBef>
            </a:pPr>
            <a:r>
              <a:rPr lang="zh-TW" altLang="en-US" sz="2400" b="1" dirty="0" smtClean="0">
                <a:latin typeface="Microsoft JhengHei" panose="020B0604030504040204" pitchFamily="34" charset="-120"/>
                <a:ea typeface="Microsoft JhengHei" panose="020B0604030504040204" pitchFamily="34" charset="-120"/>
              </a:rPr>
              <a:t>   “</a:t>
            </a:r>
            <a:r>
              <a:rPr lang="en-US" sz="2400" b="1" dirty="0">
                <a:latin typeface="Microsoft JhengHei" panose="020B0604030504040204" pitchFamily="34" charset="-120"/>
                <a:ea typeface="Microsoft JhengHei" panose="020B0604030504040204" pitchFamily="34" charset="-120"/>
              </a:rPr>
              <a:t>但聖靈降臨在你們身上，你們就必得著能力，並要在耶路撒冷、猶太全地，和撒瑪利亞，直到地極，作我的見證。</a:t>
            </a:r>
            <a:r>
              <a:rPr lang="en-US" altLang="zh-TW" sz="2400" b="1" dirty="0">
                <a:latin typeface="Microsoft JhengHei" panose="020B0604030504040204" pitchFamily="34" charset="-120"/>
                <a:ea typeface="Microsoft JhengHei" panose="020B0604030504040204" pitchFamily="34" charset="-120"/>
              </a:rPr>
              <a:t> </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a:latin typeface="Microsoft JhengHei" panose="020B0604030504040204" pitchFamily="34" charset="-120"/>
                <a:ea typeface="Microsoft JhengHei" panose="020B0604030504040204" pitchFamily="34" charset="-120"/>
              </a:rPr>
              <a:t>徒 </a:t>
            </a:r>
            <a:r>
              <a:rPr lang="en-US" sz="2400" b="1" dirty="0">
                <a:latin typeface="Microsoft JhengHei" panose="020B0604030504040204" pitchFamily="34" charset="-120"/>
                <a:ea typeface="Microsoft JhengHei" panose="020B0604030504040204" pitchFamily="34" charset="-120"/>
              </a:rPr>
              <a:t>1:8)</a:t>
            </a:r>
          </a:p>
          <a:p>
            <a:pPr marL="1097280" lvl="1" indent="-274320">
              <a:spcBef>
                <a:spcPts val="1200"/>
              </a:spcBef>
              <a:buFontTx/>
              <a:buChar char="̶"/>
            </a:pPr>
            <a:r>
              <a:rPr lang="zh-TW" altLang="en-US" sz="2400" b="1" dirty="0" smtClean="0">
                <a:latin typeface="Microsoft JhengHei" panose="020B0604030504040204" pitchFamily="34" charset="-120"/>
                <a:ea typeface="Microsoft JhengHei" panose="020B0604030504040204" pitchFamily="34" charset="-120"/>
              </a:rPr>
              <a:t>神讓聖靈充滿我們，去活出像基督的生命</a:t>
            </a:r>
          </a:p>
          <a:p>
            <a:pPr marL="285750" indent="-285750">
              <a:spcBef>
                <a:spcPts val="1200"/>
              </a:spcBef>
              <a:buFont typeface="Arial" charset="0"/>
              <a:buChar char="•"/>
            </a:pPr>
            <a:r>
              <a:rPr lang="zh-TW" altLang="en-US" sz="2800" b="1" dirty="0" smtClean="0">
                <a:latin typeface="Microsoft JhengHei" panose="020B0604030504040204" pitchFamily="34" charset="-120"/>
                <a:ea typeface="Microsoft JhengHei" panose="020B0604030504040204" pitchFamily="34" charset="-120"/>
              </a:rPr>
              <a:t>福音</a:t>
            </a:r>
            <a:r>
              <a:rPr lang="zh-TW" altLang="en-US" sz="2800" b="1" dirty="0">
                <a:latin typeface="Microsoft JhengHei" panose="020B0604030504040204" pitchFamily="34" charset="-120"/>
                <a:ea typeface="Microsoft JhengHei" panose="020B0604030504040204" pitchFamily="34" charset="-120"/>
              </a:rPr>
              <a:t>的能</a:t>
            </a:r>
            <a:r>
              <a:rPr lang="zh-TW" altLang="en-US" sz="2800" b="1" dirty="0" smtClean="0">
                <a:latin typeface="Microsoft JhengHei" panose="020B0604030504040204" pitchFamily="34" charset="-120"/>
                <a:ea typeface="Microsoft JhengHei" panose="020B0604030504040204" pitchFamily="34" charset="-120"/>
              </a:rPr>
              <a:t>力</a:t>
            </a:r>
            <a:endParaRPr lang="en-US" altLang="zh-TW" sz="2800" b="1" dirty="0" smtClean="0">
              <a:latin typeface="Microsoft JhengHei" panose="020B0604030504040204" pitchFamily="34" charset="-120"/>
              <a:ea typeface="Microsoft JhengHei" panose="020B0604030504040204" pitchFamily="34" charset="-120"/>
            </a:endParaRPr>
          </a:p>
          <a:p>
            <a:pPr marL="1097280" lvl="1" indent="-274320">
              <a:spcBef>
                <a:spcPts val="1200"/>
              </a:spcBef>
              <a:buFontTx/>
              <a:buChar char="‒"/>
            </a:pPr>
            <a:r>
              <a:rPr lang="zh-TW" altLang="en-US" sz="2400" b="1" dirty="0" smtClean="0">
                <a:latin typeface="Microsoft JhengHei" panose="020B0604030504040204" pitchFamily="34" charset="-120"/>
                <a:ea typeface="Microsoft JhengHei" panose="020B0604030504040204" pitchFamily="34" charset="-120"/>
              </a:rPr>
              <a:t>改</a:t>
            </a:r>
            <a:r>
              <a:rPr lang="zh-TW" altLang="en-US" sz="2400" b="1" dirty="0">
                <a:latin typeface="Microsoft JhengHei" panose="020B0604030504040204" pitchFamily="34" charset="-120"/>
                <a:ea typeface="Microsoft JhengHei" panose="020B0604030504040204" pitchFamily="34" charset="-120"/>
              </a:rPr>
              <a:t>變人心，改變文化</a:t>
            </a:r>
            <a:endParaRPr lang="en-US" sz="2400" b="1" dirty="0">
              <a:latin typeface="Microsoft JhengHei" panose="020B0604030504040204" pitchFamily="34" charset="-120"/>
              <a:ea typeface="Microsoft JhengHei" panose="020B0604030504040204" pitchFamily="34" charset="-120"/>
            </a:endParaRPr>
          </a:p>
          <a:p>
            <a:endParaRPr lang="en-US" dirty="0"/>
          </a:p>
        </p:txBody>
      </p:sp>
    </p:spTree>
    <p:extLst>
      <p:ext uri="{BB962C8B-B14F-4D97-AF65-F5344CB8AC3E}">
        <p14:creationId xmlns:p14="http://schemas.microsoft.com/office/powerpoint/2010/main" val="359643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200"/>
          </a:xfrm>
        </p:spPr>
        <p:txBody>
          <a:bodyPr>
            <a:normAutofit/>
          </a:bodyPr>
          <a:lstStyle/>
          <a:p>
            <a:r>
              <a:rPr lang="zh-TW" altLang="en-US" sz="4000" b="1" dirty="0">
                <a:latin typeface="Microsoft JhengHei" panose="020B0604030504040204" pitchFamily="34" charset="-120"/>
                <a:ea typeface="Microsoft JhengHei" panose="020B0604030504040204" pitchFamily="34" charset="-120"/>
              </a:rPr>
              <a:t>門徒，世界改變的起點</a:t>
            </a:r>
            <a:r>
              <a:rPr lang="zh-TW" altLang="en-US" sz="4000" b="1" dirty="0" smtClean="0">
                <a:latin typeface="Microsoft JhengHei" panose="020B0604030504040204" pitchFamily="34" charset="-120"/>
                <a:ea typeface="Microsoft JhengHei" panose="020B0604030504040204" pitchFamily="34" charset="-120"/>
              </a:rPr>
              <a:t>！</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24</a:t>
            </a:fld>
            <a:endParaRPr lang="en-US" dirty="0"/>
          </a:p>
        </p:txBody>
      </p:sp>
      <p:sp>
        <p:nvSpPr>
          <p:cNvPr id="4" name="Rectangle 3"/>
          <p:cNvSpPr/>
          <p:nvPr/>
        </p:nvSpPr>
        <p:spPr>
          <a:xfrm>
            <a:off x="838200" y="1981200"/>
            <a:ext cx="7772399" cy="3108543"/>
          </a:xfrm>
          <a:prstGeom prst="rect">
            <a:avLst/>
          </a:prstGeom>
        </p:spPr>
        <p:txBody>
          <a:bodyPr wrap="square">
            <a:spAutoFit/>
          </a:bodyPr>
          <a:lstStyle/>
          <a:p>
            <a:r>
              <a:rPr lang="zh-TW" altLang="en-US" sz="2800" b="1" dirty="0" smtClean="0">
                <a:latin typeface="Microsoft JhengHei" panose="020B0604030504040204" pitchFamily="34" charset="-120"/>
                <a:ea typeface="Microsoft JhengHei" panose="020B0604030504040204" pitchFamily="34" charset="-120"/>
              </a:rPr>
              <a:t>斯</a:t>
            </a:r>
            <a:r>
              <a:rPr lang="zh-TW" altLang="en-US" sz="2800" b="1" dirty="0">
                <a:latin typeface="Microsoft JhengHei" panose="020B0604030504040204" pitchFamily="34" charset="-120"/>
                <a:ea typeface="Microsoft JhengHei" panose="020B0604030504040204" pitchFamily="34" charset="-120"/>
              </a:rPr>
              <a:t>托得給「門徒」下了一個與眾不同的定義</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endParaRPr lang="en-US" altLang="zh-TW" sz="2800" b="1" dirty="0">
              <a:latin typeface="Microsoft JhengHei" panose="020B0604030504040204" pitchFamily="34" charset="-120"/>
              <a:ea typeface="Microsoft JhengHei" panose="020B0604030504040204" pitchFamily="34" charset="-120"/>
            </a:endParaRPr>
          </a:p>
          <a:p>
            <a:r>
              <a:rPr lang="zh-TW" altLang="en-US" sz="2800" b="1" dirty="0" smtClean="0">
                <a:latin typeface="Microsoft JhengHei" panose="020B0604030504040204" pitchFamily="34" charset="-120"/>
                <a:ea typeface="Microsoft JhengHei" panose="020B0604030504040204" pitchFamily="34" charset="-120"/>
              </a:rPr>
              <a:t>門</a:t>
            </a:r>
            <a:r>
              <a:rPr lang="zh-TW" altLang="en-US" sz="2800" b="1" dirty="0">
                <a:latin typeface="Microsoft JhengHei" panose="020B0604030504040204" pitchFamily="34" charset="-120"/>
                <a:ea typeface="Microsoft JhengHei" panose="020B0604030504040204" pitchFamily="34" charset="-120"/>
              </a:rPr>
              <a:t>徒不是一群乖乖牌、專顧自己、閉門造車、墨守成規的人，反倒是一群擁有國度視野的基督徒，勇於思考，看重他人，常保開放的彈性，力求更新教會，抗衡世界又同時關懷世界，甚至看重環保議題，實踐簡樸生活。</a:t>
            </a:r>
            <a:endParaRPr lang="en-US" sz="28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4387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200"/>
          </a:xfrm>
        </p:spPr>
        <p:txBody>
          <a:bodyPr>
            <a:normAutofit/>
          </a:bodyPr>
          <a:lstStyle/>
          <a:p>
            <a:r>
              <a:rPr lang="zh-TW" altLang="en-US" sz="4000" b="1" dirty="0">
                <a:latin typeface="Microsoft JhengHei" panose="020B0604030504040204" pitchFamily="34" charset="-120"/>
                <a:ea typeface="Microsoft JhengHei" panose="020B0604030504040204" pitchFamily="34" charset="-120"/>
              </a:rPr>
              <a:t>建立簡樸的生</a:t>
            </a:r>
            <a:r>
              <a:rPr lang="zh-TW" altLang="en-US" sz="4000" b="1" dirty="0" smtClean="0">
                <a:latin typeface="Microsoft JhengHei" panose="020B0604030504040204" pitchFamily="34" charset="-120"/>
                <a:ea typeface="Microsoft JhengHei" panose="020B0604030504040204" pitchFamily="34" charset="-120"/>
              </a:rPr>
              <a:t>活</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25</a:t>
            </a:fld>
            <a:endParaRPr lang="en-US" dirty="0"/>
          </a:p>
        </p:txBody>
      </p:sp>
      <p:sp>
        <p:nvSpPr>
          <p:cNvPr id="3" name="Rectangle 2"/>
          <p:cNvSpPr/>
          <p:nvPr/>
        </p:nvSpPr>
        <p:spPr>
          <a:xfrm>
            <a:off x="609600" y="1582341"/>
            <a:ext cx="8305800" cy="4154984"/>
          </a:xfrm>
          <a:prstGeom prst="rect">
            <a:avLst/>
          </a:prstGeom>
        </p:spPr>
        <p:txBody>
          <a:bodyPr wrap="square">
            <a:spAutoFit/>
          </a:bodyPr>
          <a:lstStyle/>
          <a:p>
            <a:pPr marL="285750" indent="-285750">
              <a:buFont typeface="Arial" panose="020B0604020202020204" pitchFamily="34" charset="0"/>
              <a:buChar char="•"/>
            </a:pPr>
            <a:r>
              <a:rPr lang="en-US" sz="2800" b="1" dirty="0">
                <a:latin typeface="Microsoft JhengHei" panose="020B0604030504040204" pitchFamily="34" charset="-120"/>
                <a:ea typeface="Microsoft JhengHei" panose="020B0604030504040204" pitchFamily="34" charset="-120"/>
              </a:rPr>
              <a:t>1974 </a:t>
            </a:r>
            <a:r>
              <a:rPr lang="zh-TW" altLang="en-US" sz="2800" b="1" dirty="0">
                <a:latin typeface="Microsoft JhengHei" panose="020B0604030504040204" pitchFamily="34" charset="-120"/>
                <a:ea typeface="Microsoft JhengHei" panose="020B0604030504040204" pitchFamily="34" charset="-120"/>
              </a:rPr>
              <a:t>年洛桑世界福音宣教大會的洛桑宣言包括</a:t>
            </a:r>
            <a:endParaRPr lang="en-US" sz="2800" b="1" dirty="0">
              <a:latin typeface="Microsoft JhengHei" panose="020B0604030504040204" pitchFamily="34" charset="-120"/>
              <a:ea typeface="Microsoft JhengHei" panose="020B0604030504040204" pitchFamily="34" charset="-120"/>
            </a:endParaRPr>
          </a:p>
          <a:p>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建</a:t>
            </a:r>
            <a:r>
              <a:rPr lang="zh-TW" altLang="en-US" sz="2800" b="1" dirty="0">
                <a:latin typeface="Microsoft JhengHei" panose="020B0604030504040204" pitchFamily="34" charset="-120"/>
                <a:ea typeface="Microsoft JhengHei" panose="020B0604030504040204" pitchFamily="34" charset="-120"/>
              </a:rPr>
              <a:t>立簡樸的生</a:t>
            </a:r>
            <a:r>
              <a:rPr lang="zh-TW" altLang="en-US" sz="2800" b="1" dirty="0" smtClean="0">
                <a:latin typeface="Microsoft JhengHei" panose="020B0604030504040204" pitchFamily="34" charset="-120"/>
                <a:ea typeface="Microsoft JhengHei" panose="020B0604030504040204" pitchFamily="34" charset="-120"/>
              </a:rPr>
              <a:t>活</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的呼籲</a:t>
            </a:r>
            <a:endParaRPr lang="en-US" sz="2800" b="1" dirty="0">
              <a:latin typeface="Microsoft JhengHei" panose="020B0604030504040204" pitchFamily="34" charset="-120"/>
              <a:ea typeface="Microsoft JhengHei" panose="020B0604030504040204" pitchFamily="34" charset="-120"/>
            </a:endParaRPr>
          </a:p>
          <a:p>
            <a:pPr marL="914400" lvl="1" indent="-457200">
              <a:spcBef>
                <a:spcPts val="12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讓</a:t>
            </a:r>
            <a:r>
              <a:rPr lang="zh-TW" altLang="en-US" sz="2400" b="1" dirty="0">
                <a:latin typeface="Microsoft JhengHei" panose="020B0604030504040204" pitchFamily="34" charset="-120"/>
                <a:ea typeface="Microsoft JhengHei" panose="020B0604030504040204" pitchFamily="34" charset="-120"/>
              </a:rPr>
              <a:t>生活費用降至最少，並給予更多。必須譴責浪費，反対在個人生活，教堂建築上過度奢華。分辨必需品和奢侈品。不追求時尚。</a:t>
            </a:r>
            <a:endParaRPr lang="en-US" altLang="zh-TW" sz="2400" b="1" dirty="0" smtClean="0">
              <a:latin typeface="Microsoft JhengHei" panose="020B0604030504040204" pitchFamily="34" charset="-120"/>
              <a:ea typeface="Microsoft JhengHei" panose="020B0604030504040204" pitchFamily="34" charset="-120"/>
            </a:endParaRPr>
          </a:p>
          <a:p>
            <a:pPr marL="914400" lvl="1" indent="-457200">
              <a:spcBef>
                <a:spcPts val="12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責</a:t>
            </a:r>
            <a:r>
              <a:rPr lang="zh-TW" altLang="en-US" sz="2400" b="1" dirty="0">
                <a:latin typeface="Microsoft JhengHei" panose="020B0604030504040204" pitchFamily="34" charset="-120"/>
                <a:ea typeface="Microsoft JhengHei" panose="020B0604030504040204" pitchFamily="34" charset="-120"/>
              </a:rPr>
              <a:t>無旁貸，以更大方的奉獻，致力救援貧窮與傳福音。</a:t>
            </a:r>
            <a:endParaRPr lang="en-US" altLang="zh-TW" sz="2400" b="1" dirty="0" smtClean="0">
              <a:latin typeface="Microsoft JhengHei" panose="020B0604030504040204" pitchFamily="34" charset="-120"/>
              <a:ea typeface="Microsoft JhengHei" panose="020B0604030504040204" pitchFamily="34" charset="-120"/>
            </a:endParaRPr>
          </a:p>
          <a:p>
            <a:endParaRPr lang="en-US" b="1" dirty="0">
              <a:latin typeface="Microsoft JhengHei" panose="020B0604030504040204" pitchFamily="34" charset="-120"/>
              <a:ea typeface="Microsoft JhengHei" panose="020B0604030504040204" pitchFamily="34" charset="-120"/>
            </a:endParaRPr>
          </a:p>
          <a:p>
            <a:pPr marL="285750" indent="-28575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富有的基督徒決心為窮乏信徒的需求採取行</a:t>
            </a:r>
            <a:r>
              <a:rPr lang="zh-TW" altLang="en-US" sz="2800" b="1" dirty="0" smtClean="0">
                <a:latin typeface="Microsoft JhengHei" panose="020B0604030504040204" pitchFamily="34" charset="-120"/>
                <a:ea typeface="Microsoft JhengHei" panose="020B0604030504040204" pitchFamily="34" charset="-120"/>
              </a:rPr>
              <a:t>動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哥</a:t>
            </a:r>
            <a:r>
              <a:rPr lang="zh-TW" altLang="en-US" sz="2800" b="1" dirty="0">
                <a:latin typeface="Microsoft JhengHei" panose="020B0604030504040204" pitchFamily="34" charset="-120"/>
                <a:ea typeface="Microsoft JhengHei" panose="020B0604030504040204" pitchFamily="34" charset="-120"/>
              </a:rPr>
              <a:t>林多教會的例</a:t>
            </a:r>
            <a:r>
              <a:rPr lang="zh-TW" altLang="en-US" sz="2800" b="1" dirty="0" smtClean="0">
                <a:latin typeface="Microsoft JhengHei" panose="020B0604030504040204" pitchFamily="34" charset="-120"/>
                <a:ea typeface="Microsoft JhengHei" panose="020B0604030504040204" pitchFamily="34" charset="-120"/>
              </a:rPr>
              <a:t>子</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a:t>
            </a:r>
            <a:endParaRPr lang="en-US" sz="2800" b="1" dirty="0">
              <a:latin typeface="Microsoft JhengHei" panose="020B0604030504040204" pitchFamily="34" charset="-120"/>
              <a:ea typeface="Microsoft JhengHei" panose="020B0604030504040204" pitchFamily="34" charset="-120"/>
            </a:endParaRPr>
          </a:p>
          <a:p>
            <a:endParaRPr lang="en-US" dirty="0"/>
          </a:p>
        </p:txBody>
      </p:sp>
    </p:spTree>
    <p:extLst>
      <p:ext uri="{BB962C8B-B14F-4D97-AF65-F5344CB8AC3E}">
        <p14:creationId xmlns:p14="http://schemas.microsoft.com/office/powerpoint/2010/main" val="3462613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200"/>
          </a:xfrm>
        </p:spPr>
        <p:txBody>
          <a:bodyPr>
            <a:normAutofit/>
          </a:bodyPr>
          <a:lstStyle/>
          <a:p>
            <a:r>
              <a:rPr lang="zh-TW" altLang="en-US" sz="4000" b="1" dirty="0" smtClean="0">
                <a:latin typeface="Microsoft JhengHei" panose="020B0604030504040204" pitchFamily="34" charset="-120"/>
                <a:ea typeface="Microsoft JhengHei" panose="020B0604030504040204" pitchFamily="34" charset="-120"/>
                <a:cs typeface="Times New Roman" panose="02020603050405020304" pitchFamily="18" charset="0"/>
              </a:rPr>
              <a:t>奉獻</a:t>
            </a:r>
            <a:r>
              <a:rPr lang="en-US" altLang="zh-TW" sz="4000" b="1" dirty="0" smtClean="0">
                <a:latin typeface="Microsoft JhengHei" panose="020B0604030504040204" pitchFamily="34" charset="-120"/>
                <a:ea typeface="Microsoft JhengHei" panose="020B0604030504040204" pitchFamily="34" charset="-120"/>
                <a:cs typeface="Times New Roman" panose="02020603050405020304" pitchFamily="18" charset="0"/>
              </a:rPr>
              <a:t> 3T</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26</a:t>
            </a:fld>
            <a:endParaRPr lang="en-US" dirty="0"/>
          </a:p>
        </p:txBody>
      </p:sp>
      <p:sp>
        <p:nvSpPr>
          <p:cNvPr id="3" name="Rectangle 2"/>
          <p:cNvSpPr/>
          <p:nvPr/>
        </p:nvSpPr>
        <p:spPr>
          <a:xfrm>
            <a:off x="685800" y="1334899"/>
            <a:ext cx="8111845" cy="5370701"/>
          </a:xfrm>
          <a:prstGeom prst="rect">
            <a:avLst/>
          </a:prstGeom>
        </p:spPr>
        <p:txBody>
          <a:bodyPr wrap="square">
            <a:spAutoFit/>
          </a:bodyPr>
          <a:lstStyle/>
          <a:p>
            <a:pPr marL="285750" indent="-285750">
              <a:buFont typeface="Arial" charset="0"/>
              <a:buChar char="•"/>
            </a:pPr>
            <a:r>
              <a:rPr lang="zh-TW" altLang="en-US" sz="2800" b="1" dirty="0" smtClean="0">
                <a:latin typeface="Microsoft JhengHei" panose="020B0604030504040204" pitchFamily="34" charset="-120"/>
                <a:ea typeface="Microsoft JhengHei" panose="020B0604030504040204" pitchFamily="34" charset="-120"/>
              </a:rPr>
              <a:t>時間 </a:t>
            </a:r>
            <a:r>
              <a:rPr lang="en-US" altLang="zh-TW" sz="2800" b="1" dirty="0" smtClean="0">
                <a:latin typeface="Microsoft JhengHei" panose="020B0604030504040204" pitchFamily="34" charset="-120"/>
                <a:ea typeface="Microsoft JhengHei" panose="020B0604030504040204" pitchFamily="34" charset="-120"/>
              </a:rPr>
              <a:t>(</a:t>
            </a:r>
            <a:r>
              <a:rPr lang="en-US" sz="2800" b="1" dirty="0" smtClean="0">
                <a:latin typeface="Microsoft JhengHei" panose="020B0604030504040204" pitchFamily="34" charset="-120"/>
                <a:ea typeface="Microsoft JhengHei" panose="020B0604030504040204" pitchFamily="34" charset="-120"/>
              </a:rPr>
              <a:t>Time)</a:t>
            </a:r>
            <a:endParaRPr lang="zh-TW" altLang="en-US" sz="2800" b="1" dirty="0">
              <a:latin typeface="Microsoft JhengHei" panose="020B0604030504040204" pitchFamily="34" charset="-120"/>
              <a:ea typeface="Microsoft JhengHei" panose="020B0604030504040204" pitchFamily="34" charset="-120"/>
            </a:endParaRPr>
          </a:p>
          <a:p>
            <a:pPr marL="914400" indent="-274320">
              <a:buFontTx/>
              <a:buChar char="‒"/>
            </a:pPr>
            <a:r>
              <a:rPr lang="zh-TW" altLang="en-US" sz="2800" b="1" dirty="0" smtClean="0">
                <a:latin typeface="Microsoft JhengHei" panose="020B0604030504040204" pitchFamily="34" charset="-120"/>
                <a:ea typeface="Microsoft JhengHei" panose="020B0604030504040204" pitchFamily="34" charset="-120"/>
              </a:rPr>
              <a:t>「</a:t>
            </a:r>
            <a:r>
              <a:rPr lang="zh-TW" altLang="en-US" sz="2600" b="1" dirty="0" smtClean="0">
                <a:latin typeface="Microsoft JhengHei" panose="020B0604030504040204" pitchFamily="34" charset="-120"/>
                <a:ea typeface="Microsoft JhengHei" panose="020B0604030504040204" pitchFamily="34" charset="-120"/>
              </a:rPr>
              <a:t>要愛惜光陰</a:t>
            </a:r>
            <a:r>
              <a:rPr lang="is-IS" altLang="zh-TW" sz="26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a:t>
            </a:r>
            <a:r>
              <a:rPr lang="en-US" sz="2800" b="1" dirty="0" smtClean="0">
                <a:latin typeface="Microsoft JhengHei" panose="020B0604030504040204" pitchFamily="34" charset="-120"/>
                <a:ea typeface="Microsoft JhengHei" panose="020B0604030504040204" pitchFamily="34" charset="-120"/>
              </a:rPr>
              <a:t>(</a:t>
            </a:r>
            <a:r>
              <a:rPr lang="zh-TW" altLang="en-US" sz="2600" b="1" dirty="0" smtClean="0">
                <a:latin typeface="Microsoft JhengHei" panose="020B0604030504040204" pitchFamily="34" charset="-120"/>
                <a:ea typeface="Microsoft JhengHei" panose="020B0604030504040204" pitchFamily="34" charset="-120"/>
              </a:rPr>
              <a:t>弗</a:t>
            </a:r>
            <a:r>
              <a:rPr lang="en-US" sz="2600" b="1" dirty="0" smtClean="0">
                <a:latin typeface="Microsoft JhengHei" panose="020B0604030504040204" pitchFamily="34" charset="-120"/>
                <a:ea typeface="Microsoft JhengHei" panose="020B0604030504040204" pitchFamily="34" charset="-120"/>
              </a:rPr>
              <a:t> 5:16)</a:t>
            </a:r>
            <a:endParaRPr lang="zh-TW" altLang="en-US" sz="2600" b="1" dirty="0" smtClean="0">
              <a:latin typeface="Microsoft JhengHei" panose="020B0604030504040204" pitchFamily="34" charset="-120"/>
              <a:ea typeface="Microsoft JhengHei" panose="020B0604030504040204" pitchFamily="34" charset="-120"/>
            </a:endParaRPr>
          </a:p>
          <a:p>
            <a:pPr lvl="2"/>
            <a:r>
              <a:rPr lang="zh-TW" altLang="en-US" sz="28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假使每人每日奉獻一小時</a:t>
            </a:r>
          </a:p>
          <a:p>
            <a:pPr lvl="2"/>
            <a:r>
              <a:rPr lang="zh-TW" altLang="en-US" sz="2000" b="1" dirty="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     </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每人每年 </a:t>
            </a:r>
            <a:r>
              <a:rPr lang="en-US" altLang="zh-TW" sz="2000" b="1" dirty="0" smtClean="0">
                <a:latin typeface="Microsoft JhengHei" panose="020B0604030504040204" pitchFamily="34" charset="-120"/>
                <a:ea typeface="Microsoft JhengHei" panose="020B0604030504040204" pitchFamily="34" charset="-120"/>
              </a:rPr>
              <a:t>360</a:t>
            </a:r>
            <a:r>
              <a:rPr lang="zh-TW" altLang="en-US" sz="2000" b="1" dirty="0" smtClean="0">
                <a:latin typeface="Microsoft JhengHei" panose="020B0604030504040204" pitchFamily="34" charset="-120"/>
                <a:ea typeface="Microsoft JhengHei" panose="020B0604030504040204" pitchFamily="34" charset="-120"/>
              </a:rPr>
              <a:t> 小時</a:t>
            </a:r>
            <a:endParaRPr lang="en-US" altLang="zh-TW" sz="2000" b="1" dirty="0" smtClean="0">
              <a:latin typeface="Microsoft JhengHei" panose="020B0604030504040204" pitchFamily="34" charset="-120"/>
              <a:ea typeface="Microsoft JhengHei" panose="020B0604030504040204" pitchFamily="34" charset="-120"/>
            </a:endParaRPr>
          </a:p>
          <a:p>
            <a:pPr lvl="2"/>
            <a:r>
              <a:rPr lang="en-US" altLang="zh-TW" sz="2000" b="1" dirty="0">
                <a:latin typeface="Microsoft JhengHei" panose="020B0604030504040204" pitchFamily="34" charset="-120"/>
                <a:ea typeface="Microsoft JhengHei" panose="020B0604030504040204" pitchFamily="34" charset="-120"/>
              </a:rPr>
              <a:t> </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  </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一千人的教會 每年可奉獻 </a:t>
            </a:r>
            <a:r>
              <a:rPr lang="en-US" sz="2000" b="1" dirty="0" smtClean="0">
                <a:latin typeface="Microsoft JhengHei" panose="020B0604030504040204" pitchFamily="34" charset="-120"/>
                <a:ea typeface="Microsoft JhengHei" panose="020B0604030504040204" pitchFamily="34" charset="-120"/>
              </a:rPr>
              <a:t>360,000 </a:t>
            </a:r>
            <a:r>
              <a:rPr lang="zh-TW" altLang="en-US" sz="2000" b="1" dirty="0" smtClean="0">
                <a:latin typeface="Microsoft JhengHei" panose="020B0604030504040204" pitchFamily="34" charset="-120"/>
                <a:ea typeface="Microsoft JhengHei" panose="020B0604030504040204" pitchFamily="34" charset="-120"/>
              </a:rPr>
              <a:t>小時</a:t>
            </a:r>
            <a:endParaRPr lang="en-US" sz="2000" b="1" dirty="0" smtClean="0">
              <a:latin typeface="Microsoft JhengHei" panose="020B0604030504040204" pitchFamily="34" charset="-120"/>
              <a:ea typeface="Microsoft JhengHei" panose="020B0604030504040204" pitchFamily="34" charset="-120"/>
            </a:endParaRPr>
          </a:p>
          <a:p>
            <a:pPr lvl="2"/>
            <a:r>
              <a:rPr lang="en-US" sz="2000" b="1" dirty="0">
                <a:latin typeface="Microsoft JhengHei" panose="020B0604030504040204" pitchFamily="34" charset="-120"/>
                <a:ea typeface="Microsoft JhengHei" panose="020B0604030504040204" pitchFamily="34" charset="-120"/>
              </a:rPr>
              <a:t> </a:t>
            </a:r>
            <a:r>
              <a:rPr lang="en-US" sz="2000" b="1" dirty="0" smtClean="0">
                <a:latin typeface="Microsoft JhengHei" panose="020B0604030504040204" pitchFamily="34" charset="-120"/>
                <a:ea typeface="Microsoft JhengHei" panose="020B0604030504040204" pitchFamily="34" charset="-120"/>
              </a:rPr>
              <a:t>   </a:t>
            </a:r>
            <a:r>
              <a:rPr lang="en-US" sz="2000" b="1" dirty="0">
                <a:latin typeface="Microsoft JhengHei" panose="020B0604030504040204" pitchFamily="34" charset="-120"/>
                <a:ea typeface="Microsoft JhengHei" panose="020B0604030504040204" pitchFamily="34" charset="-120"/>
              </a:rPr>
              <a:t> </a:t>
            </a:r>
            <a:r>
              <a:rPr lang="en-US" sz="2000" b="1" dirty="0" smtClean="0">
                <a:latin typeface="Microsoft JhengHei" panose="020B0604030504040204" pitchFamily="34" charset="-120"/>
                <a:ea typeface="Microsoft JhengHei" panose="020B0604030504040204" pitchFamily="34" charset="-120"/>
              </a:rPr>
              <a:t> </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每年可奉獻 </a:t>
            </a:r>
            <a:r>
              <a:rPr lang="en-US" sz="2000" b="1" dirty="0" smtClean="0">
                <a:latin typeface="Microsoft JhengHei" panose="020B0604030504040204" pitchFamily="34" charset="-120"/>
                <a:ea typeface="Microsoft JhengHei" panose="020B0604030504040204" pitchFamily="34" charset="-120"/>
              </a:rPr>
              <a:t>180,000 </a:t>
            </a:r>
            <a:r>
              <a:rPr lang="zh-TW" altLang="en-US" sz="2000" b="1" dirty="0" smtClean="0">
                <a:latin typeface="Microsoft JhengHei" panose="020B0604030504040204" pitchFamily="34" charset="-120"/>
                <a:ea typeface="Microsoft JhengHei" panose="020B0604030504040204" pitchFamily="34" charset="-120"/>
              </a:rPr>
              <a:t>小時於對外事工</a:t>
            </a:r>
            <a:endParaRPr lang="en-US" altLang="zh-TW" sz="2000" b="1" dirty="0">
              <a:latin typeface="Microsoft JhengHei" panose="020B0604030504040204" pitchFamily="34" charset="-120"/>
              <a:ea typeface="Microsoft JhengHei" panose="020B0604030504040204" pitchFamily="34" charset="-120"/>
            </a:endParaRPr>
          </a:p>
          <a:p>
            <a:pPr lvl="2"/>
            <a:r>
              <a:rPr lang="en-US" altLang="zh-TW" sz="2000" b="1" dirty="0">
                <a:latin typeface="Microsoft JhengHei" panose="020B0604030504040204" pitchFamily="34" charset="-120"/>
                <a:ea typeface="Microsoft JhengHei" panose="020B0604030504040204" pitchFamily="34" charset="-120"/>
              </a:rPr>
              <a:t> </a:t>
            </a:r>
            <a:r>
              <a:rPr lang="en-US" altLang="zh-TW" sz="2000" b="1" dirty="0" smtClean="0">
                <a:latin typeface="Microsoft JhengHei" panose="020B0604030504040204" pitchFamily="34" charset="-120"/>
                <a:ea typeface="Microsoft JhengHei" panose="020B0604030504040204" pitchFamily="34" charset="-120"/>
              </a:rPr>
              <a:t>     --》</a:t>
            </a:r>
            <a:r>
              <a:rPr lang="zh-TW" altLang="en-US" sz="2000" b="1" dirty="0" smtClean="0">
                <a:latin typeface="Microsoft JhengHei" panose="020B0604030504040204" pitchFamily="34" charset="-120"/>
                <a:ea typeface="Microsoft JhengHei" panose="020B0604030504040204" pitchFamily="34" charset="-120"/>
              </a:rPr>
              <a:t>相當 </a:t>
            </a:r>
            <a:r>
              <a:rPr lang="en-US" altLang="zh-TW" sz="2000" b="1" dirty="0" smtClean="0">
                <a:latin typeface="Microsoft JhengHei" panose="020B0604030504040204" pitchFamily="34" charset="-120"/>
                <a:ea typeface="Microsoft JhengHei" panose="020B0604030504040204" pitchFamily="34" charset="-120"/>
              </a:rPr>
              <a:t>180 </a:t>
            </a:r>
            <a:r>
              <a:rPr lang="zh-TW" altLang="en-US" sz="2000" b="1" dirty="0" smtClean="0">
                <a:latin typeface="Microsoft JhengHei" panose="020B0604030504040204" pitchFamily="34" charset="-120"/>
                <a:ea typeface="Microsoft JhengHei" panose="020B0604030504040204" pitchFamily="34" charset="-120"/>
              </a:rPr>
              <a:t>萬 </a:t>
            </a:r>
            <a:r>
              <a:rPr lang="en-US" altLang="zh-TW" sz="2000" b="1" dirty="0" smtClean="0">
                <a:latin typeface="Microsoft JhengHei" panose="020B0604030504040204" pitchFamily="34" charset="-120"/>
                <a:ea typeface="Microsoft JhengHei" panose="020B0604030504040204" pitchFamily="34" charset="-120"/>
              </a:rPr>
              <a:t>(</a:t>
            </a:r>
            <a:r>
              <a:rPr lang="zh-TW" altLang="en-US" sz="2000" b="1" dirty="0" smtClean="0">
                <a:latin typeface="Microsoft JhengHei" panose="020B0604030504040204" pitchFamily="34" charset="-120"/>
                <a:ea typeface="Microsoft JhengHei" panose="020B0604030504040204" pitchFamily="34" charset="-120"/>
              </a:rPr>
              <a:t>時間就是金錢，每小時 ～ </a:t>
            </a:r>
            <a:r>
              <a:rPr lang="en-US" altLang="zh-TW" sz="2000" b="1" dirty="0" smtClean="0">
                <a:latin typeface="Microsoft JhengHei" panose="020B0604030504040204" pitchFamily="34" charset="-120"/>
                <a:ea typeface="Microsoft JhengHei" panose="020B0604030504040204" pitchFamily="34" charset="-120"/>
              </a:rPr>
              <a:t>$10</a:t>
            </a:r>
            <a:r>
              <a:rPr lang="en-US" altLang="zh-TW" sz="2000" b="1" dirty="0">
                <a:latin typeface="Microsoft JhengHei" panose="020B0604030504040204" pitchFamily="34" charset="-120"/>
                <a:ea typeface="Microsoft JhengHei" panose="020B0604030504040204" pitchFamily="34" charset="-120"/>
              </a:rPr>
              <a:t>)</a:t>
            </a:r>
            <a:endParaRPr lang="zh-TW" altLang="en-US" sz="2800" b="1" dirty="0">
              <a:latin typeface="Microsoft JhengHei" panose="020B0604030504040204" pitchFamily="34" charset="-120"/>
              <a:ea typeface="Microsoft JhengHei" panose="020B0604030504040204" pitchFamily="34" charset="-120"/>
            </a:endParaRPr>
          </a:p>
          <a:p>
            <a:pPr marL="285750" indent="-285750">
              <a:spcBef>
                <a:spcPts val="600"/>
              </a:spcBef>
              <a:buFont typeface="Arial" charset="0"/>
              <a:buChar char="•"/>
            </a:pPr>
            <a:r>
              <a:rPr lang="zh-TW" altLang="en-US" sz="2800" b="1" dirty="0" smtClean="0">
                <a:latin typeface="Microsoft JhengHei" panose="020B0604030504040204" pitchFamily="34" charset="-120"/>
                <a:ea typeface="Microsoft JhengHei" panose="020B0604030504040204" pitchFamily="34" charset="-120"/>
              </a:rPr>
              <a:t>才能 </a:t>
            </a:r>
            <a:r>
              <a:rPr lang="en-US" altLang="zh-TW" sz="2800" b="1" dirty="0">
                <a:latin typeface="Microsoft JhengHei" panose="020B0604030504040204" pitchFamily="34" charset="-120"/>
                <a:ea typeface="Microsoft JhengHei" panose="020B0604030504040204" pitchFamily="34" charset="-120"/>
              </a:rPr>
              <a:t>(</a:t>
            </a:r>
            <a:r>
              <a:rPr lang="en-US" sz="2800" b="1" dirty="0" smtClean="0">
                <a:latin typeface="Microsoft JhengHei" panose="020B0604030504040204" pitchFamily="34" charset="-120"/>
                <a:ea typeface="Microsoft JhengHei" panose="020B0604030504040204" pitchFamily="34" charset="-120"/>
              </a:rPr>
              <a:t>Talent</a:t>
            </a:r>
            <a:r>
              <a:rPr lang="en-US" sz="2800" b="1" dirty="0">
                <a:latin typeface="Microsoft JhengHei" panose="020B0604030504040204" pitchFamily="34" charset="-120"/>
                <a:ea typeface="Microsoft JhengHei" panose="020B0604030504040204" pitchFamily="34" charset="-120"/>
              </a:rPr>
              <a:t>)</a:t>
            </a:r>
            <a:endParaRPr lang="zh-TW" altLang="en-US" sz="2800" b="1" dirty="0" smtClean="0">
              <a:latin typeface="Microsoft JhengHei" panose="020B0604030504040204" pitchFamily="34" charset="-120"/>
              <a:ea typeface="Microsoft JhengHei" panose="020B0604030504040204" pitchFamily="34" charset="-120"/>
            </a:endParaRPr>
          </a:p>
          <a:p>
            <a:r>
              <a:rPr lang="zh-TW" altLang="en-US" sz="2400" b="1" dirty="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     包括廣義的屬靈</a:t>
            </a:r>
            <a:r>
              <a:rPr lang="zh-TW" altLang="en-US" sz="2400" b="1" dirty="0">
                <a:latin typeface="Microsoft JhengHei" panose="020B0604030504040204" pitchFamily="34" charset="-120"/>
                <a:ea typeface="Microsoft JhengHei" panose="020B0604030504040204" pitchFamily="34" charset="-120"/>
              </a:rPr>
              <a:t>恩</a:t>
            </a:r>
            <a:r>
              <a:rPr lang="zh-TW" altLang="en-US" sz="2400" b="1" dirty="0" smtClean="0">
                <a:latin typeface="Microsoft JhengHei" panose="020B0604030504040204" pitchFamily="34" charset="-120"/>
                <a:ea typeface="Microsoft JhengHei" panose="020B0604030504040204" pitchFamily="34" charset="-120"/>
              </a:rPr>
              <a:t>賜</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天賦</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人</a:t>
            </a:r>
            <a:r>
              <a:rPr lang="zh-TW" altLang="en-US" sz="2400" b="1" dirty="0">
                <a:latin typeface="Microsoft JhengHei" panose="020B0604030504040204" pitchFamily="34" charset="-120"/>
                <a:ea typeface="Microsoft JhengHei" panose="020B0604030504040204" pitchFamily="34" charset="-120"/>
              </a:rPr>
              <a:t>生經</a:t>
            </a:r>
            <a:r>
              <a:rPr lang="zh-TW" altLang="en-US" sz="2400" b="1" dirty="0" smtClean="0">
                <a:latin typeface="Microsoft JhengHei" panose="020B0604030504040204" pitchFamily="34" charset="-120"/>
                <a:ea typeface="Microsoft JhengHei" panose="020B0604030504040204" pitchFamily="34" charset="-120"/>
              </a:rPr>
              <a:t>歷</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興趣</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熱情</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地位</a:t>
            </a:r>
            <a:endParaRPr lang="zh-TW" altLang="en-US" sz="2800" b="1" dirty="0" smtClean="0">
              <a:latin typeface="Microsoft JhengHei" panose="020B0604030504040204" pitchFamily="34" charset="-120"/>
              <a:ea typeface="Microsoft JhengHei" panose="020B0604030504040204" pitchFamily="34" charset="-120"/>
            </a:endParaRPr>
          </a:p>
          <a:p>
            <a:pPr marL="285750" indent="-285750">
              <a:spcBef>
                <a:spcPts val="600"/>
              </a:spcBef>
              <a:buFont typeface="Arial" charset="0"/>
              <a:buChar char="•"/>
            </a:pPr>
            <a:r>
              <a:rPr lang="zh-TW" altLang="en-US" sz="2800" b="1" dirty="0">
                <a:latin typeface="Microsoft JhengHei" panose="020B0604030504040204" pitchFamily="34" charset="-120"/>
                <a:ea typeface="Microsoft JhengHei" panose="020B0604030504040204" pitchFamily="34" charset="-120"/>
              </a:rPr>
              <a:t>金</a:t>
            </a:r>
            <a:r>
              <a:rPr lang="zh-TW" altLang="en-US" sz="2800" b="1" dirty="0" smtClean="0">
                <a:latin typeface="Microsoft JhengHei" panose="020B0604030504040204" pitchFamily="34" charset="-120"/>
                <a:ea typeface="Microsoft JhengHei" panose="020B0604030504040204" pitchFamily="34" charset="-120"/>
              </a:rPr>
              <a:t>錢 </a:t>
            </a:r>
            <a:r>
              <a:rPr lang="en-US" altLang="zh-TW" sz="2800" b="1" dirty="0" smtClean="0">
                <a:latin typeface="Microsoft JhengHei" panose="020B0604030504040204" pitchFamily="34" charset="-120"/>
                <a:ea typeface="Microsoft JhengHei" panose="020B0604030504040204" pitchFamily="34" charset="-120"/>
              </a:rPr>
              <a:t>(Treasure</a:t>
            </a:r>
            <a:r>
              <a:rPr lang="en-US" altLang="zh-TW" sz="2800" b="1" dirty="0">
                <a:latin typeface="Microsoft JhengHei" panose="020B0604030504040204" pitchFamily="34" charset="-120"/>
                <a:ea typeface="Microsoft JhengHei" panose="020B0604030504040204" pitchFamily="34" charset="-120"/>
              </a:rPr>
              <a:t>)</a:t>
            </a:r>
            <a:endParaRPr lang="en-US" sz="2800" b="1" dirty="0">
              <a:latin typeface="Microsoft JhengHei" panose="020B0604030504040204" pitchFamily="34" charset="-120"/>
              <a:ea typeface="Microsoft JhengHei" panose="020B0604030504040204" pitchFamily="34" charset="-120"/>
            </a:endParaRPr>
          </a:p>
          <a:p>
            <a:r>
              <a:rPr lang="en-US" altLang="zh-TW" sz="2800" b="1" dirty="0">
                <a:latin typeface="Microsoft JhengHei" panose="020B0604030504040204" pitchFamily="34" charset="-120"/>
                <a:ea typeface="Microsoft JhengHei" panose="020B0604030504040204" pitchFamily="34" charset="-120"/>
              </a:rPr>
              <a:t>     </a:t>
            </a:r>
            <a:r>
              <a:rPr lang="zh-TW" altLang="en-US" sz="2400" b="1" dirty="0">
                <a:latin typeface="Microsoft JhengHei" panose="020B0604030504040204" pitchFamily="34" charset="-120"/>
                <a:ea typeface="Microsoft JhengHei" panose="020B0604030504040204" pitchFamily="34" charset="-120"/>
              </a:rPr>
              <a:t>甘心樂意，施比受更為有福</a:t>
            </a:r>
          </a:p>
          <a:p>
            <a:r>
              <a:rPr lang="zh-TW" altLang="en-US" sz="2400" b="1" dirty="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 感謝</a:t>
            </a:r>
            <a:r>
              <a:rPr lang="zh-TW" altLang="en-US" sz="2400" b="1" dirty="0">
                <a:latin typeface="Microsoft JhengHei" panose="020B0604030504040204" pitchFamily="34" charset="-120"/>
                <a:ea typeface="Microsoft JhengHei" panose="020B0604030504040204" pitchFamily="34" charset="-120"/>
              </a:rPr>
              <a:t>神給能力和機</a:t>
            </a:r>
            <a:r>
              <a:rPr lang="zh-TW" altLang="en-US" sz="2400" b="1" dirty="0" smtClean="0">
                <a:latin typeface="Microsoft JhengHei" panose="020B0604030504040204" pitchFamily="34" charset="-120"/>
                <a:ea typeface="Microsoft JhengHei" panose="020B0604030504040204" pitchFamily="34" charset="-120"/>
              </a:rPr>
              <a:t>會</a:t>
            </a:r>
            <a:endParaRPr lang="en-US" altLang="zh-TW" sz="2400" b="1" dirty="0">
              <a:latin typeface="Microsoft JhengHei" panose="020B0604030504040204" pitchFamily="34" charset="-120"/>
              <a:ea typeface="Microsoft JhengHei" panose="020B0604030504040204" pitchFamily="34" charset="-120"/>
            </a:endParaRPr>
          </a:p>
          <a:p>
            <a:pPr marL="285750" indent="-285750">
              <a:spcBef>
                <a:spcPts val="600"/>
              </a:spcBef>
              <a:buFont typeface="Arial" charset="0"/>
              <a:buChar char="•"/>
            </a:pPr>
            <a:r>
              <a:rPr lang="zh-TW" altLang="en-US" sz="2800" b="1" dirty="0" smtClean="0">
                <a:latin typeface="Microsoft JhengHei" panose="020B0604030504040204" pitchFamily="34" charset="-120"/>
                <a:ea typeface="Microsoft JhengHei" panose="020B0604030504040204" pitchFamily="34" charset="-120"/>
              </a:rPr>
              <a:t>好撒馬利亞人的榜樣</a:t>
            </a:r>
          </a:p>
        </p:txBody>
      </p:sp>
    </p:spTree>
    <p:extLst>
      <p:ext uri="{BB962C8B-B14F-4D97-AF65-F5344CB8AC3E}">
        <p14:creationId xmlns:p14="http://schemas.microsoft.com/office/powerpoint/2010/main" val="4077767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6" name="Rectangle 5"/>
          <p:cNvSpPr/>
          <p:nvPr/>
        </p:nvSpPr>
        <p:spPr>
          <a:xfrm>
            <a:off x="0" y="287923"/>
            <a:ext cx="9144000" cy="707886"/>
          </a:xfrm>
          <a:prstGeom prst="rect">
            <a:avLst/>
          </a:prstGeom>
        </p:spPr>
        <p:txBody>
          <a:bodyPr wrap="square">
            <a:spAutoFit/>
          </a:bodyPr>
          <a:lstStyle/>
          <a:p>
            <a:pPr algn="ctr"/>
            <a:r>
              <a:rPr lang="zh-TW" altLang="en-US" sz="4000" b="1" dirty="0" smtClean="0">
                <a:latin typeface="Microsoft JhengHei" panose="020B0604030504040204" pitchFamily="34" charset="-120"/>
                <a:ea typeface="Microsoft JhengHei" panose="020B0604030504040204" pitchFamily="34" charset="-120"/>
              </a:rPr>
              <a:t>使</a:t>
            </a:r>
            <a:r>
              <a:rPr lang="zh-TW" altLang="en-US" sz="4000" b="1" dirty="0">
                <a:latin typeface="Microsoft JhengHei" panose="020B0604030504040204" pitchFamily="34" charset="-120"/>
                <a:ea typeface="Microsoft JhengHei" panose="020B0604030504040204" pitchFamily="34" charset="-120"/>
              </a:rPr>
              <a:t>用呼召的職場當切入</a:t>
            </a:r>
            <a:r>
              <a:rPr lang="zh-TW" altLang="en-US" sz="4000" b="1" dirty="0" smtClean="0">
                <a:latin typeface="Microsoft JhengHei" panose="020B0604030504040204" pitchFamily="34" charset="-120"/>
                <a:ea typeface="Microsoft JhengHei" panose="020B0604030504040204" pitchFamily="34" charset="-120"/>
              </a:rPr>
              <a:t>點</a:t>
            </a:r>
            <a:r>
              <a:rPr lang="zh-TW" altLang="en-US" sz="4000" b="1" dirty="0">
                <a:latin typeface="Microsoft JhengHei" panose="020B0604030504040204" pitchFamily="34" charset="-120"/>
                <a:ea typeface="Microsoft JhengHei" panose="020B0604030504040204" pitchFamily="34" charset="-120"/>
              </a:rPr>
              <a:t> </a:t>
            </a:r>
            <a:endParaRPr lang="en-US" sz="4000" b="1" dirty="0">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27</a:t>
            </a:fld>
            <a:endParaRPr lang="en-US" dirty="0"/>
          </a:p>
        </p:txBody>
      </p:sp>
      <p:sp>
        <p:nvSpPr>
          <p:cNvPr id="2" name="Rectangle 1"/>
          <p:cNvSpPr/>
          <p:nvPr/>
        </p:nvSpPr>
        <p:spPr>
          <a:xfrm>
            <a:off x="457200" y="1371600"/>
            <a:ext cx="8229600" cy="5401479"/>
          </a:xfrm>
          <a:prstGeom prst="rect">
            <a:avLst/>
          </a:prstGeom>
        </p:spPr>
        <p:txBody>
          <a:bodyPr wrap="square">
            <a:spAutoFit/>
          </a:bodyPr>
          <a:lstStyle/>
          <a:p>
            <a:pPr marL="285750" indent="-28575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我們的職業 </a:t>
            </a:r>
            <a:r>
              <a:rPr lang="en-US" altLang="zh-TW" sz="2800" b="1" dirty="0" smtClean="0">
                <a:latin typeface="Microsoft JhengHei" panose="020B0604030504040204" pitchFamily="34" charset="-120"/>
                <a:ea typeface="Microsoft JhengHei" panose="020B0604030504040204" pitchFamily="34" charset="-120"/>
              </a:rPr>
              <a:t>(v</a:t>
            </a:r>
            <a:r>
              <a:rPr lang="en-US" sz="2800" b="1" dirty="0" smtClean="0">
                <a:latin typeface="Microsoft JhengHei" panose="020B0604030504040204" pitchFamily="34" charset="-120"/>
                <a:ea typeface="Microsoft JhengHei" panose="020B0604030504040204" pitchFamily="34" charset="-120"/>
              </a:rPr>
              <a:t>ocation</a:t>
            </a:r>
            <a:r>
              <a:rPr lang="en-US" sz="2800" b="1" dirty="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讓我</a:t>
            </a:r>
            <a:r>
              <a:rPr lang="zh-TW" altLang="en-US" sz="2800" b="1" dirty="0" smtClean="0">
                <a:latin typeface="Microsoft JhengHei" panose="020B0604030504040204" pitchFamily="34" charset="-120"/>
                <a:ea typeface="Microsoft JhengHei" panose="020B0604030504040204" pitchFamily="34" charset="-120"/>
              </a:rPr>
              <a:t>們同時工作和服事</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Microsoft JhengHei" panose="020B0604030504040204" pitchFamily="34" charset="-120"/>
              <a:buChar char="–"/>
            </a:pPr>
            <a:r>
              <a:rPr lang="en-US" sz="2400" b="1" dirty="0">
                <a:latin typeface="Microsoft JhengHei" panose="020B0604030504040204" pitchFamily="34" charset="-120"/>
                <a:ea typeface="Microsoft JhengHei" panose="020B0604030504040204" pitchFamily="34" charset="-120"/>
              </a:rPr>
              <a:t>Vocation</a:t>
            </a:r>
            <a:r>
              <a:rPr lang="zh-TW" altLang="en-US" sz="2400" b="1" dirty="0" smtClean="0">
                <a:latin typeface="Microsoft JhengHei" panose="020B0604030504040204" pitchFamily="34" charset="-120"/>
                <a:ea typeface="Microsoft JhengHei" panose="020B0604030504040204" pitchFamily="34" charset="-120"/>
              </a:rPr>
              <a:t>的拉丁字根  </a:t>
            </a:r>
            <a:r>
              <a:rPr lang="en-US" altLang="zh-TW" sz="2400" b="1" dirty="0" smtClean="0">
                <a:latin typeface="Microsoft JhengHei" panose="020B0604030504040204" pitchFamily="34" charset="-120"/>
                <a:ea typeface="Microsoft JhengHei" panose="020B0604030504040204" pitchFamily="34" charset="-120"/>
              </a:rPr>
              <a:t>(</a:t>
            </a:r>
            <a:r>
              <a:rPr lang="en-US" altLang="zh-TW" sz="2400" b="1" dirty="0" err="1" smtClean="0">
                <a:latin typeface="Microsoft JhengHei" panose="020B0604030504040204" pitchFamily="34" charset="-120"/>
                <a:ea typeface="Microsoft JhengHei" panose="020B0604030504040204" pitchFamily="34" charset="-120"/>
              </a:rPr>
              <a:t>Vocare</a:t>
            </a:r>
            <a:r>
              <a:rPr lang="en-US" altLang="zh-TW" sz="2400" b="1" dirty="0" smtClean="0">
                <a:latin typeface="Microsoft JhengHei" panose="020B0604030504040204" pitchFamily="34" charset="-120"/>
                <a:ea typeface="Microsoft JhengHei" panose="020B0604030504040204" pitchFamily="34" charset="-120"/>
              </a:rPr>
              <a:t>) </a:t>
            </a:r>
            <a:r>
              <a:rPr lang="zh-TW" altLang="en-US" sz="2400" b="1" dirty="0" smtClean="0">
                <a:latin typeface="Microsoft JhengHei" panose="020B0604030504040204" pitchFamily="34" charset="-120"/>
                <a:ea typeface="Microsoft JhengHei" panose="020B0604030504040204" pitchFamily="34" charset="-120"/>
              </a:rPr>
              <a:t>有</a:t>
            </a:r>
            <a:r>
              <a:rPr lang="zh-TW" altLang="en-US" sz="2400" b="1" dirty="0">
                <a:latin typeface="Microsoft JhengHei" panose="020B0604030504040204" pitchFamily="34" charset="-120"/>
                <a:ea typeface="Microsoft JhengHei" panose="020B0604030504040204" pitchFamily="34" charset="-120"/>
              </a:rPr>
              <a:t>呼</a:t>
            </a:r>
            <a:r>
              <a:rPr lang="zh-TW" altLang="en-US" sz="2400" b="1" dirty="0" smtClean="0">
                <a:latin typeface="Microsoft JhengHei" panose="020B0604030504040204" pitchFamily="34" charset="-120"/>
                <a:ea typeface="Microsoft JhengHei" panose="020B0604030504040204" pitchFamily="34" charset="-120"/>
              </a:rPr>
              <a:t>召 </a:t>
            </a:r>
            <a:r>
              <a:rPr lang="en-US" altLang="zh-TW" sz="2400" b="1" dirty="0" smtClean="0">
                <a:latin typeface="Microsoft JhengHei" panose="020B0604030504040204" pitchFamily="34" charset="-120"/>
                <a:ea typeface="Microsoft JhengHei" panose="020B0604030504040204" pitchFamily="34" charset="-120"/>
              </a:rPr>
              <a:t>(to call)</a:t>
            </a:r>
            <a:r>
              <a:rPr lang="zh-TW" altLang="en-US" sz="2400" b="1" dirty="0" smtClean="0">
                <a:latin typeface="Microsoft JhengHei" panose="020B0604030504040204" pitchFamily="34" charset="-120"/>
                <a:ea typeface="Microsoft JhengHei" panose="020B0604030504040204" pitchFamily="34" charset="-120"/>
              </a:rPr>
              <a:t>的意念</a:t>
            </a:r>
            <a:endParaRPr lang="en-US" altLang="zh-TW" sz="24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選</a:t>
            </a:r>
            <a:r>
              <a:rPr lang="zh-TW" altLang="en-US" sz="2800" b="1" dirty="0" smtClean="0">
                <a:latin typeface="Microsoft JhengHei" panose="020B0604030504040204" pitchFamily="34" charset="-120"/>
                <a:ea typeface="Microsoft JhengHei" panose="020B0604030504040204" pitchFamily="34" charset="-120"/>
              </a:rPr>
              <a:t>擇職業的考量</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滿足你的需要</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與</a:t>
            </a:r>
            <a:r>
              <a:rPr lang="zh-TW" altLang="en-US" sz="2400" b="1" dirty="0">
                <a:latin typeface="Microsoft JhengHei" panose="020B0604030504040204" pitchFamily="34" charset="-120"/>
                <a:ea typeface="Microsoft JhengHei" panose="020B0604030504040204" pitchFamily="34" charset="-120"/>
              </a:rPr>
              <a:t>你的</a:t>
            </a:r>
            <a:r>
              <a:rPr lang="zh-TW" altLang="en-US" sz="2400" b="1" dirty="0" smtClean="0">
                <a:latin typeface="Microsoft JhengHei" panose="020B0604030504040204" pitchFamily="34" charset="-120"/>
                <a:ea typeface="Microsoft JhengHei" panose="020B0604030504040204" pitchFamily="34" charset="-120"/>
              </a:rPr>
              <a:t>屬靈恩賜相稱</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讓</a:t>
            </a:r>
            <a:r>
              <a:rPr lang="zh-TW" altLang="en-US" sz="2400" b="1" dirty="0">
                <a:latin typeface="Microsoft JhengHei" panose="020B0604030504040204" pitchFamily="34" charset="-120"/>
                <a:ea typeface="Microsoft JhengHei" panose="020B0604030504040204" pitchFamily="34" charset="-120"/>
              </a:rPr>
              <a:t>你有機會影響世界</a:t>
            </a:r>
            <a:endParaRPr lang="en-US" altLang="zh-TW" sz="24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使</a:t>
            </a:r>
            <a:r>
              <a:rPr lang="zh-TW" altLang="en-US" sz="2800" b="1" dirty="0">
                <a:latin typeface="Microsoft JhengHei" panose="020B0604030504040204" pitchFamily="34" charset="-120"/>
                <a:ea typeface="Microsoft JhengHei" panose="020B0604030504040204" pitchFamily="34" charset="-120"/>
              </a:rPr>
              <a:t>用呼召的職場當切入</a:t>
            </a:r>
            <a:r>
              <a:rPr lang="zh-TW" altLang="en-US" sz="2800" b="1" dirty="0" smtClean="0">
                <a:latin typeface="Microsoft JhengHei" panose="020B0604030504040204" pitchFamily="34" charset="-120"/>
                <a:ea typeface="Microsoft JhengHei" panose="020B0604030504040204" pitchFamily="34" charset="-120"/>
              </a:rPr>
              <a:t>點去改變世界</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見</a:t>
            </a:r>
            <a:r>
              <a:rPr lang="zh-TW" altLang="en-US" sz="2400" b="1" dirty="0">
                <a:latin typeface="Microsoft JhengHei" panose="020B0604030504040204" pitchFamily="34" charset="-120"/>
                <a:ea typeface="Microsoft JhengHei" panose="020B0604030504040204" pitchFamily="34" charset="-120"/>
              </a:rPr>
              <a:t>證</a:t>
            </a:r>
            <a:r>
              <a:rPr lang="zh-TW" altLang="en-US" sz="2400" b="1" dirty="0" smtClean="0">
                <a:latin typeface="Microsoft JhengHei" panose="020B0604030504040204" pitchFamily="34" charset="-120"/>
                <a:ea typeface="Microsoft JhengHei" panose="020B0604030504040204" pitchFamily="34" charset="-120"/>
              </a:rPr>
              <a:t>基督</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作光</a:t>
            </a:r>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a:latin typeface="Microsoft JhengHei" panose="020B0604030504040204" pitchFamily="34" charset="-120"/>
                <a:ea typeface="Microsoft JhengHei" panose="020B0604030504040204" pitchFamily="34" charset="-120"/>
              </a:rPr>
              <a:t>作</a:t>
            </a:r>
            <a:r>
              <a:rPr lang="zh-TW" altLang="en-US" sz="2400" b="1" dirty="0" smtClean="0">
                <a:latin typeface="Microsoft JhengHei" panose="020B0604030504040204" pitchFamily="34" charset="-120"/>
                <a:ea typeface="Microsoft JhengHei" panose="020B0604030504040204" pitchFamily="34" charset="-120"/>
              </a:rPr>
              <a:t>鹽</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Microsoft JhengHei" panose="020B0604030504040204" pitchFamily="34" charset="-120"/>
              <a:buChar char="–"/>
            </a:pPr>
            <a:r>
              <a:rPr lang="zh-TW" altLang="en-US" sz="2400" b="1" dirty="0" smtClean="0">
                <a:latin typeface="Microsoft JhengHei" panose="020B0604030504040204" pitchFamily="34" charset="-120"/>
                <a:ea typeface="Microsoft JhengHei" panose="020B0604030504040204" pitchFamily="34" charset="-120"/>
              </a:rPr>
              <a:t>傳福音</a:t>
            </a:r>
            <a:endParaRPr lang="en-US" altLang="zh-TW" sz="24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需</a:t>
            </a:r>
            <a:r>
              <a:rPr lang="zh-TW" altLang="en-US" sz="2800" b="1" dirty="0">
                <a:latin typeface="Microsoft JhengHei" panose="020B0604030504040204" pitchFamily="34" charset="-120"/>
                <a:ea typeface="Microsoft JhengHei" panose="020B0604030504040204" pitchFamily="34" charset="-120"/>
              </a:rPr>
              <a:t>要分散在所有職場的基督徒</a:t>
            </a:r>
            <a:endParaRPr lang="en-US" sz="28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476410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200"/>
          </a:xfrm>
        </p:spPr>
        <p:txBody>
          <a:bodyPr>
            <a:normAutofit/>
          </a:bodyPr>
          <a:lstStyle/>
          <a:p>
            <a:r>
              <a:rPr lang="zh-TW" altLang="en-US" sz="4000" b="1" dirty="0">
                <a:latin typeface="Microsoft JhengHei" panose="020B0604030504040204" pitchFamily="34" charset="-120"/>
                <a:ea typeface="Microsoft JhengHei" panose="020B0604030504040204" pitchFamily="34" charset="-120"/>
              </a:rPr>
              <a:t>公義和政</a:t>
            </a:r>
            <a:r>
              <a:rPr lang="zh-TW" altLang="en-US" sz="4000" b="1" dirty="0" smtClean="0">
                <a:latin typeface="Microsoft JhengHei" panose="020B0604030504040204" pitchFamily="34" charset="-120"/>
                <a:ea typeface="Microsoft JhengHei" panose="020B0604030504040204" pitchFamily="34" charset="-120"/>
              </a:rPr>
              <a:t>治</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28</a:t>
            </a:fld>
            <a:endParaRPr lang="en-US" dirty="0"/>
          </a:p>
        </p:txBody>
      </p:sp>
      <p:sp>
        <p:nvSpPr>
          <p:cNvPr id="4" name="Rectangle 3"/>
          <p:cNvSpPr/>
          <p:nvPr/>
        </p:nvSpPr>
        <p:spPr>
          <a:xfrm>
            <a:off x="990600" y="1600199"/>
            <a:ext cx="7620000" cy="3323987"/>
          </a:xfrm>
          <a:prstGeom prst="rect">
            <a:avLst/>
          </a:prstGeom>
        </p:spPr>
        <p:txBody>
          <a:bodyPr wrap="square">
            <a:spAutoFit/>
          </a:bodyPr>
          <a:lstStyle/>
          <a:p>
            <a:pPr marL="285750" indent="-28575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基</a:t>
            </a:r>
            <a:r>
              <a:rPr lang="zh-TW" altLang="en-US" sz="2800" b="1" dirty="0">
                <a:latin typeface="Microsoft JhengHei" panose="020B0604030504040204" pitchFamily="34" charset="-120"/>
                <a:ea typeface="Microsoft JhengHei" panose="020B0604030504040204" pitchFamily="34" charset="-120"/>
              </a:rPr>
              <a:t>督的僕人必須投入政治、社會和經</a:t>
            </a:r>
            <a:r>
              <a:rPr lang="zh-TW" altLang="en-US" sz="2800" b="1" dirty="0" smtClean="0">
                <a:latin typeface="Microsoft JhengHei" panose="020B0604030504040204" pitchFamily="34" charset="-120"/>
                <a:ea typeface="Microsoft JhengHei" panose="020B0604030504040204" pitchFamily="34" charset="-120"/>
              </a:rPr>
              <a:t>濟，參</a:t>
            </a:r>
            <a:r>
              <a:rPr lang="zh-TW" altLang="en-US" sz="2800" b="1" dirty="0">
                <a:latin typeface="Microsoft JhengHei" panose="020B0604030504040204" pitchFamily="34" charset="-120"/>
                <a:ea typeface="Microsoft JhengHei" panose="020B0604030504040204" pitchFamily="34" charset="-120"/>
              </a:rPr>
              <a:t>與政治過程</a:t>
            </a:r>
            <a:endParaRPr lang="en-US"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如何做：</a:t>
            </a:r>
            <a:endParaRPr lang="en-US" sz="2800"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為和平和公義禱告</a:t>
            </a:r>
            <a:endParaRPr lang="en-US" sz="2400"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尋求在道德和政治議題上，教育基</a:t>
            </a:r>
            <a:r>
              <a:rPr lang="zh-TW" altLang="en-US" sz="2400" b="1" dirty="0" smtClean="0">
                <a:latin typeface="Microsoft JhengHei" panose="020B0604030504040204" pitchFamily="34" charset="-120"/>
                <a:ea typeface="Microsoft JhengHei" panose="020B0604030504040204" pitchFamily="34" charset="-120"/>
              </a:rPr>
              <a:t>督徒</a:t>
            </a:r>
            <a:endParaRPr lang="en-US" sz="2400"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付諸行動</a:t>
            </a:r>
            <a:endParaRPr lang="en-US" sz="2400" b="1" dirty="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a:latin typeface="Microsoft JhengHei" panose="020B0604030504040204" pitchFamily="34" charset="-120"/>
                <a:ea typeface="Microsoft JhengHei" panose="020B0604030504040204" pitchFamily="34" charset="-120"/>
              </a:rPr>
              <a:t>作好受苦的準備 </a:t>
            </a:r>
            <a:r>
              <a:rPr lang="zh-TW" altLang="en-US" sz="2400" b="1" dirty="0" smtClean="0">
                <a:latin typeface="Microsoft JhengHei" panose="020B0604030504040204" pitchFamily="34" charset="-120"/>
                <a:ea typeface="Microsoft JhengHei" panose="020B0604030504040204" pitchFamily="34" charset="-120"/>
              </a:rPr>
              <a:t>（電影 </a:t>
            </a:r>
            <a:r>
              <a:rPr lang="en-US" altLang="zh-TW" sz="2400" b="1" dirty="0">
                <a:latin typeface="Microsoft JhengHei" panose="020B0604030504040204" pitchFamily="34" charset="-120"/>
                <a:ea typeface="Microsoft JhengHei" panose="020B0604030504040204" pitchFamily="34" charset="-120"/>
              </a:rPr>
              <a:t>C</a:t>
            </a:r>
            <a:r>
              <a:rPr lang="en-US" sz="2400" b="1" dirty="0" smtClean="0">
                <a:latin typeface="Microsoft JhengHei" panose="020B0604030504040204" pitchFamily="34" charset="-120"/>
                <a:ea typeface="Microsoft JhengHei" panose="020B0604030504040204" pitchFamily="34" charset="-120"/>
              </a:rPr>
              <a:t>oncussion </a:t>
            </a:r>
            <a:r>
              <a:rPr lang="zh-TW" altLang="en-US" sz="2400" b="1" dirty="0">
                <a:latin typeface="Microsoft JhengHei" panose="020B0604030504040204" pitchFamily="34" charset="-120"/>
                <a:ea typeface="Microsoft JhengHei" panose="020B0604030504040204" pitchFamily="34" charset="-120"/>
              </a:rPr>
              <a:t>例子）</a:t>
            </a:r>
            <a:endParaRPr lang="en-US" sz="2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64108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200"/>
          </a:xfrm>
        </p:spPr>
        <p:txBody>
          <a:bodyPr>
            <a:normAutofit/>
          </a:bodyPr>
          <a:lstStyle/>
          <a:p>
            <a:r>
              <a:rPr lang="en-US" altLang="zh-TW" sz="4000" b="1" dirty="0" smtClean="0">
                <a:latin typeface="Microsoft JhengHei" panose="020B0604030504040204" pitchFamily="34" charset="-120"/>
                <a:ea typeface="Microsoft JhengHei" panose="020B0604030504040204" pitchFamily="34" charset="-120"/>
              </a:rPr>
              <a:t>“</a:t>
            </a:r>
            <a:r>
              <a:rPr lang="zh-TW" altLang="en-US" sz="4000" b="1" dirty="0" smtClean="0">
                <a:latin typeface="Microsoft JhengHei" panose="020B0604030504040204" pitchFamily="34" charset="-120"/>
                <a:ea typeface="Microsoft JhengHei" panose="020B0604030504040204" pitchFamily="34" charset="-120"/>
              </a:rPr>
              <a:t>護</a:t>
            </a:r>
            <a:r>
              <a:rPr lang="zh-TW" altLang="en-US" sz="4000" b="1" dirty="0">
                <a:latin typeface="Microsoft JhengHei" panose="020B0604030504040204" pitchFamily="34" charset="-120"/>
                <a:ea typeface="Microsoft JhengHei" panose="020B0604030504040204" pitchFamily="34" charset="-120"/>
              </a:rPr>
              <a:t>理萬</a:t>
            </a:r>
            <a:r>
              <a:rPr lang="zh-TW" altLang="en-US" sz="4000" b="1" dirty="0" smtClean="0">
                <a:latin typeface="Microsoft JhengHei" panose="020B0604030504040204" pitchFamily="34" charset="-120"/>
                <a:ea typeface="Microsoft JhengHei" panose="020B0604030504040204" pitchFamily="34" charset="-120"/>
              </a:rPr>
              <a:t>物</a:t>
            </a:r>
            <a:r>
              <a:rPr lang="en-US" altLang="zh-TW" sz="4000" b="1" dirty="0" smtClean="0">
                <a:latin typeface="Microsoft JhengHei" panose="020B0604030504040204" pitchFamily="34" charset="-120"/>
                <a:ea typeface="Microsoft JhengHei" panose="020B0604030504040204" pitchFamily="34" charset="-120"/>
              </a:rPr>
              <a:t>”</a:t>
            </a:r>
            <a:r>
              <a:rPr lang="zh-TW" altLang="en-US" sz="4000" b="1" dirty="0" smtClean="0">
                <a:latin typeface="Microsoft JhengHei" panose="020B0604030504040204" pitchFamily="34" charset="-120"/>
                <a:ea typeface="Microsoft JhengHei" panose="020B0604030504040204" pitchFamily="34" charset="-120"/>
              </a:rPr>
              <a:t>的個人回應</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29</a:t>
            </a:fld>
            <a:endParaRPr lang="en-US" dirty="0"/>
          </a:p>
        </p:txBody>
      </p:sp>
      <p:sp>
        <p:nvSpPr>
          <p:cNvPr id="3" name="Rectangle 2"/>
          <p:cNvSpPr/>
          <p:nvPr/>
        </p:nvSpPr>
        <p:spPr>
          <a:xfrm>
            <a:off x="762000" y="1600200"/>
            <a:ext cx="8077200" cy="4031873"/>
          </a:xfrm>
          <a:prstGeom prst="rect">
            <a:avLst/>
          </a:prstGeom>
        </p:spPr>
        <p:txBody>
          <a:bodyPr wrap="square">
            <a:spAutoFit/>
          </a:bodyPr>
          <a:lstStyle/>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選</a:t>
            </a:r>
            <a:r>
              <a:rPr lang="zh-TW" altLang="en-US" sz="2800" b="1" dirty="0">
                <a:latin typeface="Microsoft JhengHei" panose="020B0604030504040204" pitchFamily="34" charset="-120"/>
                <a:ea typeface="Microsoft JhengHei" panose="020B0604030504040204" pitchFamily="34" charset="-120"/>
              </a:rPr>
              <a:t>用再生能源 </a:t>
            </a:r>
            <a:r>
              <a:rPr lang="en-US" altLang="zh-TW" sz="2800" b="1" dirty="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電動氣車</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太陽能源</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風車</a:t>
            </a:r>
            <a:r>
              <a:rPr lang="en-US" altLang="zh-TW" sz="2800" b="1" dirty="0"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節省使用能源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順手關掉不用的家電用品</a:t>
            </a:r>
            <a:r>
              <a:rPr lang="en-US" altLang="zh-TW" sz="2800" b="1" dirty="0" smtClean="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儘</a:t>
            </a:r>
            <a:r>
              <a:rPr lang="zh-TW" altLang="en-US" sz="2800" b="1" dirty="0">
                <a:latin typeface="Microsoft JhengHei" panose="020B0604030504040204" pitchFamily="34" charset="-120"/>
                <a:ea typeface="Microsoft JhengHei" panose="020B0604030504040204" pitchFamily="34" charset="-120"/>
              </a:rPr>
              <a:t>量從注意環境保護的公司購買曰常用品和䏜</a:t>
            </a:r>
            <a:r>
              <a:rPr lang="zh-TW" altLang="en-US" sz="2800" b="1" dirty="0" smtClean="0">
                <a:latin typeface="Microsoft JhengHei" panose="020B0604030504040204" pitchFamily="34" charset="-120"/>
                <a:ea typeface="Microsoft JhengHei" panose="020B0604030504040204" pitchFamily="34" charset="-120"/>
              </a:rPr>
              <a:t>務</a:t>
            </a:r>
            <a:endParaRPr lang="en-US" altLang="zh-TW"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加入環境保護的基督徒團體</a:t>
            </a:r>
            <a:r>
              <a:rPr lang="zh-TW" altLang="en-US" sz="2800" b="1" dirty="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避</a:t>
            </a:r>
            <a:r>
              <a:rPr lang="zh-TW" altLang="en-US" sz="2800" b="1" dirty="0">
                <a:latin typeface="Microsoft JhengHei" panose="020B0604030504040204" pitchFamily="34" charset="-120"/>
                <a:ea typeface="Microsoft JhengHei" panose="020B0604030504040204" pitchFamily="34" charset="-120"/>
              </a:rPr>
              <a:t>免過度消費和不</a:t>
            </a:r>
            <a:r>
              <a:rPr lang="zh-TW" altLang="en-US" sz="2800" b="1" dirty="0" smtClean="0">
                <a:latin typeface="Microsoft JhengHei" panose="020B0604030504040204" pitchFamily="34" charset="-120"/>
                <a:ea typeface="Microsoft JhengHei" panose="020B0604030504040204" pitchFamily="34" charset="-120"/>
              </a:rPr>
              <a:t>必要的</a:t>
            </a:r>
            <a:r>
              <a:rPr lang="zh-TW" altLang="en-US" sz="2800" b="1" dirty="0">
                <a:latin typeface="Microsoft JhengHei" panose="020B0604030504040204" pitchFamily="34" charset="-120"/>
                <a:ea typeface="Microsoft JhengHei" panose="020B0604030504040204" pitchFamily="34" charset="-120"/>
              </a:rPr>
              <a:t>浪</a:t>
            </a:r>
            <a:r>
              <a:rPr lang="zh-TW" altLang="en-US" sz="2800" b="1" dirty="0" smtClean="0">
                <a:latin typeface="Microsoft JhengHei" panose="020B0604030504040204" pitchFamily="34" charset="-120"/>
                <a:ea typeface="Microsoft JhengHei" panose="020B0604030504040204" pitchFamily="34" charset="-120"/>
              </a:rPr>
              <a:t>費</a:t>
            </a:r>
            <a:endParaRPr lang="en-US" altLang="zh-TW"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做</a:t>
            </a:r>
            <a:r>
              <a:rPr lang="zh-TW" altLang="en-US" sz="2800" b="1" dirty="0">
                <a:latin typeface="Microsoft JhengHei" panose="020B0604030504040204" pitchFamily="34" charset="-120"/>
                <a:ea typeface="Microsoft JhengHei" panose="020B0604030504040204" pitchFamily="34" charset="-120"/>
              </a:rPr>
              <a:t>好回</a:t>
            </a:r>
            <a:r>
              <a:rPr lang="zh-TW" altLang="en-US" sz="2800" b="1" dirty="0" smtClean="0">
                <a:latin typeface="Microsoft JhengHei" panose="020B0604030504040204" pitchFamily="34" charset="-120"/>
                <a:ea typeface="Microsoft JhengHei" panose="020B0604030504040204" pitchFamily="34" charset="-120"/>
              </a:rPr>
              <a:t>收</a:t>
            </a:r>
            <a:endParaRPr lang="en-US" altLang="zh-TW"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支</a:t>
            </a:r>
            <a:r>
              <a:rPr lang="zh-TW" altLang="en-US" sz="2800" b="1" dirty="0">
                <a:latin typeface="Microsoft JhengHei" panose="020B0604030504040204" pitchFamily="34" charset="-120"/>
                <a:ea typeface="Microsoft JhengHei" panose="020B0604030504040204" pitchFamily="34" charset="-120"/>
              </a:rPr>
              <a:t>持</a:t>
            </a:r>
            <a:r>
              <a:rPr lang="en-US" sz="2800" b="1" dirty="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保護環境</a:t>
            </a:r>
            <a:r>
              <a:rPr lang="en-US" sz="2800" b="1" dirty="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的立法</a:t>
            </a:r>
            <a:endParaRPr lang="en-US" sz="2800" b="1" dirty="0">
              <a:latin typeface="Microsoft JhengHei" panose="020B0604030504040204" pitchFamily="34" charset="-120"/>
              <a:ea typeface="Microsoft JhengHei" panose="020B0604030504040204" pitchFamily="34" charset="-120"/>
            </a:endParaRPr>
          </a:p>
        </p:txBody>
      </p:sp>
      <p:sp>
        <p:nvSpPr>
          <p:cNvPr id="4" name="TextBox 3"/>
          <p:cNvSpPr txBox="1"/>
          <p:nvPr/>
        </p:nvSpPr>
        <p:spPr>
          <a:xfrm flipH="1">
            <a:off x="807711" y="6096000"/>
            <a:ext cx="5288288" cy="369332"/>
          </a:xfrm>
          <a:prstGeom prst="rect">
            <a:avLst/>
          </a:prstGeom>
          <a:noFill/>
        </p:spPr>
        <p:txBody>
          <a:bodyPr wrap="square" rtlCol="0">
            <a:spAutoFit/>
          </a:bodyPr>
          <a:lstStyle/>
          <a:p>
            <a:r>
              <a:rPr lang="zh-TW" altLang="en-US" b="1" dirty="0" smtClean="0">
                <a:latin typeface="Microsoft JhengHei" panose="020B0604030504040204" pitchFamily="34" charset="-120"/>
                <a:ea typeface="Microsoft JhengHei" panose="020B0604030504040204" pitchFamily="34" charset="-120"/>
              </a:rPr>
              <a:t>* 一個例子</a:t>
            </a:r>
            <a:r>
              <a:rPr lang="en-US" altLang="zh-TW" b="1" dirty="0" smtClean="0">
                <a:latin typeface="Microsoft JhengHei" panose="020B0604030504040204" pitchFamily="34" charset="-120"/>
                <a:ea typeface="Microsoft JhengHei" panose="020B0604030504040204" pitchFamily="34" charset="-120"/>
              </a:rPr>
              <a:t>:</a:t>
            </a:r>
            <a:r>
              <a:rPr lang="zh-TW" altLang="en-US" b="1" dirty="0" smtClean="0">
                <a:latin typeface="Microsoft JhengHei" panose="020B0604030504040204" pitchFamily="34" charset="-120"/>
                <a:ea typeface="Microsoft JhengHei" panose="020B0604030504040204" pitchFamily="34" charset="-120"/>
              </a:rPr>
              <a:t> 國際基督徒生態保育組織 </a:t>
            </a:r>
            <a:r>
              <a:rPr lang="en-US" altLang="zh-TW" b="1" dirty="0" smtClean="0">
                <a:latin typeface="Microsoft JhengHei" panose="020B0604030504040204" pitchFamily="34" charset="-120"/>
                <a:ea typeface="Microsoft JhengHei" panose="020B0604030504040204" pitchFamily="34" charset="-120"/>
              </a:rPr>
              <a:t>“</a:t>
            </a:r>
            <a:r>
              <a:rPr lang="zh-TW" altLang="en-US" b="1" dirty="0" smtClean="0">
                <a:latin typeface="Microsoft JhengHei" panose="020B0604030504040204" pitchFamily="34" charset="-120"/>
                <a:ea typeface="Microsoft JhengHei" panose="020B0604030504040204" pitchFamily="34" charset="-120"/>
              </a:rPr>
              <a:t>盤石</a:t>
            </a:r>
            <a:r>
              <a:rPr lang="en-US" altLang="zh-TW" b="1" dirty="0" smtClean="0">
                <a:latin typeface="Microsoft JhengHei" panose="020B0604030504040204" pitchFamily="34" charset="-120"/>
                <a:ea typeface="Microsoft JhengHei" panose="020B0604030504040204" pitchFamily="34" charset="-120"/>
              </a:rPr>
              <a:t>”.</a:t>
            </a:r>
            <a:endParaRPr lang="en-US"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4074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52400" y="685800"/>
            <a:ext cx="8763000" cy="5181600"/>
          </a:xfrm>
          <a:noFill/>
        </p:spPr>
        <p:txBody>
          <a:bodyPr>
            <a:normAutofit/>
          </a:bodyPr>
          <a:lstStyle/>
          <a:p>
            <a:pPr algn="ctr">
              <a:buNone/>
            </a:pPr>
            <a:r>
              <a:rPr lang="zh-TW" altLang="en-US" sz="4000" b="1" dirty="0">
                <a:latin typeface="Microsoft JhengHei" panose="020B0604030504040204" pitchFamily="34" charset="-120"/>
                <a:ea typeface="Microsoft JhengHei" panose="020B0604030504040204" pitchFamily="34" charset="-120"/>
              </a:rPr>
              <a:t>我們愛　因神先愛我們</a:t>
            </a:r>
          </a:p>
          <a:p>
            <a:pPr algn="ctr">
              <a:buNone/>
            </a:pPr>
            <a:r>
              <a:rPr lang="zh-CN" altLang="en-US" sz="4000" b="1" dirty="0">
                <a:latin typeface="Microsoft JhengHei" panose="020B0604030504040204" pitchFamily="34" charset="-120"/>
                <a:ea typeface="Microsoft JhengHei" panose="020B0604030504040204" pitchFamily="34" charset="-120"/>
              </a:rPr>
              <a:t>雖你我不一樣　我們一路唱</a:t>
            </a:r>
            <a:endParaRPr lang="en-US" altLang="zh-CN" sz="4000" b="1" dirty="0">
              <a:latin typeface="Microsoft JhengHei" panose="020B0604030504040204" pitchFamily="34" charset="-120"/>
              <a:ea typeface="Microsoft JhengHei" panose="020B0604030504040204" pitchFamily="34" charset="-120"/>
            </a:endParaRPr>
          </a:p>
          <a:p>
            <a:pPr algn="ctr">
              <a:buNone/>
            </a:pPr>
            <a:r>
              <a:rPr lang="zh-CN" altLang="en-US" sz="4000" b="1" dirty="0">
                <a:latin typeface="Microsoft JhengHei" panose="020B0604030504040204" pitchFamily="34" charset="-120"/>
                <a:ea typeface="Microsoft JhengHei" panose="020B0604030504040204" pitchFamily="34" charset="-120"/>
              </a:rPr>
              <a:t>走往祝福的方向</a:t>
            </a:r>
            <a:endParaRPr lang="en-US" altLang="zh-CN" sz="4000" b="1" dirty="0">
              <a:latin typeface="Microsoft JhengHei" panose="020B0604030504040204" pitchFamily="34" charset="-120"/>
              <a:ea typeface="Microsoft JhengHei" panose="020B0604030504040204" pitchFamily="34" charset="-120"/>
            </a:endParaRPr>
          </a:p>
          <a:p>
            <a:pPr algn="ctr">
              <a:buNone/>
            </a:pPr>
            <a:r>
              <a:rPr lang="zh-TW" altLang="en-US" sz="4000" b="1" dirty="0">
                <a:latin typeface="Microsoft JhengHei" panose="020B0604030504040204" pitchFamily="34" charset="-120"/>
                <a:ea typeface="Microsoft JhengHei" panose="020B0604030504040204" pitchFamily="34" charset="-120"/>
              </a:rPr>
              <a:t>我們愛　因神先愛我們</a:t>
            </a:r>
          </a:p>
          <a:p>
            <a:pPr algn="ctr">
              <a:buNone/>
            </a:pPr>
            <a:r>
              <a:rPr lang="zh-TW" altLang="en-US" sz="4000" b="1" dirty="0">
                <a:latin typeface="Microsoft JhengHei" panose="020B0604030504040204" pitchFamily="34" charset="-120"/>
                <a:ea typeface="Microsoft JhengHei" panose="020B0604030504040204" pitchFamily="34" charset="-120"/>
              </a:rPr>
              <a:t>心再堅強也不要獨自飛翔</a:t>
            </a:r>
          </a:p>
          <a:p>
            <a:pPr algn="ctr">
              <a:buNone/>
            </a:pPr>
            <a:r>
              <a:rPr lang="zh-TW" altLang="en-US" sz="4000" b="1" dirty="0">
                <a:latin typeface="Microsoft JhengHei" panose="020B0604030504040204" pitchFamily="34" charset="-120"/>
                <a:ea typeface="Microsoft JhengHei" panose="020B0604030504040204" pitchFamily="34" charset="-120"/>
              </a:rPr>
              <a:t>只要微笑　只要原諒</a:t>
            </a:r>
          </a:p>
          <a:p>
            <a:pPr algn="ctr">
              <a:buNone/>
            </a:pPr>
            <a:r>
              <a:rPr lang="zh-TW" altLang="en-US" sz="4000" b="1" dirty="0">
                <a:latin typeface="Microsoft JhengHei" panose="020B0604030504040204" pitchFamily="34" charset="-120"/>
                <a:ea typeface="Microsoft JhengHei" panose="020B0604030504040204" pitchFamily="34" charset="-120"/>
              </a:rPr>
              <a:t>有</a:t>
            </a:r>
            <a:r>
              <a:rPr lang="zh-CN" altLang="en-US" sz="4000" b="1" dirty="0">
                <a:latin typeface="Microsoft JhengHei" panose="020B0604030504040204" pitchFamily="34" charset="-120"/>
                <a:ea typeface="Microsoft JhengHei" panose="020B0604030504040204" pitchFamily="34" charset="-120"/>
              </a:rPr>
              <a:t>祢</a:t>
            </a:r>
            <a:r>
              <a:rPr lang="zh-TW" altLang="en-US" sz="4000" b="1" dirty="0">
                <a:latin typeface="Microsoft JhengHei" panose="020B0604030504040204" pitchFamily="34" charset="-120"/>
                <a:ea typeface="Microsoft JhengHei" panose="020B0604030504040204" pitchFamily="34" charset="-120"/>
              </a:rPr>
              <a:t>愛的地方　就是天堂</a:t>
            </a:r>
            <a:endParaRPr lang="en-US" altLang="zh-CN" sz="4000" b="1" dirty="0">
              <a:latin typeface="Microsoft JhengHei" panose="020B0604030504040204" pitchFamily="34" charset="-120"/>
              <a:ea typeface="Microsoft JhengHei" panose="020B0604030504040204" pitchFamily="34" charset="-120"/>
            </a:endParaRPr>
          </a:p>
        </p:txBody>
      </p:sp>
      <p:sp>
        <p:nvSpPr>
          <p:cNvPr id="1481731" name="Rectangle 3"/>
          <p:cNvSpPr>
            <a:spLocks noChangeArrowheads="1"/>
          </p:cNvSpPr>
          <p:nvPr/>
        </p:nvSpPr>
        <p:spPr bwMode="auto">
          <a:xfrm>
            <a:off x="7543800" y="6096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zh-TW" altLang="en-US" sz="2000">
              <a:solidFill>
                <a:schemeClr val="bg1"/>
              </a:solidFill>
              <a:effectLst>
                <a:outerShdw blurRad="38100" dist="38100" dir="2700000" algn="tl">
                  <a:srgbClr val="808080"/>
                </a:outerShdw>
              </a:effectLst>
            </a:endParaRPr>
          </a:p>
        </p:txBody>
      </p:sp>
      <p:sp>
        <p:nvSpPr>
          <p:cNvPr id="5124" name="Rectangle 3"/>
          <p:cNvSpPr>
            <a:spLocks noChangeArrowheads="1"/>
          </p:cNvSpPr>
          <p:nvPr/>
        </p:nvSpPr>
        <p:spPr bwMode="auto">
          <a:xfrm>
            <a:off x="7772400" y="6096000"/>
            <a:ext cx="914400" cy="461963"/>
          </a:xfrm>
          <a:prstGeom prst="rect">
            <a:avLst/>
          </a:prstGeom>
          <a:noFill/>
          <a:ln w="9525">
            <a:noFill/>
            <a:miter lim="800000"/>
            <a:headEnd/>
            <a:tailEnd/>
          </a:ln>
          <a:effectLst/>
        </p:spPr>
        <p:txBody>
          <a:bodyPr>
            <a:spAutoFit/>
          </a:bodyPr>
          <a:lstStyle/>
          <a:p>
            <a:r>
              <a:rPr lang="zh-TW" altLang="en-US" sz="2400" b="1" dirty="0">
                <a:solidFill>
                  <a:schemeClr val="bg1"/>
                </a:solidFill>
              </a:rPr>
              <a:t>副歌</a:t>
            </a:r>
          </a:p>
        </p:txBody>
      </p:sp>
    </p:spTree>
    <p:extLst>
      <p:ext uri="{BB962C8B-B14F-4D97-AF65-F5344CB8AC3E}">
        <p14:creationId xmlns:p14="http://schemas.microsoft.com/office/powerpoint/2010/main" val="3655585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38200" y="1418641"/>
            <a:ext cx="7553681" cy="4220159"/>
            <a:chOff x="319583" y="1143000"/>
            <a:chExt cx="8443417" cy="5003923"/>
          </a:xfrm>
        </p:grpSpPr>
        <p:sp>
          <p:nvSpPr>
            <p:cNvPr id="32" name="Rectangle 31"/>
            <p:cNvSpPr/>
            <p:nvPr/>
          </p:nvSpPr>
          <p:spPr>
            <a:xfrm>
              <a:off x="319583" y="1143000"/>
              <a:ext cx="8443417" cy="500392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Oval 1"/>
            <p:cNvSpPr/>
            <p:nvPr/>
          </p:nvSpPr>
          <p:spPr>
            <a:xfrm>
              <a:off x="2179758" y="2446434"/>
              <a:ext cx="1476764" cy="97230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6" name="Oval 5"/>
            <p:cNvSpPr/>
            <p:nvPr/>
          </p:nvSpPr>
          <p:spPr>
            <a:xfrm>
              <a:off x="3690818" y="3568326"/>
              <a:ext cx="1516306" cy="97230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8" name="Oval 7"/>
            <p:cNvSpPr/>
            <p:nvPr/>
          </p:nvSpPr>
          <p:spPr>
            <a:xfrm>
              <a:off x="5207125" y="2446434"/>
              <a:ext cx="1476764" cy="9723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cxnSp>
          <p:nvCxnSpPr>
            <p:cNvPr id="10" name="Straight Arrow Connector 9"/>
            <p:cNvCxnSpPr>
              <a:stCxn id="2" idx="5"/>
              <a:endCxn id="6" idx="1"/>
            </p:cNvCxnSpPr>
            <p:nvPr/>
          </p:nvCxnSpPr>
          <p:spPr>
            <a:xfrm>
              <a:off x="3440255" y="3276350"/>
              <a:ext cx="472622" cy="434368"/>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7"/>
              <a:endCxn id="8" idx="3"/>
            </p:cNvCxnSpPr>
            <p:nvPr/>
          </p:nvCxnSpPr>
          <p:spPr>
            <a:xfrm flipV="1">
              <a:off x="4985066" y="3276350"/>
              <a:ext cx="438326" cy="434368"/>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958244" y="1369133"/>
              <a:ext cx="4947160" cy="3814433"/>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cxnSp>
          <p:nvCxnSpPr>
            <p:cNvPr id="16" name="Straight Arrow Connector 15"/>
            <p:cNvCxnSpPr/>
            <p:nvPr/>
          </p:nvCxnSpPr>
          <p:spPr>
            <a:xfrm flipH="1">
              <a:off x="2770464" y="4311258"/>
              <a:ext cx="959898" cy="872308"/>
            </a:xfrm>
            <a:prstGeom prst="straightConnector1">
              <a:avLst/>
            </a:prstGeom>
            <a:ln w="762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179758" y="3375291"/>
              <a:ext cx="361422" cy="1464513"/>
            </a:xfrm>
            <a:prstGeom prst="straightConnector1">
              <a:avLst/>
            </a:prstGeom>
            <a:ln w="762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70546" y="3467091"/>
              <a:ext cx="1402926" cy="1988823"/>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14175" y="4412188"/>
              <a:ext cx="2112743" cy="1325129"/>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019661" y="2645599"/>
              <a:ext cx="2131254" cy="693379"/>
            </a:xfrm>
            <a:prstGeom prst="rect">
              <a:avLst/>
            </a:prstGeom>
            <a:noFill/>
          </p:spPr>
          <p:txBody>
            <a:bodyPr wrap="square" rtlCol="0">
              <a:spAutoFit/>
            </a:bodyPr>
            <a:lstStyle/>
            <a:p>
              <a:r>
                <a:rPr lang="zh-TW" altLang="en-US" sz="3200" b="1" dirty="0" smtClean="0">
                  <a:solidFill>
                    <a:srgbClr val="7030A0"/>
                  </a:solidFill>
                  <a:latin typeface="Microsoft JhengHei" panose="020B0604030504040204" pitchFamily="34" charset="-120"/>
                  <a:ea typeface="Microsoft JhengHei" panose="020B0604030504040204" pitchFamily="34" charset="-120"/>
                </a:rPr>
                <a:t>社區外展</a:t>
              </a:r>
              <a:endParaRPr lang="en-US" altLang="zh-TW" sz="3200" b="1" dirty="0" smtClean="0">
                <a:solidFill>
                  <a:srgbClr val="7030A0"/>
                </a:solidFill>
                <a:latin typeface="Microsoft JhengHei" panose="020B0604030504040204" pitchFamily="34" charset="-120"/>
                <a:ea typeface="Microsoft JhengHei" panose="020B0604030504040204" pitchFamily="34" charset="-120"/>
              </a:endParaRPr>
            </a:p>
          </p:txBody>
        </p:sp>
        <p:sp>
          <p:nvSpPr>
            <p:cNvPr id="34" name="TextBox 33"/>
            <p:cNvSpPr txBox="1"/>
            <p:nvPr/>
          </p:nvSpPr>
          <p:spPr>
            <a:xfrm>
              <a:off x="5428639" y="2532851"/>
              <a:ext cx="974241" cy="573976"/>
            </a:xfrm>
            <a:prstGeom prst="rect">
              <a:avLst/>
            </a:prstGeom>
            <a:noFill/>
          </p:spPr>
          <p:txBody>
            <a:bodyPr wrap="none" rtlCol="0">
              <a:spAutoFit/>
            </a:bodyPr>
            <a:lstStyle/>
            <a:p>
              <a:r>
                <a:rPr lang="zh-TW" altLang="en-US" sz="3200" b="1" dirty="0" smtClean="0">
                  <a:solidFill>
                    <a:srgbClr val="7030A0"/>
                  </a:solidFill>
                  <a:latin typeface="Microsoft JhengHei" panose="020B0604030504040204" pitchFamily="34" charset="-120"/>
                  <a:ea typeface="Microsoft JhengHei" panose="020B0604030504040204" pitchFamily="34" charset="-120"/>
                </a:rPr>
                <a:t>差傳</a:t>
              </a:r>
              <a:endParaRPr lang="en-US" altLang="zh-TW" sz="3200" b="1" dirty="0" smtClean="0">
                <a:solidFill>
                  <a:srgbClr val="7030A0"/>
                </a:solidFill>
                <a:latin typeface="Microsoft JhengHei" panose="020B0604030504040204" pitchFamily="34" charset="-120"/>
                <a:ea typeface="Microsoft JhengHei" panose="020B0604030504040204" pitchFamily="34" charset="-120"/>
              </a:endParaRPr>
            </a:p>
          </p:txBody>
        </p:sp>
        <p:sp>
          <p:nvSpPr>
            <p:cNvPr id="39" name="TextBox 38"/>
            <p:cNvSpPr txBox="1"/>
            <p:nvPr/>
          </p:nvSpPr>
          <p:spPr>
            <a:xfrm>
              <a:off x="3656522" y="3797701"/>
              <a:ext cx="1769540" cy="573976"/>
            </a:xfrm>
            <a:prstGeom prst="rect">
              <a:avLst/>
            </a:prstGeom>
            <a:noFill/>
          </p:spPr>
          <p:txBody>
            <a:bodyPr wrap="none" rtlCol="0">
              <a:spAutoFit/>
            </a:bodyPr>
            <a:lstStyle/>
            <a:p>
              <a:r>
                <a:rPr lang="zh-TW" altLang="en-US" sz="3200" b="1" dirty="0" smtClean="0">
                  <a:solidFill>
                    <a:srgbClr val="7030A0"/>
                  </a:solidFill>
                  <a:latin typeface="Microsoft JhengHei" panose="020B0604030504040204" pitchFamily="34" charset="-120"/>
                  <a:ea typeface="Microsoft JhengHei" panose="020B0604030504040204" pitchFamily="34" charset="-120"/>
                </a:rPr>
                <a:t>社會關懷</a:t>
              </a:r>
              <a:endParaRPr lang="en-US" altLang="zh-TW" sz="3200" b="1" dirty="0" smtClean="0">
                <a:solidFill>
                  <a:srgbClr val="7030A0"/>
                </a:solidFill>
                <a:latin typeface="Microsoft JhengHei" panose="020B0604030504040204" pitchFamily="34" charset="-120"/>
                <a:ea typeface="Microsoft JhengHei" panose="020B0604030504040204" pitchFamily="34" charset="-120"/>
              </a:endParaRPr>
            </a:p>
          </p:txBody>
        </p:sp>
        <p:sp>
          <p:nvSpPr>
            <p:cNvPr id="19" name="Oval 18"/>
            <p:cNvSpPr/>
            <p:nvPr/>
          </p:nvSpPr>
          <p:spPr>
            <a:xfrm>
              <a:off x="3676565" y="3493534"/>
              <a:ext cx="1545355" cy="11218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5" name="TextBox 4"/>
            <p:cNvSpPr txBox="1"/>
            <p:nvPr/>
          </p:nvSpPr>
          <p:spPr>
            <a:xfrm>
              <a:off x="535627" y="4919056"/>
              <a:ext cx="2473581" cy="766367"/>
            </a:xfrm>
            <a:prstGeom prst="rect">
              <a:avLst/>
            </a:prstGeom>
            <a:noFill/>
          </p:spPr>
          <p:txBody>
            <a:bodyPr wrap="square" rtlCol="0">
              <a:spAutoFit/>
            </a:bodyPr>
            <a:lstStyle/>
            <a:p>
              <a:r>
                <a:rPr lang="zh-TW" altLang="en-US" sz="3600" b="1" dirty="0" smtClean="0">
                  <a:solidFill>
                    <a:schemeClr val="bg1"/>
                  </a:solidFill>
                  <a:latin typeface="Microsoft JhengHei" panose="020B0604030504040204" pitchFamily="34" charset="-120"/>
                  <a:ea typeface="Microsoft JhengHei" panose="020B0604030504040204" pitchFamily="34" charset="-120"/>
                </a:rPr>
                <a:t>教會附近</a:t>
              </a:r>
              <a:endParaRPr lang="en-US" sz="3600" b="1" dirty="0">
                <a:solidFill>
                  <a:schemeClr val="bg1"/>
                </a:solidFill>
                <a:latin typeface="Microsoft JhengHei" panose="020B0604030504040204" pitchFamily="34" charset="-120"/>
                <a:ea typeface="Microsoft JhengHei" panose="020B0604030504040204" pitchFamily="34" charset="-120"/>
              </a:endParaRPr>
            </a:p>
          </p:txBody>
        </p:sp>
        <p:sp>
          <p:nvSpPr>
            <p:cNvPr id="21" name="TextBox 20"/>
            <p:cNvSpPr txBox="1"/>
            <p:nvPr/>
          </p:nvSpPr>
          <p:spPr>
            <a:xfrm>
              <a:off x="7259050" y="5420120"/>
              <a:ext cx="1242249" cy="634395"/>
            </a:xfrm>
            <a:prstGeom prst="rect">
              <a:avLst/>
            </a:prstGeom>
            <a:noFill/>
          </p:spPr>
          <p:txBody>
            <a:bodyPr wrap="square" rtlCol="0">
              <a:spAutoFit/>
            </a:bodyPr>
            <a:lstStyle/>
            <a:p>
              <a:r>
                <a:rPr lang="zh-TW" altLang="en-US" sz="3600" b="1" dirty="0" smtClean="0">
                  <a:solidFill>
                    <a:schemeClr val="bg1"/>
                  </a:solidFill>
                  <a:latin typeface="Microsoft JhengHei" panose="020B0604030504040204" pitchFamily="34" charset="-120"/>
                  <a:ea typeface="Microsoft JhengHei" panose="020B0604030504040204" pitchFamily="34" charset="-120"/>
                </a:rPr>
                <a:t>全球</a:t>
              </a:r>
              <a:endParaRPr lang="en-US" sz="3600" b="1" dirty="0">
                <a:solidFill>
                  <a:schemeClr val="bg1"/>
                </a:solidFill>
                <a:latin typeface="Microsoft JhengHei" panose="020B0604030504040204" pitchFamily="34" charset="-120"/>
                <a:ea typeface="Microsoft JhengHei" panose="020B0604030504040204" pitchFamily="34" charset="-120"/>
              </a:endParaRPr>
            </a:p>
          </p:txBody>
        </p:sp>
        <p:sp>
          <p:nvSpPr>
            <p:cNvPr id="7" name="Rectangle 6"/>
            <p:cNvSpPr/>
            <p:nvPr/>
          </p:nvSpPr>
          <p:spPr>
            <a:xfrm>
              <a:off x="3954760" y="1691203"/>
              <a:ext cx="1073654" cy="634395"/>
            </a:xfrm>
            <a:prstGeom prst="rect">
              <a:avLst/>
            </a:prstGeom>
          </p:spPr>
          <p:txBody>
            <a:bodyPr wrap="none">
              <a:spAutoFit/>
            </a:bodyPr>
            <a:lstStyle/>
            <a:p>
              <a:r>
                <a:rPr lang="zh-TW" altLang="en-US" sz="3600" b="1" dirty="0" smtClean="0">
                  <a:latin typeface="Microsoft JhengHei" panose="020B0604030504040204" pitchFamily="34" charset="-120"/>
                  <a:ea typeface="Microsoft JhengHei" panose="020B0604030504040204" pitchFamily="34" charset="-120"/>
                </a:rPr>
                <a:t>教會</a:t>
              </a:r>
              <a:endParaRPr lang="en-US" sz="3600" b="1" dirty="0">
                <a:latin typeface="Microsoft JhengHei" panose="020B0604030504040204" pitchFamily="34" charset="-120"/>
                <a:ea typeface="Microsoft JhengHei" panose="020B0604030504040204" pitchFamily="34" charset="-120"/>
              </a:endParaRPr>
            </a:p>
          </p:txBody>
        </p:sp>
        <p:sp>
          <p:nvSpPr>
            <p:cNvPr id="22" name="Rectangle 21"/>
            <p:cNvSpPr/>
            <p:nvPr/>
          </p:nvSpPr>
          <p:spPr>
            <a:xfrm>
              <a:off x="4150915" y="5420120"/>
              <a:ext cx="1073654" cy="634395"/>
            </a:xfrm>
            <a:prstGeom prst="rect">
              <a:avLst/>
            </a:prstGeom>
          </p:spPr>
          <p:txBody>
            <a:bodyPr wrap="none">
              <a:spAutoFit/>
            </a:bodyPr>
            <a:lstStyle/>
            <a:p>
              <a:r>
                <a:rPr lang="zh-TW" altLang="en-US" sz="3600" b="1" dirty="0" smtClean="0">
                  <a:solidFill>
                    <a:schemeClr val="bg1"/>
                  </a:solidFill>
                  <a:latin typeface="Microsoft JhengHei" panose="020B0604030504040204" pitchFamily="34" charset="-120"/>
                  <a:ea typeface="Microsoft JhengHei" panose="020B0604030504040204" pitchFamily="34" charset="-120"/>
                </a:rPr>
                <a:t>世界</a:t>
              </a:r>
              <a:endParaRPr lang="en-US" sz="3600" b="1" dirty="0">
                <a:latin typeface="Microsoft JhengHei" panose="020B0604030504040204" pitchFamily="34" charset="-120"/>
                <a:ea typeface="Microsoft JhengHei" panose="020B0604030504040204" pitchFamily="34" charset="-120"/>
              </a:endParaRPr>
            </a:p>
          </p:txBody>
        </p:sp>
        <p:sp>
          <p:nvSpPr>
            <p:cNvPr id="25" name="Oval 24"/>
            <p:cNvSpPr/>
            <p:nvPr/>
          </p:nvSpPr>
          <p:spPr>
            <a:xfrm>
              <a:off x="5138534" y="2296849"/>
              <a:ext cx="1545355" cy="11218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26" name="Oval 25"/>
            <p:cNvSpPr/>
            <p:nvPr/>
          </p:nvSpPr>
          <p:spPr>
            <a:xfrm>
              <a:off x="2026692" y="2358773"/>
              <a:ext cx="1770503" cy="112189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sp>
          <p:nvSpPr>
            <p:cNvPr id="27" name="Oval 26"/>
            <p:cNvSpPr/>
            <p:nvPr/>
          </p:nvSpPr>
          <p:spPr>
            <a:xfrm>
              <a:off x="3730361" y="3480665"/>
              <a:ext cx="1545355" cy="112189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JhengHei" panose="020B0604030504040204" pitchFamily="34" charset="-120"/>
                <a:ea typeface="Microsoft JhengHei" panose="020B0604030504040204" pitchFamily="34" charset="-120"/>
              </a:endParaRPr>
            </a:p>
          </p:txBody>
        </p:sp>
        <p:cxnSp>
          <p:nvCxnSpPr>
            <p:cNvPr id="4" name="Straight Arrow Connector 3"/>
            <p:cNvCxnSpPr>
              <a:endCxn id="19" idx="1"/>
            </p:cNvCxnSpPr>
            <p:nvPr/>
          </p:nvCxnSpPr>
          <p:spPr>
            <a:xfrm>
              <a:off x="3440255" y="3276350"/>
              <a:ext cx="462623" cy="381481"/>
            </a:xfrm>
            <a:prstGeom prst="straightConnector1">
              <a:avLst/>
            </a:prstGeom>
            <a:ln w="5715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7" idx="7"/>
              <a:endCxn id="25" idx="3"/>
            </p:cNvCxnSpPr>
            <p:nvPr/>
          </p:nvCxnSpPr>
          <p:spPr>
            <a:xfrm flipV="1">
              <a:off x="5049403" y="3254444"/>
              <a:ext cx="315442" cy="390518"/>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0" y="228600"/>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教會是進入世界的基</a:t>
            </a:r>
            <a:r>
              <a:rPr lang="zh-TW" altLang="en-US" sz="4000" b="1" dirty="0" smtClean="0">
                <a:latin typeface="Microsoft JhengHei" panose="020B0604030504040204" pitchFamily="34" charset="-120"/>
                <a:ea typeface="Microsoft JhengHei" panose="020B0604030504040204" pitchFamily="34" charset="-120"/>
              </a:rPr>
              <a:t>地</a:t>
            </a:r>
            <a:endParaRPr lang="en-US" sz="4000" b="1" dirty="0">
              <a:latin typeface="Microsoft JhengHei" panose="020B0604030504040204" pitchFamily="34" charset="-120"/>
              <a:ea typeface="Microsoft JhengHei" panose="020B0604030504040204" pitchFamily="34" charset="-120"/>
            </a:endParaRPr>
          </a:p>
        </p:txBody>
      </p:sp>
      <p:sp>
        <p:nvSpPr>
          <p:cNvPr id="35" name="TextBox 34"/>
          <p:cNvSpPr txBox="1"/>
          <p:nvPr/>
        </p:nvSpPr>
        <p:spPr>
          <a:xfrm>
            <a:off x="5715000" y="990600"/>
            <a:ext cx="1981200" cy="400110"/>
          </a:xfrm>
          <a:prstGeom prst="rect">
            <a:avLst/>
          </a:prstGeom>
          <a:solidFill>
            <a:schemeClr val="bg1"/>
          </a:solidFill>
        </p:spPr>
        <p:txBody>
          <a:bodyPr wrap="square" rtlCol="0">
            <a:spAutoFit/>
          </a:bodyPr>
          <a:lstStyle/>
          <a:p>
            <a:r>
              <a:rPr lang="en-US" altLang="zh-TW" sz="2000" b="1" i="1" dirty="0" smtClean="0">
                <a:solidFill>
                  <a:srgbClr val="FF0000"/>
                </a:solidFill>
                <a:latin typeface="Microsoft JhengHei" panose="020B0604030504040204" pitchFamily="34" charset="-120"/>
                <a:ea typeface="Microsoft JhengHei" panose="020B0604030504040204" pitchFamily="34" charset="-120"/>
              </a:rPr>
              <a:t>CASS/CBCGB</a:t>
            </a:r>
            <a:endParaRPr lang="en-US" sz="2000" b="1" i="1" dirty="0">
              <a:solidFill>
                <a:srgbClr val="FF0000"/>
              </a:solidFill>
              <a:latin typeface="Microsoft JhengHei" panose="020B0604030504040204" pitchFamily="34" charset="-120"/>
              <a:ea typeface="Microsoft JhengHei" panose="020B0604030504040204" pitchFamily="34" charset="-120"/>
            </a:endParaRPr>
          </a:p>
        </p:txBody>
      </p:sp>
      <p:sp>
        <p:nvSpPr>
          <p:cNvPr id="15" name="Slide Number Placeholder 14"/>
          <p:cNvSpPr>
            <a:spLocks noGrp="1"/>
          </p:cNvSpPr>
          <p:nvPr>
            <p:ph type="sldNum" sz="quarter" idx="12"/>
          </p:nvPr>
        </p:nvSpPr>
        <p:spPr/>
        <p:txBody>
          <a:bodyPr/>
          <a:lstStyle/>
          <a:p>
            <a:fld id="{79AAA648-1FEE-4BC6-A74A-7F2F31D927FF}" type="slidenum">
              <a:rPr lang="en-US" smtClean="0"/>
              <a:pPr/>
              <a:t>30</a:t>
            </a:fld>
            <a:endParaRPr lang="en-US" dirty="0"/>
          </a:p>
        </p:txBody>
      </p:sp>
      <p:sp>
        <p:nvSpPr>
          <p:cNvPr id="31" name="TextBox 30"/>
          <p:cNvSpPr txBox="1"/>
          <p:nvPr/>
        </p:nvSpPr>
        <p:spPr>
          <a:xfrm>
            <a:off x="685800" y="5953780"/>
            <a:ext cx="8001000" cy="523220"/>
          </a:xfrm>
          <a:prstGeom prst="rect">
            <a:avLst/>
          </a:prstGeom>
          <a:noFill/>
          <a:ln w="9525">
            <a:solidFill>
              <a:schemeClr val="accent1">
                <a:lumMod val="75000"/>
              </a:schemeClr>
            </a:solidFill>
          </a:ln>
        </p:spPr>
        <p:txBody>
          <a:bodyPr wrap="square" rtlCol="0">
            <a:spAutoFit/>
          </a:bodyPr>
          <a:lstStyle/>
          <a:p>
            <a:pPr algn="ctr"/>
            <a:r>
              <a:rPr lang="zh-TW" altLang="en-US" sz="2800" b="1" dirty="0">
                <a:latin typeface="Microsoft JhengHei" panose="020B0604030504040204" pitchFamily="34" charset="-120"/>
                <a:ea typeface="Microsoft JhengHei" panose="020B0604030504040204" pitchFamily="34" charset="-120"/>
              </a:rPr>
              <a:t>教會是分享經</a:t>
            </a:r>
            <a:r>
              <a:rPr lang="zh-TW" altLang="en-US" sz="2800" b="1" dirty="0" smtClean="0">
                <a:latin typeface="Microsoft JhengHei" panose="020B0604030504040204" pitchFamily="34" charset="-120"/>
                <a:ea typeface="Microsoft JhengHei" panose="020B0604030504040204" pitchFamily="34" charset="-120"/>
              </a:rPr>
              <a:t>歷</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得</a:t>
            </a:r>
            <a:r>
              <a:rPr lang="zh-TW" altLang="en-US" sz="2800" b="1" dirty="0">
                <a:latin typeface="Microsoft JhengHei" panose="020B0604030504040204" pitchFamily="34" charset="-120"/>
                <a:ea typeface="Microsoft JhengHei" panose="020B0604030504040204" pitchFamily="34" charset="-120"/>
              </a:rPr>
              <a:t>安</a:t>
            </a:r>
            <a:r>
              <a:rPr lang="zh-TW" altLang="en-US" sz="2800" b="1" dirty="0" smtClean="0">
                <a:latin typeface="Microsoft JhengHei" panose="020B0604030504040204" pitchFamily="34" charset="-120"/>
                <a:ea typeface="Microsoft JhengHei" panose="020B0604030504040204" pitchFamily="34" charset="-120"/>
              </a:rPr>
              <a:t>慰</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受</a:t>
            </a:r>
            <a:r>
              <a:rPr lang="zh-TW" altLang="en-US" sz="2800" b="1" dirty="0">
                <a:latin typeface="Microsoft JhengHei" panose="020B0604030504040204" pitchFamily="34" charset="-120"/>
                <a:ea typeface="Microsoft JhengHei" panose="020B0604030504040204" pitchFamily="34" charset="-120"/>
              </a:rPr>
              <a:t>裝</a:t>
            </a:r>
            <a:r>
              <a:rPr lang="zh-TW" altLang="en-US" sz="2800" b="1" dirty="0" smtClean="0">
                <a:latin typeface="Microsoft JhengHei" panose="020B0604030504040204" pitchFamily="34" charset="-120"/>
                <a:ea typeface="Microsoft JhengHei" panose="020B0604030504040204" pitchFamily="34" charset="-120"/>
              </a:rPr>
              <a:t>備</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再</a:t>
            </a:r>
            <a:r>
              <a:rPr lang="zh-TW" altLang="en-US" sz="2800" b="1" dirty="0">
                <a:latin typeface="Microsoft JhengHei" panose="020B0604030504040204" pitchFamily="34" charset="-120"/>
                <a:ea typeface="Microsoft JhengHei" panose="020B0604030504040204" pitchFamily="34" charset="-120"/>
              </a:rPr>
              <a:t>次充電的地</a:t>
            </a:r>
            <a:r>
              <a:rPr lang="zh-TW" altLang="en-US" sz="2800" b="1" dirty="0" smtClean="0">
                <a:latin typeface="Microsoft JhengHei" panose="020B0604030504040204" pitchFamily="34" charset="-120"/>
                <a:ea typeface="Microsoft JhengHei" panose="020B0604030504040204" pitchFamily="34" charset="-120"/>
              </a:rPr>
              <a:t>方</a:t>
            </a:r>
            <a:endParaRPr lang="en-US" sz="2800" b="1" dirty="0">
              <a:latin typeface="Microsoft JhengHei" panose="020B0604030504040204" pitchFamily="34" charset="-120"/>
              <a:ea typeface="Microsoft JhengHei" panose="020B0604030504040204" pitchFamily="34" charset="-120"/>
            </a:endParaRPr>
          </a:p>
        </p:txBody>
      </p:sp>
      <p:sp>
        <p:nvSpPr>
          <p:cNvPr id="13" name="Curved Right Arrow 12"/>
          <p:cNvSpPr/>
          <p:nvPr/>
        </p:nvSpPr>
        <p:spPr>
          <a:xfrm rot="10259533">
            <a:off x="6853322" y="2216802"/>
            <a:ext cx="1106058" cy="19741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7684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 y="323165"/>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教會改變世界的行動策</a:t>
            </a:r>
            <a:r>
              <a:rPr lang="zh-TW" altLang="en-US" sz="4000" b="1" dirty="0" smtClean="0">
                <a:latin typeface="Microsoft JhengHei" panose="020B0604030504040204" pitchFamily="34" charset="-120"/>
                <a:ea typeface="Microsoft JhengHei" panose="020B0604030504040204" pitchFamily="34" charset="-120"/>
              </a:rPr>
              <a:t>略 </a:t>
            </a:r>
            <a:r>
              <a:rPr lang="en-US" altLang="zh-TW" sz="4000" b="1" dirty="0" smtClean="0">
                <a:latin typeface="Microsoft JhengHei" panose="020B0604030504040204" pitchFamily="34" charset="-120"/>
                <a:ea typeface="Microsoft JhengHei" panose="020B0604030504040204" pitchFamily="34" charset="-120"/>
              </a:rPr>
              <a:t>(5)</a:t>
            </a:r>
            <a:endParaRPr lang="en-US" altLang="zh-TW" sz="4000" b="1" dirty="0">
              <a:latin typeface="Microsoft JhengHei" panose="020B0604030504040204" pitchFamily="34" charset="-120"/>
              <a:ea typeface="Microsoft JhengHei" panose="020B0604030504040204" pitchFamily="34" charset="-120"/>
            </a:endParaRPr>
          </a:p>
        </p:txBody>
      </p:sp>
      <p:sp>
        <p:nvSpPr>
          <p:cNvPr id="2" name="Rectangle 1"/>
          <p:cNvSpPr/>
          <p:nvPr/>
        </p:nvSpPr>
        <p:spPr>
          <a:xfrm>
            <a:off x="318493" y="1289953"/>
            <a:ext cx="8382000" cy="1754326"/>
          </a:xfrm>
          <a:prstGeom prst="rect">
            <a:avLst/>
          </a:prstGeom>
        </p:spPr>
        <p:txBody>
          <a:bodyPr wrap="square">
            <a:spAutoFit/>
          </a:bodyPr>
          <a:lstStyle/>
          <a:p>
            <a:pPr marL="274320" indent="-457200">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該做的</a:t>
            </a:r>
            <a:r>
              <a:rPr lang="en-US" altLang="zh-TW" sz="3200" b="1" dirty="0" smtClean="0">
                <a:latin typeface="Microsoft JhengHei" panose="020B0604030504040204" pitchFamily="34" charset="-120"/>
                <a:ea typeface="Microsoft JhengHei" panose="020B0604030504040204" pitchFamily="34" charset="-120"/>
              </a:rPr>
              <a:t>- </a:t>
            </a:r>
            <a:r>
              <a:rPr lang="zh-TW" altLang="en-US" sz="3200" b="1" dirty="0" smtClean="0">
                <a:latin typeface="Microsoft JhengHei" panose="020B0604030504040204" pitchFamily="34" charset="-120"/>
                <a:ea typeface="Microsoft JhengHei" panose="020B0604030504040204" pitchFamily="34" charset="-120"/>
              </a:rPr>
              <a:t>平衡對內和對外的事工</a:t>
            </a:r>
            <a:endParaRPr lang="en-US" altLang="zh-TW" sz="3200" b="1" dirty="0" smtClean="0">
              <a:latin typeface="Microsoft JhengHei" panose="020B0604030504040204" pitchFamily="34" charset="-120"/>
              <a:ea typeface="Microsoft JhengHei" panose="020B0604030504040204" pitchFamily="34" charset="-120"/>
            </a:endParaRPr>
          </a:p>
          <a:p>
            <a:pPr marL="1371600" lvl="2" indent="-457200">
              <a:spcBef>
                <a:spcPts val="1200"/>
              </a:spcBef>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人力</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財力使用的平衡</a:t>
            </a:r>
            <a:endParaRPr lang="en-US" altLang="zh-TW" sz="2800" b="1" dirty="0">
              <a:latin typeface="Microsoft JhengHei" panose="020B0604030504040204" pitchFamily="34" charset="-120"/>
              <a:ea typeface="Microsoft JhengHei" panose="020B0604030504040204" pitchFamily="34" charset="-120"/>
            </a:endParaRPr>
          </a:p>
          <a:p>
            <a:pPr marL="1371600" lvl="2" indent="-457200">
              <a:spcBef>
                <a:spcPts val="1200"/>
              </a:spcBef>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教導</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訓</a:t>
            </a:r>
            <a:r>
              <a:rPr lang="zh-TW" altLang="en-US" sz="2800" b="1" dirty="0">
                <a:latin typeface="Microsoft JhengHei" panose="020B0604030504040204" pitchFamily="34" charset="-120"/>
                <a:ea typeface="Microsoft JhengHei" panose="020B0604030504040204" pitchFamily="34" charset="-120"/>
              </a:rPr>
              <a:t>練的平衡</a:t>
            </a:r>
            <a:endParaRPr lang="en-US" altLang="zh-TW" sz="2800" dirty="0" smtClean="0">
              <a:latin typeface="Microsoft JhengHei" panose="020B0604030504040204" pitchFamily="34" charset="-120"/>
              <a:ea typeface="Microsoft JhengHei" panose="020B0604030504040204" pitchFamily="34" charset="-120"/>
            </a:endParaRPr>
          </a:p>
        </p:txBody>
      </p:sp>
      <p:grpSp>
        <p:nvGrpSpPr>
          <p:cNvPr id="28" name="Group 27"/>
          <p:cNvGrpSpPr/>
          <p:nvPr/>
        </p:nvGrpSpPr>
        <p:grpSpPr>
          <a:xfrm>
            <a:off x="2057400" y="4724400"/>
            <a:ext cx="1524000" cy="1143000"/>
            <a:chOff x="1295400" y="5410200"/>
            <a:chExt cx="1524000" cy="1143000"/>
          </a:xfrm>
        </p:grpSpPr>
        <p:sp>
          <p:nvSpPr>
            <p:cNvPr id="9" name="Oval 8"/>
            <p:cNvSpPr/>
            <p:nvPr/>
          </p:nvSpPr>
          <p:spPr>
            <a:xfrm>
              <a:off x="1409700" y="5410200"/>
              <a:ext cx="1295400" cy="1143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295400" y="5725180"/>
              <a:ext cx="1524000" cy="523220"/>
            </a:xfrm>
            <a:prstGeom prst="rect">
              <a:avLst/>
            </a:prstGeom>
            <a:noFill/>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團契</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grpSp>
      <p:grpSp>
        <p:nvGrpSpPr>
          <p:cNvPr id="13" name="Group 12"/>
          <p:cNvGrpSpPr/>
          <p:nvPr/>
        </p:nvGrpSpPr>
        <p:grpSpPr>
          <a:xfrm>
            <a:off x="2743200" y="5334000"/>
            <a:ext cx="1524000" cy="1143000"/>
            <a:chOff x="2743200" y="5410200"/>
            <a:chExt cx="1524000" cy="1143000"/>
          </a:xfrm>
        </p:grpSpPr>
        <p:sp>
          <p:nvSpPr>
            <p:cNvPr id="11" name="Oval 10"/>
            <p:cNvSpPr/>
            <p:nvPr/>
          </p:nvSpPr>
          <p:spPr>
            <a:xfrm>
              <a:off x="2933700" y="5410200"/>
              <a:ext cx="1295400" cy="1143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743200" y="5814536"/>
              <a:ext cx="1524000" cy="523220"/>
            </a:xfrm>
            <a:prstGeom prst="rect">
              <a:avLst/>
            </a:prstGeom>
            <a:noFill/>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愛關</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grpSp>
      <p:sp>
        <p:nvSpPr>
          <p:cNvPr id="14" name="Rectangle 13"/>
          <p:cNvSpPr/>
          <p:nvPr/>
        </p:nvSpPr>
        <p:spPr>
          <a:xfrm>
            <a:off x="1257300" y="3810000"/>
            <a:ext cx="3086100" cy="28194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95900" y="4000499"/>
            <a:ext cx="1295400" cy="1143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219700" y="4364623"/>
            <a:ext cx="1524000" cy="523220"/>
          </a:xfrm>
          <a:prstGeom prst="rect">
            <a:avLst/>
          </a:prstGeom>
          <a:noFill/>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差傳</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
        <p:nvSpPr>
          <p:cNvPr id="17" name="Oval 16"/>
          <p:cNvSpPr/>
          <p:nvPr/>
        </p:nvSpPr>
        <p:spPr>
          <a:xfrm>
            <a:off x="6781800" y="3962400"/>
            <a:ext cx="1295400" cy="1143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648450" y="4056043"/>
            <a:ext cx="1524000" cy="954107"/>
          </a:xfrm>
          <a:prstGeom prst="rect">
            <a:avLst/>
          </a:prstGeom>
          <a:noFill/>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社會</a:t>
            </a:r>
            <a:endParaRPr lang="en-US" altLang="zh-TW" sz="2800" b="1" dirty="0" smtClean="0">
              <a:solidFill>
                <a:srgbClr val="0070C0"/>
              </a:solidFill>
              <a:latin typeface="Microsoft JhengHei" panose="020B0604030504040204" pitchFamily="34" charset="-120"/>
              <a:ea typeface="Microsoft JhengHei" panose="020B0604030504040204" pitchFamily="34" charset="-120"/>
            </a:endParaRPr>
          </a:p>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關懷</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
        <p:nvSpPr>
          <p:cNvPr id="19" name="Oval 18"/>
          <p:cNvSpPr/>
          <p:nvPr/>
        </p:nvSpPr>
        <p:spPr>
          <a:xfrm>
            <a:off x="5334000" y="5334000"/>
            <a:ext cx="1295400" cy="1143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181600" y="5522893"/>
            <a:ext cx="1638300" cy="954107"/>
          </a:xfrm>
          <a:prstGeom prst="rect">
            <a:avLst/>
          </a:prstGeom>
          <a:noFill/>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社區</a:t>
            </a:r>
            <a:endParaRPr lang="en-US" altLang="zh-TW" sz="2800" b="1" dirty="0" smtClean="0">
              <a:solidFill>
                <a:srgbClr val="0070C0"/>
              </a:solidFill>
              <a:latin typeface="Microsoft JhengHei" panose="020B0604030504040204" pitchFamily="34" charset="-120"/>
              <a:ea typeface="Microsoft JhengHei" panose="020B0604030504040204" pitchFamily="34" charset="-120"/>
            </a:endParaRPr>
          </a:p>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外展</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sp>
        <p:nvSpPr>
          <p:cNvPr id="23" name="Rectangle 22"/>
          <p:cNvSpPr/>
          <p:nvPr/>
        </p:nvSpPr>
        <p:spPr>
          <a:xfrm>
            <a:off x="5105400" y="3810000"/>
            <a:ext cx="3124200" cy="28194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238250" y="4000499"/>
            <a:ext cx="1524000" cy="1143000"/>
            <a:chOff x="1238250" y="4076699"/>
            <a:chExt cx="1524000" cy="1143000"/>
          </a:xfrm>
        </p:grpSpPr>
        <p:sp>
          <p:nvSpPr>
            <p:cNvPr id="4" name="Oval 3"/>
            <p:cNvSpPr/>
            <p:nvPr/>
          </p:nvSpPr>
          <p:spPr>
            <a:xfrm>
              <a:off x="1371600" y="4076699"/>
              <a:ext cx="1295400" cy="1143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238250" y="4386589"/>
              <a:ext cx="1524000" cy="523220"/>
            </a:xfrm>
            <a:prstGeom prst="rect">
              <a:avLst/>
            </a:prstGeom>
            <a:noFill/>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崇拜</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grpSp>
      <p:sp>
        <p:nvSpPr>
          <p:cNvPr id="25" name="Rectangle 24"/>
          <p:cNvSpPr/>
          <p:nvPr/>
        </p:nvSpPr>
        <p:spPr>
          <a:xfrm>
            <a:off x="2036643" y="3352800"/>
            <a:ext cx="1620957" cy="523220"/>
          </a:xfrm>
          <a:prstGeom prst="rect">
            <a:avLst/>
          </a:prstGeom>
        </p:spPr>
        <p:txBody>
          <a:bodyPr wrap="none">
            <a:spAutoFit/>
          </a:bodyPr>
          <a:lstStyle/>
          <a:p>
            <a:r>
              <a:rPr lang="zh-TW" altLang="en-US" sz="2800" b="1" dirty="0">
                <a:solidFill>
                  <a:srgbClr val="0070C0"/>
                </a:solidFill>
                <a:latin typeface="Microsoft JhengHei" panose="020B0604030504040204" pitchFamily="34" charset="-120"/>
                <a:ea typeface="Microsoft JhengHei" panose="020B0604030504040204" pitchFamily="34" charset="-120"/>
              </a:rPr>
              <a:t>對</a:t>
            </a:r>
            <a:r>
              <a:rPr lang="zh-TW" altLang="en-US" sz="2800" b="1" dirty="0" smtClean="0">
                <a:solidFill>
                  <a:srgbClr val="0070C0"/>
                </a:solidFill>
                <a:latin typeface="Microsoft JhengHei" panose="020B0604030504040204" pitchFamily="34" charset="-120"/>
                <a:ea typeface="Microsoft JhengHei" panose="020B0604030504040204" pitchFamily="34" charset="-120"/>
              </a:rPr>
              <a:t>內事</a:t>
            </a:r>
            <a:r>
              <a:rPr lang="zh-TW" altLang="en-US" sz="2800" b="1" dirty="0">
                <a:solidFill>
                  <a:srgbClr val="0070C0"/>
                </a:solidFill>
                <a:latin typeface="Microsoft JhengHei" panose="020B0604030504040204" pitchFamily="34" charset="-120"/>
                <a:ea typeface="Microsoft JhengHei" panose="020B0604030504040204" pitchFamily="34" charset="-120"/>
              </a:rPr>
              <a:t>工</a:t>
            </a:r>
            <a:endParaRPr lang="en-US" sz="2800" dirty="0">
              <a:solidFill>
                <a:srgbClr val="0070C0"/>
              </a:solidFill>
            </a:endParaRPr>
          </a:p>
        </p:txBody>
      </p:sp>
      <p:sp>
        <p:nvSpPr>
          <p:cNvPr id="26" name="Rectangle 25"/>
          <p:cNvSpPr/>
          <p:nvPr/>
        </p:nvSpPr>
        <p:spPr>
          <a:xfrm>
            <a:off x="5943600" y="3362980"/>
            <a:ext cx="1620957" cy="523220"/>
          </a:xfrm>
          <a:prstGeom prst="rect">
            <a:avLst/>
          </a:prstGeom>
        </p:spPr>
        <p:txBody>
          <a:bodyPr wrap="none">
            <a:spAutoFit/>
          </a:bodyPr>
          <a:lstStyle/>
          <a:p>
            <a:r>
              <a:rPr lang="zh-TW" altLang="en-US" sz="2800" b="1" dirty="0" smtClean="0">
                <a:solidFill>
                  <a:srgbClr val="0070C0"/>
                </a:solidFill>
                <a:latin typeface="Microsoft JhengHei" panose="020B0604030504040204" pitchFamily="34" charset="-120"/>
                <a:ea typeface="Microsoft JhengHei" panose="020B0604030504040204" pitchFamily="34" charset="-120"/>
              </a:rPr>
              <a:t>對外事</a:t>
            </a:r>
            <a:r>
              <a:rPr lang="zh-TW" altLang="en-US" sz="2800" b="1" dirty="0">
                <a:solidFill>
                  <a:srgbClr val="0070C0"/>
                </a:solidFill>
                <a:latin typeface="Microsoft JhengHei" panose="020B0604030504040204" pitchFamily="34" charset="-120"/>
                <a:ea typeface="Microsoft JhengHei" panose="020B0604030504040204" pitchFamily="34" charset="-120"/>
              </a:rPr>
              <a:t>工</a:t>
            </a:r>
            <a:endParaRPr lang="en-US" sz="2800" dirty="0">
              <a:solidFill>
                <a:srgbClr val="0070C0"/>
              </a:solidFill>
            </a:endParaRPr>
          </a:p>
        </p:txBody>
      </p:sp>
      <p:grpSp>
        <p:nvGrpSpPr>
          <p:cNvPr id="8" name="Group 7"/>
          <p:cNvGrpSpPr/>
          <p:nvPr/>
        </p:nvGrpSpPr>
        <p:grpSpPr>
          <a:xfrm>
            <a:off x="2895600" y="3962400"/>
            <a:ext cx="1524000" cy="1143000"/>
            <a:chOff x="2895600" y="4038600"/>
            <a:chExt cx="1524000" cy="1143000"/>
          </a:xfrm>
        </p:grpSpPr>
        <p:sp>
          <p:nvSpPr>
            <p:cNvPr id="7" name="Oval 6"/>
            <p:cNvSpPr/>
            <p:nvPr/>
          </p:nvSpPr>
          <p:spPr>
            <a:xfrm>
              <a:off x="2933700" y="4038600"/>
              <a:ext cx="1295400" cy="1143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6" name="TextBox 5"/>
            <p:cNvSpPr txBox="1"/>
            <p:nvPr/>
          </p:nvSpPr>
          <p:spPr>
            <a:xfrm>
              <a:off x="2895600" y="4167129"/>
              <a:ext cx="1524000" cy="954107"/>
            </a:xfrm>
            <a:prstGeom prst="rect">
              <a:avLst/>
            </a:prstGeom>
            <a:noFill/>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靈命</a:t>
              </a:r>
              <a:endParaRPr lang="en-US" altLang="zh-TW" sz="2800" b="1" dirty="0" smtClean="0">
                <a:solidFill>
                  <a:srgbClr val="0070C0"/>
                </a:solidFill>
                <a:latin typeface="Microsoft JhengHei" panose="020B0604030504040204" pitchFamily="34" charset="-120"/>
                <a:ea typeface="Microsoft JhengHei" panose="020B0604030504040204" pitchFamily="34" charset="-120"/>
              </a:endParaRPr>
            </a:p>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塑造</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grpSp>
      <p:grpSp>
        <p:nvGrpSpPr>
          <p:cNvPr id="3" name="Group 2"/>
          <p:cNvGrpSpPr/>
          <p:nvPr/>
        </p:nvGrpSpPr>
        <p:grpSpPr>
          <a:xfrm>
            <a:off x="1295400" y="5424101"/>
            <a:ext cx="1524000" cy="1143000"/>
            <a:chOff x="6705600" y="5486400"/>
            <a:chExt cx="1524000" cy="1143000"/>
          </a:xfrm>
        </p:grpSpPr>
        <p:sp>
          <p:nvSpPr>
            <p:cNvPr id="22" name="Oval 21"/>
            <p:cNvSpPr/>
            <p:nvPr/>
          </p:nvSpPr>
          <p:spPr>
            <a:xfrm>
              <a:off x="6819900" y="5486400"/>
              <a:ext cx="1295400" cy="1143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705600" y="5863679"/>
              <a:ext cx="1524000" cy="523220"/>
            </a:xfrm>
            <a:prstGeom prst="rect">
              <a:avLst/>
            </a:prstGeom>
            <a:noFill/>
          </p:spPr>
          <p:txBody>
            <a:bodyPr wrap="square" rtlCol="0">
              <a:spAutoFit/>
            </a:bodyPr>
            <a:lstStyle/>
            <a:p>
              <a:pPr algn="ctr"/>
              <a:r>
                <a:rPr lang="zh-TW" altLang="en-US" sz="2800" b="1" dirty="0" smtClean="0">
                  <a:solidFill>
                    <a:srgbClr val="0070C0"/>
                  </a:solidFill>
                  <a:latin typeface="Microsoft JhengHei" panose="020B0604030504040204" pitchFamily="34" charset="-120"/>
                  <a:ea typeface="Microsoft JhengHei" panose="020B0604030504040204" pitchFamily="34" charset="-120"/>
                </a:rPr>
                <a:t>行政</a:t>
              </a:r>
              <a:endParaRPr lang="en-US" sz="2800" b="1" dirty="0">
                <a:solidFill>
                  <a:srgbClr val="0070C0"/>
                </a:solidFill>
                <a:latin typeface="Microsoft JhengHei" panose="020B0604030504040204" pitchFamily="34" charset="-120"/>
                <a:ea typeface="Microsoft JhengHei" panose="020B0604030504040204" pitchFamily="34" charset="-120"/>
              </a:endParaRPr>
            </a:p>
          </p:txBody>
        </p:sp>
      </p:grpSp>
      <p:sp>
        <p:nvSpPr>
          <p:cNvPr id="29" name="Left-Right Arrow 28"/>
          <p:cNvSpPr/>
          <p:nvPr/>
        </p:nvSpPr>
        <p:spPr>
          <a:xfrm>
            <a:off x="4343400" y="5029200"/>
            <a:ext cx="838200" cy="484632"/>
          </a:xfrm>
          <a:prstGeom prst="lef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17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 y="323165"/>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rPr>
              <a:t>教會改變世界的行動策</a:t>
            </a:r>
            <a:r>
              <a:rPr lang="zh-TW" altLang="en-US" sz="4000" b="1" dirty="0" smtClean="0">
                <a:latin typeface="Microsoft JhengHei" panose="020B0604030504040204" pitchFamily="34" charset="-120"/>
                <a:ea typeface="Microsoft JhengHei" panose="020B0604030504040204" pitchFamily="34" charset="-120"/>
              </a:rPr>
              <a:t>略 </a:t>
            </a:r>
            <a:r>
              <a:rPr lang="en-US" altLang="zh-TW" sz="4000" b="1" dirty="0" smtClean="0">
                <a:latin typeface="Microsoft JhengHei" panose="020B0604030504040204" pitchFamily="34" charset="-120"/>
                <a:ea typeface="Microsoft JhengHei" panose="020B0604030504040204" pitchFamily="34" charset="-120"/>
              </a:rPr>
              <a:t>(6)</a:t>
            </a:r>
            <a:endParaRPr lang="en-US" altLang="zh-TW" sz="4000" b="1" dirty="0">
              <a:latin typeface="Microsoft JhengHei" panose="020B0604030504040204" pitchFamily="34" charset="-120"/>
              <a:ea typeface="Microsoft JhengHei" panose="020B0604030504040204" pitchFamily="34" charset="-120"/>
            </a:endParaRPr>
          </a:p>
        </p:txBody>
      </p:sp>
      <p:sp>
        <p:nvSpPr>
          <p:cNvPr id="2" name="Rectangle 1"/>
          <p:cNvSpPr/>
          <p:nvPr/>
        </p:nvSpPr>
        <p:spPr>
          <a:xfrm>
            <a:off x="318493" y="1345793"/>
            <a:ext cx="8382000" cy="1092607"/>
          </a:xfrm>
          <a:prstGeom prst="rect">
            <a:avLst/>
          </a:prstGeom>
        </p:spPr>
        <p:txBody>
          <a:bodyPr wrap="square">
            <a:spAutoFit/>
          </a:bodyPr>
          <a:lstStyle/>
          <a:p>
            <a:pPr marL="274320" indent="-457200">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該做的</a:t>
            </a:r>
            <a:r>
              <a:rPr lang="en-US" altLang="zh-TW" sz="3200" b="1" dirty="0" smtClean="0">
                <a:latin typeface="Microsoft JhengHei" panose="020B0604030504040204" pitchFamily="34" charset="-120"/>
                <a:ea typeface="Microsoft JhengHei" panose="020B0604030504040204" pitchFamily="34" charset="-120"/>
              </a:rPr>
              <a:t>- </a:t>
            </a:r>
            <a:r>
              <a:rPr lang="zh-TW" altLang="en-US" sz="3200" b="1" dirty="0" smtClean="0">
                <a:latin typeface="Microsoft JhengHei" panose="020B0604030504040204" pitchFamily="34" charset="-120"/>
                <a:ea typeface="Microsoft JhengHei" panose="020B0604030504040204" pitchFamily="34" charset="-120"/>
              </a:rPr>
              <a:t>平衡</a:t>
            </a:r>
            <a:r>
              <a:rPr lang="zh-TW" altLang="en-US" sz="3200" b="1" dirty="0">
                <a:latin typeface="Microsoft JhengHei" panose="020B0604030504040204" pitchFamily="34" charset="-120"/>
                <a:ea typeface="Microsoft JhengHei" panose="020B0604030504040204" pitchFamily="34" charset="-120"/>
              </a:rPr>
              <a:t>傳福</a:t>
            </a:r>
            <a:r>
              <a:rPr lang="zh-TW" altLang="en-US" sz="3200" b="1" dirty="0" smtClean="0">
                <a:latin typeface="Microsoft JhengHei" panose="020B0604030504040204" pitchFamily="34" charset="-120"/>
                <a:ea typeface="Microsoft JhengHei" panose="020B0604030504040204" pitchFamily="34" charset="-120"/>
              </a:rPr>
              <a:t>音</a:t>
            </a:r>
            <a:r>
              <a:rPr lang="zh-TW" altLang="en-US" sz="3200" b="1" dirty="0">
                <a:latin typeface="Microsoft JhengHei" panose="020B0604030504040204" pitchFamily="34" charset="-120"/>
                <a:ea typeface="Microsoft JhengHei" panose="020B0604030504040204" pitchFamily="34" charset="-120"/>
              </a:rPr>
              <a:t>和</a:t>
            </a:r>
            <a:r>
              <a:rPr lang="zh-TW" altLang="en-US" sz="3200" b="1" dirty="0" smtClean="0">
                <a:latin typeface="Microsoft JhengHei" panose="020B0604030504040204" pitchFamily="34" charset="-120"/>
                <a:ea typeface="Microsoft JhengHei" panose="020B0604030504040204" pitchFamily="34" charset="-120"/>
              </a:rPr>
              <a:t>社關</a:t>
            </a:r>
            <a:endParaRPr lang="en-US" altLang="zh-TW" sz="3200" b="1" dirty="0" smtClean="0">
              <a:latin typeface="Microsoft JhengHei" panose="020B0604030504040204" pitchFamily="34" charset="-120"/>
              <a:ea typeface="Microsoft JhengHei" panose="020B0604030504040204" pitchFamily="34" charset="-120"/>
            </a:endParaRPr>
          </a:p>
          <a:p>
            <a:pPr marL="1097280" lvl="1" indent="-457200">
              <a:spcBef>
                <a:spcPts val="600"/>
              </a:spcBef>
              <a:buFont typeface="Times New Roman" panose="02020603050405020304" pitchFamily="18" charset="0"/>
              <a:buChar char="−"/>
            </a:pPr>
            <a:r>
              <a:rPr lang="zh-TW" altLang="en-US" sz="2800" b="1" dirty="0">
                <a:latin typeface="Microsoft JhengHei" panose="020B0604030504040204" pitchFamily="34" charset="-120"/>
                <a:ea typeface="Microsoft JhengHei" panose="020B0604030504040204" pitchFamily="34" charset="-120"/>
              </a:rPr>
              <a:t>二者都是必須</a:t>
            </a:r>
            <a:r>
              <a:rPr lang="en-US" sz="2800" b="1" dirty="0">
                <a:latin typeface="Microsoft JhengHei" panose="020B0604030504040204" pitchFamily="34" charset="-120"/>
                <a:ea typeface="Microsoft JhengHei" panose="020B0604030504040204" pitchFamily="34" charset="-120"/>
              </a:rPr>
              <a:t>的, </a:t>
            </a:r>
            <a:r>
              <a:rPr lang="zh-TW" altLang="en-US" sz="2800" b="1" dirty="0">
                <a:latin typeface="Microsoft JhengHei" panose="020B0604030504040204" pitchFamily="34" charset="-120"/>
                <a:ea typeface="Microsoft JhengHei" panose="020B0604030504040204" pitchFamily="34" charset="-120"/>
              </a:rPr>
              <a:t>不可分開</a:t>
            </a:r>
            <a:r>
              <a:rPr lang="en-US" altLang="zh-TW" sz="2800" b="1" dirty="0">
                <a:latin typeface="Microsoft JhengHei" panose="020B0604030504040204" pitchFamily="34" charset="-120"/>
                <a:ea typeface="Microsoft JhengHei" panose="020B0604030504040204" pitchFamily="34" charset="-120"/>
              </a:rPr>
              <a:t>, </a:t>
            </a:r>
            <a:r>
              <a:rPr lang="zh-TW" altLang="en-US" sz="2800" b="1" dirty="0">
                <a:latin typeface="Microsoft JhengHei" panose="020B0604030504040204" pitchFamily="34" charset="-120"/>
                <a:ea typeface="Microsoft JhengHei" panose="020B0604030504040204" pitchFamily="34" charset="-120"/>
              </a:rPr>
              <a:t> 互相依</a:t>
            </a:r>
            <a:r>
              <a:rPr lang="zh-TW" altLang="en-US" sz="2800" b="1" dirty="0" smtClean="0">
                <a:latin typeface="Microsoft JhengHei" panose="020B0604030504040204" pitchFamily="34" charset="-120"/>
                <a:ea typeface="Microsoft JhengHei" panose="020B0604030504040204" pitchFamily="34" charset="-120"/>
              </a:rPr>
              <a:t>靠                   </a:t>
            </a:r>
            <a:endParaRPr lang="en-US" altLang="zh-TW" sz="2800" dirty="0" smtClean="0">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1773680" y="5410200"/>
            <a:ext cx="5926950" cy="1077218"/>
          </a:xfrm>
          <a:prstGeom prst="rect">
            <a:avLst/>
          </a:prstGeom>
          <a:noFill/>
          <a:ln w="9525">
            <a:solidFill>
              <a:schemeClr val="accent1"/>
            </a:solidFill>
          </a:ln>
        </p:spPr>
        <p:txBody>
          <a:bodyPr wrap="square" rtlCol="0">
            <a:spAutoFit/>
          </a:bodyPr>
          <a:lstStyle/>
          <a:p>
            <a:pPr algn="ctr"/>
            <a:r>
              <a:rPr lang="zh-TW" altLang="en-US" sz="3200" b="1" dirty="0">
                <a:solidFill>
                  <a:srgbClr val="0070C0"/>
                </a:solidFill>
                <a:latin typeface="Microsoft JhengHei" panose="020B0604030504040204" pitchFamily="34" charset="-120"/>
                <a:ea typeface="Microsoft JhengHei" panose="020B0604030504040204" pitchFamily="34" charset="-120"/>
              </a:rPr>
              <a:t>傳福音 </a:t>
            </a:r>
            <a:r>
              <a:rPr lang="en-US" altLang="zh-TW" sz="3200" b="1" dirty="0">
                <a:solidFill>
                  <a:srgbClr val="0070C0"/>
                </a:solidFill>
                <a:latin typeface="Microsoft JhengHei" panose="020B0604030504040204" pitchFamily="34" charset="-120"/>
                <a:ea typeface="Microsoft JhengHei" panose="020B0604030504040204" pitchFamily="34" charset="-120"/>
              </a:rPr>
              <a:t>(Word) </a:t>
            </a:r>
            <a:r>
              <a:rPr lang="zh-TW" altLang="en-US" sz="3200" b="1" dirty="0">
                <a:solidFill>
                  <a:srgbClr val="0070C0"/>
                </a:solidFill>
                <a:latin typeface="Microsoft JhengHei" panose="020B0604030504040204" pitchFamily="34" charset="-120"/>
                <a:ea typeface="Microsoft JhengHei" panose="020B0604030504040204" pitchFamily="34" charset="-120"/>
              </a:rPr>
              <a:t>和社關 </a:t>
            </a:r>
            <a:r>
              <a:rPr lang="en-US" altLang="zh-TW" sz="3200" b="1" dirty="0">
                <a:solidFill>
                  <a:srgbClr val="0070C0"/>
                </a:solidFill>
                <a:latin typeface="Microsoft JhengHei" panose="020B0604030504040204" pitchFamily="34" charset="-120"/>
                <a:ea typeface="Microsoft JhengHei" panose="020B0604030504040204" pitchFamily="34" charset="-120"/>
              </a:rPr>
              <a:t>(Deed</a:t>
            </a:r>
            <a:r>
              <a:rPr lang="en-US" altLang="zh-TW" sz="3200" b="1" dirty="0" smtClean="0">
                <a:solidFill>
                  <a:srgbClr val="0070C0"/>
                </a:solidFill>
                <a:latin typeface="Microsoft JhengHei" panose="020B0604030504040204" pitchFamily="34" charset="-120"/>
                <a:ea typeface="Microsoft JhengHei" panose="020B0604030504040204" pitchFamily="34" charset="-120"/>
              </a:rPr>
              <a:t>)</a:t>
            </a:r>
            <a:r>
              <a:rPr lang="zh-TW" altLang="en-US" sz="3200" b="1" dirty="0" smtClean="0">
                <a:solidFill>
                  <a:srgbClr val="0070C0"/>
                </a:solidFill>
                <a:latin typeface="Microsoft JhengHei" panose="020B0604030504040204" pitchFamily="34" charset="-120"/>
                <a:ea typeface="Microsoft JhengHei" panose="020B0604030504040204" pitchFamily="34" charset="-120"/>
              </a:rPr>
              <a:t> 應該是平衡</a:t>
            </a:r>
            <a:r>
              <a:rPr lang="en-US" sz="3200" b="1" dirty="0">
                <a:solidFill>
                  <a:srgbClr val="0070C0"/>
                </a:solidFill>
                <a:latin typeface="Microsoft JhengHei" panose="020B0604030504040204" pitchFamily="34" charset="-120"/>
                <a:ea typeface="Microsoft JhengHei" panose="020B0604030504040204" pitchFamily="34" charset="-120"/>
              </a:rPr>
              <a:t>的</a:t>
            </a:r>
            <a:r>
              <a:rPr lang="zh-TW" altLang="en-US" sz="3200" b="1" dirty="0" smtClean="0">
                <a:solidFill>
                  <a:srgbClr val="0070C0"/>
                </a:solidFill>
                <a:latin typeface="Microsoft JhengHei" panose="020B0604030504040204" pitchFamily="34" charset="-120"/>
                <a:ea typeface="Microsoft JhengHei" panose="020B0604030504040204" pitchFamily="34" charset="-120"/>
              </a:rPr>
              <a:t>見證</a:t>
            </a:r>
            <a:endParaRPr lang="en-US" sz="3200" b="1" dirty="0">
              <a:solidFill>
                <a:srgbClr val="0070C0"/>
              </a:solidFill>
              <a:latin typeface="Microsoft JhengHei" panose="020B0604030504040204" pitchFamily="34" charset="-120"/>
              <a:ea typeface="Microsoft JhengHei" panose="020B0604030504040204" pitchFamily="34" charset="-120"/>
            </a:endParaRPr>
          </a:p>
        </p:txBody>
      </p:sp>
      <p:grpSp>
        <p:nvGrpSpPr>
          <p:cNvPr id="7" name="Group 6"/>
          <p:cNvGrpSpPr/>
          <p:nvPr/>
        </p:nvGrpSpPr>
        <p:grpSpPr>
          <a:xfrm>
            <a:off x="1447800" y="2743200"/>
            <a:ext cx="6629400" cy="1676400"/>
            <a:chOff x="1447800" y="2209800"/>
            <a:chExt cx="6096000" cy="1293644"/>
          </a:xfrm>
        </p:grpSpPr>
        <p:sp>
          <p:nvSpPr>
            <p:cNvPr id="8" name="Rectangle 7"/>
            <p:cNvSpPr/>
            <p:nvPr/>
          </p:nvSpPr>
          <p:spPr>
            <a:xfrm>
              <a:off x="1447800" y="2209800"/>
              <a:ext cx="6096000" cy="12936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747460" y="2209800"/>
              <a:ext cx="5491851" cy="1293644"/>
              <a:chOff x="1643842" y="4191000"/>
              <a:chExt cx="5821362" cy="1661651"/>
            </a:xfrm>
          </p:grpSpPr>
          <p:sp>
            <p:nvSpPr>
              <p:cNvPr id="10" name="Oval 2"/>
              <p:cNvSpPr>
                <a:spLocks noChangeArrowheads="1"/>
              </p:cNvSpPr>
              <p:nvPr/>
            </p:nvSpPr>
            <p:spPr bwMode="auto">
              <a:xfrm>
                <a:off x="4170093" y="4381500"/>
                <a:ext cx="329511" cy="342900"/>
              </a:xfrm>
              <a:prstGeom prst="ellipse">
                <a:avLst/>
              </a:prstGeom>
              <a:solidFill>
                <a:srgbClr val="0000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1" name="Oval 3"/>
              <p:cNvSpPr>
                <a:spLocks noChangeArrowheads="1"/>
              </p:cNvSpPr>
              <p:nvPr/>
            </p:nvSpPr>
            <p:spPr bwMode="auto">
              <a:xfrm>
                <a:off x="5048790" y="4343400"/>
                <a:ext cx="439348" cy="457200"/>
              </a:xfrm>
              <a:prstGeom prst="ellipse">
                <a:avLst/>
              </a:prstGeom>
              <a:solidFill>
                <a:srgbClr val="00B050"/>
              </a:solidFill>
              <a:ln w="9525">
                <a:no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2" name="Oval 4"/>
              <p:cNvSpPr>
                <a:spLocks noChangeArrowheads="1"/>
              </p:cNvSpPr>
              <p:nvPr/>
            </p:nvSpPr>
            <p:spPr bwMode="auto">
              <a:xfrm>
                <a:off x="3181560" y="4419600"/>
                <a:ext cx="219674" cy="228600"/>
              </a:xfrm>
              <a:prstGeom prst="ellipse">
                <a:avLst/>
              </a:prstGeom>
              <a:solidFill>
                <a:srgbClr val="0000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3" name="Oval 5"/>
              <p:cNvSpPr>
                <a:spLocks noChangeArrowheads="1"/>
              </p:cNvSpPr>
              <p:nvPr/>
            </p:nvSpPr>
            <p:spPr bwMode="auto">
              <a:xfrm>
                <a:off x="6037323" y="5219700"/>
                <a:ext cx="329511" cy="342900"/>
              </a:xfrm>
              <a:prstGeom prst="ellipse">
                <a:avLst/>
              </a:prstGeom>
              <a:solidFill>
                <a:srgbClr val="0000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4" name="Oval 6"/>
              <p:cNvSpPr>
                <a:spLocks noChangeArrowheads="1"/>
              </p:cNvSpPr>
              <p:nvPr/>
            </p:nvSpPr>
            <p:spPr bwMode="auto">
              <a:xfrm>
                <a:off x="7025856" y="5257800"/>
                <a:ext cx="219674" cy="228600"/>
              </a:xfrm>
              <a:prstGeom prst="ellipse">
                <a:avLst/>
              </a:prstGeom>
              <a:solidFill>
                <a:srgbClr val="0000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5" name="Oval 7"/>
              <p:cNvSpPr>
                <a:spLocks noChangeArrowheads="1"/>
              </p:cNvSpPr>
              <p:nvPr/>
            </p:nvSpPr>
            <p:spPr bwMode="auto">
              <a:xfrm>
                <a:off x="5048790" y="5129775"/>
                <a:ext cx="439348" cy="457200"/>
              </a:xfrm>
              <a:prstGeom prst="ellipse">
                <a:avLst/>
              </a:prstGeom>
              <a:solidFill>
                <a:srgbClr val="00B050"/>
              </a:solidFill>
              <a:ln w="9525">
                <a:no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6" name="Oval 8"/>
              <p:cNvSpPr>
                <a:spLocks noChangeArrowheads="1"/>
              </p:cNvSpPr>
              <p:nvPr/>
            </p:nvSpPr>
            <p:spPr bwMode="auto">
              <a:xfrm>
                <a:off x="5927486" y="4267200"/>
                <a:ext cx="549185" cy="571500"/>
              </a:xfrm>
              <a:prstGeom prst="ellipse">
                <a:avLst/>
              </a:prstGeom>
              <a:solidFill>
                <a:srgbClr val="0000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7" name="Oval 9"/>
              <p:cNvSpPr>
                <a:spLocks noChangeArrowheads="1"/>
              </p:cNvSpPr>
              <p:nvPr/>
            </p:nvSpPr>
            <p:spPr bwMode="auto">
              <a:xfrm>
                <a:off x="4060256" y="5105400"/>
                <a:ext cx="549185" cy="571500"/>
              </a:xfrm>
              <a:prstGeom prst="ellipse">
                <a:avLst/>
              </a:prstGeom>
              <a:solidFill>
                <a:srgbClr val="0000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8" name="Oval 10"/>
              <p:cNvSpPr>
                <a:spLocks noChangeArrowheads="1"/>
              </p:cNvSpPr>
              <p:nvPr/>
            </p:nvSpPr>
            <p:spPr bwMode="auto">
              <a:xfrm>
                <a:off x="6806182" y="4191000"/>
                <a:ext cx="659022" cy="685800"/>
              </a:xfrm>
              <a:prstGeom prst="ellipse">
                <a:avLst/>
              </a:prstGeom>
              <a:solidFill>
                <a:srgbClr val="0000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19" name="Oval 11"/>
              <p:cNvSpPr>
                <a:spLocks noChangeArrowheads="1"/>
              </p:cNvSpPr>
              <p:nvPr/>
            </p:nvSpPr>
            <p:spPr bwMode="auto">
              <a:xfrm>
                <a:off x="3071723" y="5029200"/>
                <a:ext cx="659022" cy="685800"/>
              </a:xfrm>
              <a:prstGeom prst="ellipse">
                <a:avLst/>
              </a:prstGeom>
              <a:solidFill>
                <a:srgbClr val="000000"/>
              </a:solid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 name="Text Box 12"/>
              <p:cNvSpPr txBox="1">
                <a:spLocks noChangeArrowheads="1"/>
              </p:cNvSpPr>
              <p:nvPr/>
            </p:nvSpPr>
            <p:spPr bwMode="auto">
              <a:xfrm>
                <a:off x="1643842" y="4303250"/>
                <a:ext cx="1427881" cy="68580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zh-TW" altLang="en-US" sz="2800" b="1" dirty="0">
                    <a:latin typeface="Microsoft JhengHei" panose="020B0604030504040204" pitchFamily="34" charset="-120"/>
                    <a:ea typeface="Microsoft JhengHei" panose="020B0604030504040204" pitchFamily="34" charset="-120"/>
                  </a:rPr>
                  <a:t>傳福</a:t>
                </a:r>
                <a:r>
                  <a:rPr lang="zh-TW" altLang="en-US" sz="2800" b="1" dirty="0" smtClean="0">
                    <a:latin typeface="Microsoft JhengHei" panose="020B0604030504040204" pitchFamily="34" charset="-120"/>
                    <a:ea typeface="Microsoft JhengHei" panose="020B0604030504040204" pitchFamily="34" charset="-120"/>
                  </a:rPr>
                  <a:t>音</a:t>
                </a:r>
                <a:endParaRPr lang="en-US" altLang="zh-TW" sz="2800" b="1" dirty="0" smtClean="0">
                  <a:latin typeface="Microsoft JhengHei" panose="020B0604030504040204" pitchFamily="34" charset="-120"/>
                  <a:ea typeface="Microsoft JhengHei" panose="020B0604030504040204" pitchFamily="34" charset="-120"/>
                </a:endParaRPr>
              </a:p>
              <a:p>
                <a:pPr lvl="0" fontAlgn="base">
                  <a:spcBef>
                    <a:spcPct val="0"/>
                  </a:spcBef>
                  <a:spcAft>
                    <a:spcPct val="0"/>
                  </a:spcAft>
                </a:pPr>
                <a:endParaRPr kumimoji="0" lang="en-US" altLang="en-US" sz="2400" b="1" i="0" u="none" strike="noStrike" cap="none" normalizeH="0" baseline="0" dirty="0" smtClean="0">
                  <a:ln>
                    <a:noFill/>
                  </a:ln>
                  <a:solidFill>
                    <a:schemeClr val="tx1"/>
                  </a:solidFill>
                  <a:effectLst/>
                  <a:latin typeface="Microsoft JhengHei" panose="020B0604030504040204" pitchFamily="34" charset="-120"/>
                  <a:ea typeface="Microsoft JhengHei" panose="020B0604030504040204" pitchFamily="34" charset="-120"/>
                  <a:cs typeface="Arial" pitchFamily="34" charset="0"/>
                </a:endParaRPr>
              </a:p>
            </p:txBody>
          </p:sp>
          <p:sp>
            <p:nvSpPr>
              <p:cNvPr id="21" name="Rectangle 13"/>
              <p:cNvSpPr>
                <a:spLocks noChangeArrowheads="1"/>
              </p:cNvSpPr>
              <p:nvPr/>
            </p:nvSpPr>
            <p:spPr bwMode="auto">
              <a:xfrm>
                <a:off x="1643842" y="5166849"/>
                <a:ext cx="1192190" cy="68580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fontAlgn="base">
                  <a:spcBef>
                    <a:spcPct val="0"/>
                  </a:spcBef>
                  <a:spcAft>
                    <a:spcPct val="0"/>
                  </a:spcAft>
                </a:pPr>
                <a:r>
                  <a:rPr lang="zh-TW" altLang="en-US" sz="2800" b="1" dirty="0">
                    <a:latin typeface="Microsoft JhengHei" panose="020B0604030504040204" pitchFamily="34" charset="-120"/>
                    <a:ea typeface="Microsoft JhengHei" panose="020B0604030504040204" pitchFamily="34" charset="-120"/>
                  </a:rPr>
                  <a:t>社</a:t>
                </a:r>
                <a:r>
                  <a:rPr lang="zh-TW" altLang="en-US" sz="2800" b="1" dirty="0" smtClean="0">
                    <a:latin typeface="Microsoft JhengHei" panose="020B0604030504040204" pitchFamily="34" charset="-120"/>
                    <a:ea typeface="Microsoft JhengHei" panose="020B0604030504040204" pitchFamily="34" charset="-120"/>
                  </a:rPr>
                  <a:t>關</a:t>
                </a:r>
                <a:endParaRPr lang="en-US" altLang="zh-TW" sz="2800" b="1" dirty="0" smtClean="0">
                  <a:latin typeface="Microsoft JhengHei" panose="020B0604030504040204" pitchFamily="34" charset="-120"/>
                  <a:ea typeface="Microsoft JhengHei" panose="020B0604030504040204" pitchFamily="34" charset="-120"/>
                </a:endParaRPr>
              </a:p>
            </p:txBody>
          </p:sp>
        </p:grpSp>
      </p:grpSp>
      <p:sp>
        <p:nvSpPr>
          <p:cNvPr id="22" name="TextBox 21"/>
          <p:cNvSpPr txBox="1"/>
          <p:nvPr/>
        </p:nvSpPr>
        <p:spPr>
          <a:xfrm>
            <a:off x="304800" y="4658380"/>
            <a:ext cx="7524749" cy="523220"/>
          </a:xfrm>
          <a:prstGeom prst="rect">
            <a:avLst/>
          </a:prstGeom>
          <a:noFill/>
        </p:spPr>
        <p:txBody>
          <a:bodyPr wrap="square" rtlCol="0">
            <a:spAutoFit/>
          </a:bodyPr>
          <a:lstStyle/>
          <a:p>
            <a:pPr marL="1097280" lvl="1" indent="-457200">
              <a:spcBef>
                <a:spcPts val="1200"/>
              </a:spcBef>
              <a:buFont typeface="Times New Roman" panose="02020603050405020304" pitchFamily="18" charset="0"/>
              <a:buChar char="−"/>
            </a:pPr>
            <a:r>
              <a:rPr lang="zh-TW" altLang="en-US" sz="2800" b="1" dirty="0" smtClean="0">
                <a:latin typeface="Microsoft JhengHei" panose="020B0604030504040204" pitchFamily="34" charset="-120"/>
                <a:ea typeface="Microsoft JhengHei" panose="020B0604030504040204" pitchFamily="34" charset="-120"/>
              </a:rPr>
              <a:t>我們教會重視這個</a:t>
            </a:r>
            <a:r>
              <a:rPr lang="en-US"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 輕視那</a:t>
            </a:r>
            <a:r>
              <a:rPr lang="zh-TW" altLang="en-US" sz="2800" b="1" dirty="0">
                <a:latin typeface="Microsoft JhengHei" panose="020B0604030504040204" pitchFamily="34" charset="-120"/>
                <a:ea typeface="Microsoft JhengHei" panose="020B0604030504040204" pitchFamily="34" charset="-120"/>
              </a:rPr>
              <a:t>個</a:t>
            </a:r>
            <a:r>
              <a:rPr lang="zh-TW" altLang="en-US" sz="2800" b="1" dirty="0" smtClean="0">
                <a:latin typeface="Microsoft JhengHei" panose="020B0604030504040204" pitchFamily="34" charset="-120"/>
                <a:ea typeface="Microsoft JhengHei" panose="020B0604030504040204" pitchFamily="34" charset="-120"/>
              </a:rPr>
              <a:t>嗎？</a:t>
            </a:r>
            <a:endParaRPr lang="en-US" sz="28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29449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200"/>
          </a:xfrm>
        </p:spPr>
        <p:txBody>
          <a:bodyPr>
            <a:normAutofit/>
          </a:bodyPr>
          <a:lstStyle/>
          <a:p>
            <a:r>
              <a:rPr lang="zh-TW" altLang="en-US" sz="4000" b="1" smtClean="0">
                <a:latin typeface="Microsoft JhengHei" panose="020B0604030504040204" pitchFamily="34" charset="-120"/>
                <a:ea typeface="Microsoft JhengHei" panose="020B0604030504040204" pitchFamily="34" charset="-120"/>
              </a:rPr>
              <a:t>瞭解世界環境和時代</a:t>
            </a:r>
            <a:r>
              <a:rPr lang="zh-TW" altLang="en-US" sz="4000" b="1" dirty="0">
                <a:latin typeface="Microsoft JhengHei" panose="020B0604030504040204" pitchFamily="34" charset="-120"/>
                <a:ea typeface="Microsoft JhengHei" panose="020B0604030504040204" pitchFamily="34" charset="-120"/>
              </a:rPr>
              <a:t>議</a:t>
            </a:r>
            <a:r>
              <a:rPr lang="zh-TW" altLang="en-US" sz="4000" b="1" dirty="0" smtClean="0">
                <a:latin typeface="Microsoft JhengHei" panose="020B0604030504040204" pitchFamily="34" charset="-120"/>
                <a:ea typeface="Microsoft JhengHei" panose="020B0604030504040204" pitchFamily="34" charset="-120"/>
              </a:rPr>
              <a:t>題</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33</a:t>
            </a:fld>
            <a:endParaRPr lang="en-US" dirty="0"/>
          </a:p>
        </p:txBody>
      </p:sp>
      <p:sp>
        <p:nvSpPr>
          <p:cNvPr id="4" name="Rectangle 3"/>
          <p:cNvSpPr/>
          <p:nvPr/>
        </p:nvSpPr>
        <p:spPr>
          <a:xfrm>
            <a:off x="542925" y="1371600"/>
            <a:ext cx="8058150" cy="5463034"/>
          </a:xfrm>
          <a:prstGeom prst="rect">
            <a:avLst/>
          </a:prstGeom>
        </p:spPr>
        <p:txBody>
          <a:bodyPr wrap="square">
            <a:spAutoFit/>
          </a:bodyPr>
          <a:lstStyle/>
          <a:p>
            <a:pPr marL="285750" indent="-28575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必</a:t>
            </a:r>
            <a:r>
              <a:rPr lang="zh-TW" altLang="en-US" sz="2800" b="1" dirty="0" smtClean="0">
                <a:latin typeface="Microsoft JhengHei" panose="020B0604030504040204" pitchFamily="34" charset="-120"/>
                <a:ea typeface="Microsoft JhengHei" panose="020B0604030504040204" pitchFamily="34" charset="-120"/>
              </a:rPr>
              <a:t>須瞭解世界才</a:t>
            </a:r>
            <a:r>
              <a:rPr lang="zh-TW" altLang="en-US" sz="2800" b="1" dirty="0">
                <a:latin typeface="Microsoft JhengHei" panose="020B0604030504040204" pitchFamily="34" charset="-120"/>
                <a:ea typeface="Microsoft JhengHei" panose="020B0604030504040204" pitchFamily="34" charset="-120"/>
              </a:rPr>
              <a:t>能有效地改變世</a:t>
            </a:r>
            <a:r>
              <a:rPr lang="zh-TW" altLang="en-US" sz="2800" b="1" dirty="0" smtClean="0">
                <a:latin typeface="Microsoft JhengHei" panose="020B0604030504040204" pitchFamily="34" charset="-120"/>
                <a:ea typeface="Microsoft JhengHei" panose="020B0604030504040204" pitchFamily="34" charset="-120"/>
              </a:rPr>
              <a:t>界</a:t>
            </a:r>
            <a:endParaRPr lang="en-US" altLang="zh-TW" sz="28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社區</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城</a:t>
            </a:r>
            <a:r>
              <a:rPr lang="zh-TW" altLang="en-US" sz="2400" b="1" dirty="0">
                <a:latin typeface="Microsoft JhengHei" panose="020B0604030504040204" pitchFamily="34" charset="-120"/>
                <a:ea typeface="Microsoft JhengHei" panose="020B0604030504040204" pitchFamily="34" charset="-120"/>
              </a:rPr>
              <a:t>市，國家，整個世界的狀</a:t>
            </a:r>
            <a:r>
              <a:rPr lang="zh-TW" altLang="en-US" sz="2400" b="1" dirty="0" smtClean="0">
                <a:latin typeface="Microsoft JhengHei" panose="020B0604030504040204" pitchFamily="34" charset="-120"/>
                <a:ea typeface="Microsoft JhengHei" panose="020B0604030504040204" pitchFamily="34" charset="-120"/>
              </a:rPr>
              <a:t>況</a:t>
            </a:r>
            <a:endParaRPr lang="en-US" altLang="zh-TW" sz="2400" b="1" dirty="0" smtClean="0">
              <a:latin typeface="Microsoft JhengHei" panose="020B0604030504040204" pitchFamily="34" charset="-120"/>
              <a:ea typeface="Microsoft JhengHei" panose="020B0604030504040204" pitchFamily="34" charset="-120"/>
            </a:endParaRPr>
          </a:p>
          <a:p>
            <a:pPr marL="742950" lvl="1" indent="-28575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文化</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經濟</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政</a:t>
            </a:r>
            <a:r>
              <a:rPr lang="zh-TW" altLang="en-US" sz="2400" b="1" dirty="0">
                <a:latin typeface="Microsoft JhengHei" panose="020B0604030504040204" pitchFamily="34" charset="-120"/>
                <a:ea typeface="Microsoft JhengHei" panose="020B0604030504040204" pitchFamily="34" charset="-120"/>
              </a:rPr>
              <a:t>治局</a:t>
            </a:r>
            <a:r>
              <a:rPr lang="zh-TW" altLang="en-US" sz="2400" b="1" dirty="0" smtClean="0">
                <a:latin typeface="Microsoft JhengHei" panose="020B0604030504040204" pitchFamily="34" charset="-120"/>
                <a:ea typeface="Microsoft JhengHei" panose="020B0604030504040204" pitchFamily="34" charset="-120"/>
              </a:rPr>
              <a:t>勢</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社</a:t>
            </a:r>
            <a:r>
              <a:rPr lang="zh-TW" altLang="en-US" sz="2400" b="1" dirty="0">
                <a:latin typeface="Microsoft JhengHei" panose="020B0604030504040204" pitchFamily="34" charset="-120"/>
                <a:ea typeface="Microsoft JhengHei" panose="020B0604030504040204" pitchFamily="34" charset="-120"/>
              </a:rPr>
              <a:t>會治</a:t>
            </a:r>
            <a:r>
              <a:rPr lang="zh-TW" altLang="en-US" sz="2400" b="1" dirty="0" smtClean="0">
                <a:latin typeface="Microsoft JhengHei" panose="020B0604030504040204" pitchFamily="34" charset="-120"/>
                <a:ea typeface="Microsoft JhengHei" panose="020B0604030504040204" pitchFamily="34" charset="-120"/>
              </a:rPr>
              <a:t>安</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當</a:t>
            </a:r>
            <a:r>
              <a:rPr lang="zh-TW" altLang="en-US" sz="2400" b="1" dirty="0">
                <a:latin typeface="Microsoft JhengHei" panose="020B0604030504040204" pitchFamily="34" charset="-120"/>
                <a:ea typeface="Microsoft JhengHei" panose="020B0604030504040204" pitchFamily="34" charset="-120"/>
              </a:rPr>
              <a:t>代社會議</a:t>
            </a:r>
            <a:r>
              <a:rPr lang="zh-TW" altLang="en-US" sz="2400" b="1" dirty="0" smtClean="0">
                <a:latin typeface="Microsoft JhengHei" panose="020B0604030504040204" pitchFamily="34" charset="-120"/>
                <a:ea typeface="Microsoft JhengHei" panose="020B0604030504040204" pitchFamily="34" charset="-120"/>
              </a:rPr>
              <a:t>題</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歷</a:t>
            </a:r>
            <a:r>
              <a:rPr lang="zh-TW" altLang="en-US" sz="2400" b="1" dirty="0">
                <a:latin typeface="Microsoft JhengHei" panose="020B0604030504040204" pitchFamily="34" charset="-120"/>
                <a:ea typeface="Microsoft JhengHei" panose="020B0604030504040204" pitchFamily="34" charset="-120"/>
              </a:rPr>
              <a:t>史地理，法律，教</a:t>
            </a:r>
            <a:r>
              <a:rPr lang="zh-TW" altLang="en-US" sz="2400" b="1" dirty="0" smtClean="0">
                <a:latin typeface="Microsoft JhengHei" panose="020B0604030504040204" pitchFamily="34" charset="-120"/>
                <a:ea typeface="Microsoft JhengHei" panose="020B0604030504040204" pitchFamily="34" charset="-120"/>
              </a:rPr>
              <a:t>育</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生</a:t>
            </a:r>
            <a:r>
              <a:rPr lang="zh-TW" altLang="en-US" sz="2400" b="1" dirty="0">
                <a:latin typeface="Microsoft JhengHei" panose="020B0604030504040204" pitchFamily="34" charset="-120"/>
                <a:ea typeface="Microsoft JhengHei" panose="020B0604030504040204" pitchFamily="34" charset="-120"/>
              </a:rPr>
              <a:t>活環</a:t>
            </a:r>
            <a:r>
              <a:rPr lang="zh-TW" altLang="en-US" sz="2400" b="1" dirty="0" smtClean="0">
                <a:latin typeface="Microsoft JhengHei" panose="020B0604030504040204" pitchFamily="34" charset="-120"/>
                <a:ea typeface="Microsoft JhengHei" panose="020B0604030504040204" pitchFamily="34" charset="-120"/>
              </a:rPr>
              <a:t>境，科技</a:t>
            </a:r>
            <a:endParaRPr lang="en-US" altLang="zh-TW" sz="24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必須瞭解時代</a:t>
            </a:r>
            <a:r>
              <a:rPr lang="zh-TW" altLang="en-US" sz="2800" b="1" dirty="0">
                <a:latin typeface="Microsoft JhengHei" panose="020B0604030504040204" pitchFamily="34" charset="-120"/>
                <a:ea typeface="Microsoft JhengHei" panose="020B0604030504040204" pitchFamily="34" charset="-120"/>
              </a:rPr>
              <a:t>議題才能有效</a:t>
            </a:r>
            <a:r>
              <a:rPr lang="zh-TW" altLang="en-US" sz="2800" b="1" dirty="0" smtClean="0">
                <a:latin typeface="Microsoft JhengHei" panose="020B0604030504040204" pitchFamily="34" charset="-120"/>
                <a:ea typeface="Microsoft JhengHei" panose="020B0604030504040204" pitchFamily="34" charset="-120"/>
              </a:rPr>
              <a:t>地回應</a:t>
            </a:r>
            <a:endParaRPr lang="en-US" altLang="zh-TW" sz="2800" b="1" dirty="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從歷史</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地理</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社會</a:t>
            </a:r>
            <a:r>
              <a:rPr lang="zh-TW" altLang="en-US" sz="2400" b="1" dirty="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信仰的環境</a:t>
            </a:r>
            <a:endParaRPr lang="en-US" altLang="zh-TW" sz="2400" b="1" dirty="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從聖經神學的角度</a:t>
            </a:r>
            <a:endParaRPr lang="en-US" altLang="zh-TW" sz="2400" b="1" dirty="0">
              <a:latin typeface="Microsoft JhengHei" panose="020B0604030504040204" pitchFamily="34" charset="-120"/>
              <a:ea typeface="Microsoft JhengHei" panose="020B0604030504040204" pitchFamily="34" charset="-120"/>
            </a:endParaRPr>
          </a:p>
          <a:p>
            <a:pPr marL="800100" lvl="1" indent="-342900">
              <a:spcBef>
                <a:spcPts val="600"/>
              </a:spcBef>
              <a:buFont typeface="Times New Roman" panose="02020603050405020304" pitchFamily="18" charset="0"/>
              <a:buChar char="−"/>
            </a:pPr>
            <a:r>
              <a:rPr lang="zh-TW" altLang="en-US" sz="2400" b="1" dirty="0" smtClean="0">
                <a:latin typeface="Microsoft JhengHei" panose="020B0604030504040204" pitchFamily="34" charset="-120"/>
                <a:ea typeface="Microsoft JhengHei" panose="020B0604030504040204" pitchFamily="34" charset="-120"/>
              </a:rPr>
              <a:t>用</a:t>
            </a:r>
            <a:r>
              <a:rPr lang="zh-TW" altLang="en-US" sz="2400" b="1" dirty="0">
                <a:latin typeface="Microsoft JhengHei" panose="020B0604030504040204" pitchFamily="34" charset="-120"/>
                <a:ea typeface="Microsoft JhengHei" panose="020B0604030504040204" pitchFamily="34" charset="-120"/>
              </a:rPr>
              <a:t>一般人的智</a:t>
            </a:r>
            <a:r>
              <a:rPr lang="zh-TW" altLang="en-US" sz="2400" b="1" dirty="0" smtClean="0">
                <a:latin typeface="Microsoft JhengHei" panose="020B0604030504040204" pitchFamily="34" charset="-120"/>
                <a:ea typeface="Microsoft JhengHei" panose="020B0604030504040204" pitchFamily="34" charset="-120"/>
              </a:rPr>
              <a:t>慧來表</a:t>
            </a:r>
            <a:r>
              <a:rPr lang="zh-TW" altLang="en-US" sz="2400" b="1" dirty="0">
                <a:latin typeface="Microsoft JhengHei" panose="020B0604030504040204" pitchFamily="34" charset="-120"/>
                <a:ea typeface="Microsoft JhengHei" panose="020B0604030504040204" pitchFamily="34" charset="-120"/>
              </a:rPr>
              <a:t>達聖經裏的真理</a:t>
            </a:r>
            <a:br>
              <a:rPr lang="zh-TW" altLang="en-US" sz="2400" b="1" dirty="0">
                <a:latin typeface="Microsoft JhengHei" panose="020B0604030504040204" pitchFamily="34" charset="-120"/>
                <a:ea typeface="Microsoft JhengHei" panose="020B0604030504040204" pitchFamily="34" charset="-120"/>
              </a:rPr>
            </a:br>
            <a:r>
              <a:rPr lang="en-US" altLang="zh-TW" sz="2400" b="1" dirty="0" smtClean="0">
                <a:latin typeface="Microsoft JhengHei" panose="020B0604030504040204" pitchFamily="34" charset="-120"/>
                <a:ea typeface="Microsoft JhengHei" panose="020B0604030504040204" pitchFamily="34" charset="-120"/>
              </a:rPr>
              <a:t>(</a:t>
            </a:r>
            <a:r>
              <a:rPr lang="zh-TW" altLang="en-US" sz="2400" b="1" dirty="0" smtClean="0">
                <a:latin typeface="Microsoft JhengHei" panose="020B0604030504040204" pitchFamily="34" charset="-120"/>
                <a:ea typeface="Microsoft JhengHei" panose="020B0604030504040204" pitchFamily="34" charset="-120"/>
              </a:rPr>
              <a:t>引</a:t>
            </a:r>
            <a:r>
              <a:rPr lang="zh-TW" altLang="en-US" sz="2400" b="1" dirty="0">
                <a:latin typeface="Microsoft JhengHei" panose="020B0604030504040204" pitchFamily="34" charset="-120"/>
                <a:ea typeface="Microsoft JhengHei" panose="020B0604030504040204" pitchFamily="34" charset="-120"/>
              </a:rPr>
              <a:t>用聖經字句有時候不</a:t>
            </a:r>
            <a:r>
              <a:rPr lang="zh-TW" altLang="en-US" sz="2400" b="1" dirty="0" smtClean="0">
                <a:latin typeface="Microsoft JhengHei" panose="020B0604030504040204" pitchFamily="34" charset="-120"/>
                <a:ea typeface="Microsoft JhengHei" panose="020B0604030504040204" pitchFamily="34" charset="-120"/>
              </a:rPr>
              <a:t>夠</a:t>
            </a:r>
            <a:r>
              <a:rPr lang="en-US" altLang="zh-TW" sz="2400" b="1" dirty="0" smtClean="0">
                <a:latin typeface="Microsoft JhengHei" panose="020B0604030504040204" pitchFamily="34" charset="-120"/>
                <a:ea typeface="Microsoft JhengHei" panose="020B0604030504040204" pitchFamily="34" charset="-120"/>
              </a:rPr>
              <a:t>)</a:t>
            </a:r>
          </a:p>
          <a:p>
            <a:pPr marL="342900" indent="-34290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例子</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麻州最近通過 </a:t>
            </a:r>
            <a:r>
              <a:rPr lang="en-US" sz="2800" b="1" dirty="0" smtClean="0">
                <a:latin typeface="Microsoft JhengHei" panose="020B0604030504040204" pitchFamily="34" charset="-120"/>
                <a:ea typeface="Microsoft JhengHei" panose="020B0604030504040204" pitchFamily="34" charset="-120"/>
              </a:rPr>
              <a:t>LGBT </a:t>
            </a:r>
            <a:r>
              <a:rPr lang="zh-TW" altLang="en-US" sz="2800" b="1" dirty="0">
                <a:latin typeface="Microsoft JhengHei" panose="020B0604030504040204" pitchFamily="34" charset="-120"/>
                <a:ea typeface="Microsoft JhengHei" panose="020B0604030504040204" pitchFamily="34" charset="-120"/>
              </a:rPr>
              <a:t>廁所立法</a:t>
            </a:r>
            <a:r>
              <a:rPr lang="zh-TW" altLang="en-US" sz="2800" b="1" dirty="0" smtClean="0">
                <a:latin typeface="Microsoft JhengHei" panose="020B0604030504040204" pitchFamily="34" charset="-120"/>
                <a:ea typeface="Microsoft JhengHei" panose="020B0604030504040204" pitchFamily="34" charset="-120"/>
              </a:rPr>
              <a:t>案</a:t>
            </a:r>
            <a:endParaRPr lang="en-US" altLang="zh-TW" sz="2800" b="1" dirty="0" smtClean="0">
              <a:latin typeface="Microsoft JhengHei" panose="020B0604030504040204" pitchFamily="34" charset="-120"/>
              <a:ea typeface="Microsoft JhengHei" panose="020B0604030504040204" pitchFamily="34" charset="-120"/>
            </a:endParaRPr>
          </a:p>
          <a:p>
            <a:pPr marL="800100" lvl="1" indent="-342900">
              <a:spcBef>
                <a:spcPts val="1200"/>
              </a:spcBef>
              <a:buFont typeface="Microsoft JhengHei" panose="020B0604030504040204" pitchFamily="34" charset="-120"/>
              <a:buChar char="–"/>
            </a:pPr>
            <a:r>
              <a:rPr lang="zh-TW" altLang="en-US" sz="2400" b="1" dirty="0" smtClean="0"/>
              <a:t>可能威脅婦女和小孩安全</a:t>
            </a:r>
            <a:r>
              <a:rPr lang="zh-TW" altLang="en-US" dirty="0"/>
              <a:t/>
            </a:r>
            <a:br>
              <a:rPr lang="zh-TW" altLang="en-US" dirty="0"/>
            </a:br>
            <a:endParaRPr lang="en-US" dirty="0"/>
          </a:p>
        </p:txBody>
      </p:sp>
      <p:sp>
        <p:nvSpPr>
          <p:cNvPr id="5" name="Rectangle 4"/>
          <p:cNvSpPr/>
          <p:nvPr/>
        </p:nvSpPr>
        <p:spPr>
          <a:xfrm>
            <a:off x="2286000" y="4839713"/>
            <a:ext cx="4572000" cy="646331"/>
          </a:xfrm>
          <a:prstGeom prst="rect">
            <a:avLst/>
          </a:prstGeom>
        </p:spPr>
        <p:txBody>
          <a:bodyPr>
            <a:spAutoFit/>
          </a:bodyPr>
          <a:lstStyle/>
          <a:p>
            <a:r>
              <a:rPr lang="en-US" dirty="0"/>
              <a:t/>
            </a:r>
            <a:br>
              <a:rPr lang="en-US" dirty="0"/>
            </a:br>
            <a:endParaRPr lang="en-US" dirty="0"/>
          </a:p>
        </p:txBody>
      </p:sp>
    </p:spTree>
    <p:extLst>
      <p:ext uri="{BB962C8B-B14F-4D97-AF65-F5344CB8AC3E}">
        <p14:creationId xmlns:p14="http://schemas.microsoft.com/office/powerpoint/2010/main" val="403422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707886"/>
          </a:xfrm>
          <a:prstGeom prst="rect">
            <a:avLst/>
          </a:prstGeom>
          <a:noFill/>
        </p:spPr>
        <p:txBody>
          <a:bodyPr wrap="square" rtlCol="0">
            <a:spAutoFit/>
          </a:bodyPr>
          <a:lstStyle/>
          <a:p>
            <a:pPr algn="ctr"/>
            <a:r>
              <a:rPr lang="zh-TW" altLang="en-US" sz="4000" b="1" smtClean="0">
                <a:latin typeface="Microsoft JhengHei" panose="020B0604030504040204" pitchFamily="34" charset="-120"/>
                <a:ea typeface="Microsoft JhengHei" panose="020B0604030504040204" pitchFamily="34" charset="-120"/>
              </a:rPr>
              <a:t>大綱</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143000" y="1990904"/>
            <a:ext cx="7543800" cy="2800767"/>
          </a:xfrm>
          <a:prstGeom prst="rect">
            <a:avLst/>
          </a:prstGeom>
        </p:spPr>
        <p:txBody>
          <a:bodyPr wrap="square">
            <a:spAutoFit/>
          </a:bodyPr>
          <a:lstStyle/>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簡單複習</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改變世界的途</a:t>
            </a:r>
            <a:r>
              <a:rPr lang="zh-TW" altLang="en-US" sz="3200" b="1" dirty="0" smtClean="0">
                <a:latin typeface="Microsoft JhengHei" panose="020B0604030504040204" pitchFamily="34" charset="-120"/>
                <a:ea typeface="Microsoft JhengHei" panose="020B0604030504040204" pitchFamily="34" charset="-120"/>
              </a:rPr>
              <a:t>徑</a:t>
            </a:r>
            <a:endParaRPr lang="en-US" altLang="zh-TW" sz="3200" b="1" dirty="0" smtClean="0">
              <a:latin typeface="Microsoft JhengHei" panose="020B0604030504040204" pitchFamily="34" charset="-120"/>
              <a:ea typeface="Microsoft JhengHei" panose="020B0604030504040204" pitchFamily="34" charset="-120"/>
            </a:endParaRPr>
          </a:p>
          <a:p>
            <a:pPr marL="914400" lvl="1" indent="-457200">
              <a:spcBef>
                <a:spcPts val="1200"/>
              </a:spcBef>
              <a:buFont typeface="Microsoft JhengHei" panose="020B0604030504040204" pitchFamily="34" charset="-120"/>
              <a:buChar char="–"/>
            </a:pPr>
            <a:r>
              <a:rPr lang="zh-TW" altLang="en-US" sz="2800" b="1" dirty="0" smtClean="0">
                <a:latin typeface="Microsoft JhengHei" panose="020B0604030504040204" pitchFamily="34" charset="-120"/>
                <a:ea typeface="Microsoft JhengHei" panose="020B0604030504040204" pitchFamily="34" charset="-120"/>
              </a:rPr>
              <a:t>實踐的機會</a:t>
            </a:r>
            <a:endParaRPr lang="en-US" sz="28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結</a:t>
            </a:r>
            <a:r>
              <a:rPr lang="zh-TW" altLang="en-US" sz="3200" b="1" dirty="0">
                <a:latin typeface="Microsoft JhengHei" panose="020B0604030504040204" pitchFamily="34" charset="-120"/>
                <a:ea typeface="Microsoft JhengHei" panose="020B0604030504040204" pitchFamily="34" charset="-120"/>
              </a:rPr>
              <a:t>語</a:t>
            </a:r>
            <a:endParaRPr lang="en-US" sz="3200" b="1" dirty="0">
              <a:latin typeface="Microsoft JhengHei" panose="020B0604030504040204" pitchFamily="34" charset="-120"/>
              <a:ea typeface="Microsoft JhengHei" panose="020B0604030504040204" pitchFamily="34" charset="-120"/>
            </a:endParaRPr>
          </a:p>
          <a:p>
            <a:pPr lvl="1"/>
            <a:endParaRPr lang="en-US" altLang="zh-TW" b="1" dirty="0">
              <a:latin typeface="Microsoft JhengHei" panose="020B0604030504040204" pitchFamily="34" charset="-120"/>
              <a:ea typeface="Microsoft JhengHei" panose="020B0604030504040204" pitchFamily="34" charset="-120"/>
            </a:endParaRPr>
          </a:p>
        </p:txBody>
      </p:sp>
      <p:sp>
        <p:nvSpPr>
          <p:cNvPr id="6" name="Right Arrow 5"/>
          <p:cNvSpPr/>
          <p:nvPr/>
        </p:nvSpPr>
        <p:spPr>
          <a:xfrm>
            <a:off x="445698" y="3299272"/>
            <a:ext cx="533400" cy="5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9AAA648-1FEE-4BC6-A74A-7F2F31D927FF}" type="slidenum">
              <a:rPr lang="en-US" smtClean="0"/>
              <a:t>34</a:t>
            </a:fld>
            <a:endParaRPr lang="en-US" dirty="0"/>
          </a:p>
        </p:txBody>
      </p:sp>
    </p:spTree>
    <p:extLst>
      <p:ext uri="{BB962C8B-B14F-4D97-AF65-F5344CB8AC3E}">
        <p14:creationId xmlns:p14="http://schemas.microsoft.com/office/powerpoint/2010/main" val="1468049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0314"/>
            <a:ext cx="9144000" cy="707886"/>
          </a:xfrm>
          <a:prstGeom prst="rect">
            <a:avLst/>
          </a:prstGeom>
          <a:noFill/>
        </p:spPr>
        <p:txBody>
          <a:bodyPr wrap="square" rtlCol="0">
            <a:spAutoFit/>
          </a:bodyPr>
          <a:lstStyle/>
          <a:p>
            <a:pPr algn="ctr"/>
            <a:r>
              <a:rPr lang="en-US" sz="4000" b="1" dirty="0" smtClean="0">
                <a:latin typeface="Microsoft JhengHei" panose="020B0604030504040204" pitchFamily="34" charset="-120"/>
                <a:ea typeface="Microsoft JhengHei" panose="020B0604030504040204" pitchFamily="34" charset="-120"/>
              </a:rPr>
              <a:t>Rosie</a:t>
            </a:r>
            <a:r>
              <a:rPr lang="en-US" sz="4000" b="1" dirty="0" smtClean="0">
                <a:latin typeface="Times New Roman" panose="02020603050405020304" pitchFamily="18" charset="0"/>
                <a:ea typeface="Microsoft JhengHei" panose="020B0604030504040204" pitchFamily="34" charset="-120"/>
                <a:cs typeface="Times New Roman" panose="02020603050405020304" pitchFamily="18" charset="0"/>
              </a:rPr>
              <a:t>’s</a:t>
            </a:r>
            <a:r>
              <a:rPr lang="en-US" sz="4000" b="1" dirty="0" smtClean="0">
                <a:latin typeface="Microsoft JhengHei" panose="020B0604030504040204" pitchFamily="34" charset="-120"/>
                <a:ea typeface="Microsoft JhengHei" panose="020B0604030504040204" pitchFamily="34" charset="-120"/>
              </a:rPr>
              <a:t> Place</a:t>
            </a:r>
            <a:endParaRPr lang="en-US" sz="4000" b="1" dirty="0">
              <a:latin typeface="Microsoft JhengHei" panose="020B0604030504040204" pitchFamily="34" charset="-120"/>
              <a:ea typeface="Microsoft JhengHei" panose="020B0604030504040204" pitchFamily="34" charset="-120"/>
            </a:endParaRPr>
          </a:p>
        </p:txBody>
      </p:sp>
      <p:sp>
        <p:nvSpPr>
          <p:cNvPr id="2" name="Rectangle 1"/>
          <p:cNvSpPr/>
          <p:nvPr/>
        </p:nvSpPr>
        <p:spPr>
          <a:xfrm>
            <a:off x="185736" y="3124200"/>
            <a:ext cx="8772527" cy="3693319"/>
          </a:xfrm>
          <a:prstGeom prst="rect">
            <a:avLst/>
          </a:prstGeom>
        </p:spPr>
        <p:txBody>
          <a:bodyPr wrap="square">
            <a:spAutoFit/>
          </a:bodyPr>
          <a:lstStyle/>
          <a:p>
            <a:pPr marL="285750" indent="-285750">
              <a:buFont typeface="Arial" panose="020B0604020202020204" pitchFamily="34" charset="0"/>
              <a:buChar char="•"/>
            </a:pPr>
            <a:r>
              <a:rPr lang="en-US" sz="2800" b="1" dirty="0">
                <a:latin typeface="Microsoft JhengHei" panose="020B0604030504040204" pitchFamily="34" charset="-120"/>
                <a:ea typeface="Microsoft JhengHei" panose="020B0604030504040204" pitchFamily="34" charset="-120"/>
              </a:rPr>
              <a:t>F</a:t>
            </a:r>
            <a:r>
              <a:rPr lang="en-US" sz="2800" b="1" dirty="0" smtClean="0">
                <a:latin typeface="Microsoft JhengHei" panose="020B0604030504040204" pitchFamily="34" charset="-120"/>
                <a:ea typeface="Microsoft JhengHei" panose="020B0604030504040204" pitchFamily="34" charset="-120"/>
              </a:rPr>
              <a:t>ounded </a:t>
            </a:r>
            <a:r>
              <a:rPr lang="en-US" sz="2800" b="1" dirty="0">
                <a:latin typeface="Microsoft JhengHei" panose="020B0604030504040204" pitchFamily="34" charset="-120"/>
                <a:ea typeface="Microsoft JhengHei" panose="020B0604030504040204" pitchFamily="34" charset="-120"/>
              </a:rPr>
              <a:t>in 1974 as the first women</a:t>
            </a:r>
            <a:r>
              <a:rPr lang="en-US" sz="2800" b="1" dirty="0">
                <a:latin typeface="Times New Roman" panose="02020603050405020304" pitchFamily="18" charset="0"/>
                <a:ea typeface="Microsoft JhengHei" panose="020B0604030504040204" pitchFamily="34" charset="-120"/>
                <a:cs typeface="Times New Roman" panose="02020603050405020304" pitchFamily="18" charset="0"/>
              </a:rPr>
              <a:t>’s</a:t>
            </a:r>
            <a:r>
              <a:rPr lang="en-US" sz="2800" b="1" dirty="0">
                <a:latin typeface="Microsoft JhengHei" panose="020B0604030504040204" pitchFamily="34" charset="-120"/>
                <a:ea typeface="Microsoft JhengHei" panose="020B0604030504040204" pitchFamily="34" charset="-120"/>
              </a:rPr>
              <a:t> shelter </a:t>
            </a:r>
            <a:r>
              <a:rPr lang="en-US" sz="2800" b="1" dirty="0" smtClean="0">
                <a:latin typeface="Microsoft JhengHei" panose="020B0604030504040204" pitchFamily="34" charset="-120"/>
                <a:ea typeface="Microsoft JhengHei" panose="020B0604030504040204" pitchFamily="34" charset="-120"/>
              </a:rPr>
              <a:t>in US</a:t>
            </a:r>
          </a:p>
          <a:p>
            <a:pPr marL="285750" indent="-285750">
              <a:spcBef>
                <a:spcPts val="600"/>
              </a:spcBef>
              <a:buFont typeface="Arial" panose="020B0604020202020204" pitchFamily="34" charset="0"/>
              <a:buChar char="•"/>
            </a:pPr>
            <a:r>
              <a:rPr lang="en-US" sz="2800" b="1" dirty="0" smtClean="0">
                <a:latin typeface="Microsoft JhengHei" panose="020B0604030504040204" pitchFamily="34" charset="-120"/>
                <a:ea typeface="Microsoft JhengHei" panose="020B0604030504040204" pitchFamily="34" charset="-120"/>
              </a:rPr>
              <a:t>Provides </a:t>
            </a:r>
            <a:r>
              <a:rPr lang="en-US" sz="2800" b="1" dirty="0">
                <a:latin typeface="Microsoft JhengHei" panose="020B0604030504040204" pitchFamily="34" charset="-120"/>
                <a:ea typeface="Microsoft JhengHei" panose="020B0604030504040204" pitchFamily="34" charset="-120"/>
              </a:rPr>
              <a:t>a safe and nurturing environment that helps poor and homeless women maintain their dignity, seek opportunity and find security in their </a:t>
            </a:r>
            <a:r>
              <a:rPr lang="en-US" sz="2800" b="1" dirty="0" smtClean="0">
                <a:latin typeface="Microsoft JhengHei" panose="020B0604030504040204" pitchFamily="34" charset="-120"/>
                <a:ea typeface="Microsoft JhengHei" panose="020B0604030504040204" pitchFamily="34" charset="-120"/>
              </a:rPr>
              <a:t>lives</a:t>
            </a:r>
            <a:endParaRPr lang="en-US" sz="2800" b="1" dirty="0">
              <a:latin typeface="Microsoft JhengHei" panose="020B0604030504040204" pitchFamily="34" charset="-120"/>
              <a:ea typeface="Microsoft JhengHei" panose="020B0604030504040204" pitchFamily="34" charset="-120"/>
            </a:endParaRPr>
          </a:p>
          <a:p>
            <a:pPr marL="285750" indent="-285750">
              <a:spcBef>
                <a:spcPts val="600"/>
              </a:spcBef>
              <a:buFont typeface="Arial" panose="020B0604020202020204" pitchFamily="34" charset="0"/>
              <a:buChar char="•"/>
            </a:pPr>
            <a:r>
              <a:rPr lang="en-US" sz="2800" b="1" dirty="0" smtClean="0">
                <a:latin typeface="Microsoft JhengHei" panose="020B0604030504040204" pitchFamily="34" charset="-120"/>
                <a:ea typeface="Microsoft JhengHei" panose="020B0604030504040204" pitchFamily="34" charset="-120"/>
              </a:rPr>
              <a:t>Also provides wide-ranging </a:t>
            </a:r>
            <a:r>
              <a:rPr lang="en-US" sz="2800" b="1" dirty="0">
                <a:latin typeface="Microsoft JhengHei" panose="020B0604030504040204" pitchFamily="34" charset="-120"/>
                <a:ea typeface="Microsoft JhengHei" panose="020B0604030504040204" pitchFamily="34" charset="-120"/>
              </a:rPr>
              <a:t>support, housing and education </a:t>
            </a:r>
            <a:r>
              <a:rPr lang="en-US" sz="2800" b="1" dirty="0" smtClean="0">
                <a:latin typeface="Microsoft JhengHei" panose="020B0604030504040204" pitchFamily="34" charset="-120"/>
                <a:ea typeface="Microsoft JhengHei" panose="020B0604030504040204" pitchFamily="34" charset="-120"/>
              </a:rPr>
              <a:t>services to</a:t>
            </a:r>
            <a:r>
              <a:rPr lang="en-US" sz="2800" b="1" dirty="0">
                <a:latin typeface="Microsoft JhengHei" panose="020B0604030504040204" pitchFamily="34" charset="-120"/>
                <a:ea typeface="Microsoft JhengHei" panose="020B0604030504040204" pitchFamily="34" charset="-120"/>
              </a:rPr>
              <a:t> </a:t>
            </a:r>
            <a:r>
              <a:rPr lang="en-US" sz="2800" b="1" dirty="0" smtClean="0">
                <a:latin typeface="Microsoft JhengHei" panose="020B0604030504040204" pitchFamily="34" charset="-120"/>
                <a:ea typeface="Microsoft JhengHei" panose="020B0604030504040204" pitchFamily="34" charset="-120"/>
              </a:rPr>
              <a:t>12,000 </a:t>
            </a:r>
            <a:r>
              <a:rPr lang="en-US" sz="2800" b="1" dirty="0">
                <a:latin typeface="Microsoft JhengHei" panose="020B0604030504040204" pitchFamily="34" charset="-120"/>
                <a:ea typeface="Microsoft JhengHei" panose="020B0604030504040204" pitchFamily="34" charset="-120"/>
              </a:rPr>
              <a:t>women a year </a:t>
            </a:r>
            <a:endParaRPr lang="en-US" sz="2800" b="1" dirty="0" smtClean="0">
              <a:latin typeface="Microsoft JhengHei" panose="020B0604030504040204" pitchFamily="34" charset="-120"/>
              <a:ea typeface="Microsoft JhengHei" panose="020B0604030504040204" pitchFamily="34" charset="-120"/>
            </a:endParaRPr>
          </a:p>
        </p:txBody>
      </p:sp>
      <p:pic>
        <p:nvPicPr>
          <p:cNvPr id="1026" name="Picture 2" descr="Volunt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895350"/>
            <a:ext cx="8953500" cy="20002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9AAA648-1FEE-4BC6-A74A-7F2F31D927FF}" type="slidenum">
              <a:rPr lang="en-US" smtClean="0"/>
              <a:t>35</a:t>
            </a:fld>
            <a:endParaRPr lang="en-US" dirty="0"/>
          </a:p>
        </p:txBody>
      </p:sp>
    </p:spTree>
    <p:extLst>
      <p:ext uri="{BB962C8B-B14F-4D97-AF65-F5344CB8AC3E}">
        <p14:creationId xmlns:p14="http://schemas.microsoft.com/office/powerpoint/2010/main" val="2585671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2446" y="3657600"/>
            <a:ext cx="4172953" cy="3352800"/>
          </a:xfrm>
        </p:spPr>
        <p:txBody>
          <a:bodyPr>
            <a:normAutofit/>
          </a:bodyPr>
          <a:lstStyle/>
          <a:p>
            <a:pPr algn="l"/>
            <a:r>
              <a:rPr lang="en-US" altLang="zh-TW" sz="1600" b="1" dirty="0">
                <a:latin typeface="Microsoft JhengHei" panose="020B0604030504040204" pitchFamily="34" charset="-120"/>
                <a:ea typeface="Microsoft JhengHei" panose="020B0604030504040204" pitchFamily="34" charset="-120"/>
              </a:rPr>
              <a:t>O</a:t>
            </a:r>
            <a:r>
              <a:rPr lang="en-US" sz="1600" b="1" dirty="0" smtClean="0">
                <a:latin typeface="Microsoft JhengHei" panose="020B0604030504040204" pitchFamily="34" charset="-120"/>
                <a:ea typeface="Microsoft JhengHei" panose="020B0604030504040204" pitchFamily="34" charset="-120"/>
              </a:rPr>
              <a:t>ne </a:t>
            </a:r>
            <a:r>
              <a:rPr lang="en-US" sz="1600" b="1" dirty="0">
                <a:latin typeface="Microsoft JhengHei" panose="020B0604030504040204" pitchFamily="34" charset="-120"/>
                <a:ea typeface="Microsoft JhengHei" panose="020B0604030504040204" pitchFamily="34" charset="-120"/>
              </a:rPr>
              <a:t>family </a:t>
            </a:r>
            <a:r>
              <a:rPr lang="en-US" sz="1600" b="1" dirty="0" smtClean="0">
                <a:latin typeface="Microsoft JhengHei" panose="020B0604030504040204" pitchFamily="34" charset="-120"/>
                <a:ea typeface="Microsoft JhengHei" panose="020B0604030504040204" pitchFamily="34" charset="-120"/>
              </a:rPr>
              <a:t>wrote: "Sometimes</a:t>
            </a:r>
            <a:r>
              <a:rPr lang="en-US" sz="1600" b="1" dirty="0" smtClean="0">
                <a:solidFill>
                  <a:srgbClr val="FF0000"/>
                </a:solidFill>
                <a:latin typeface="Microsoft JhengHei" panose="020B0604030504040204" pitchFamily="34" charset="-120"/>
                <a:ea typeface="Microsoft JhengHei" panose="020B0604030504040204" pitchFamily="34" charset="-120"/>
              </a:rPr>
              <a:t> </a:t>
            </a:r>
            <a:r>
              <a:rPr lang="en-US" sz="1600" b="1" dirty="0">
                <a:solidFill>
                  <a:srgbClr val="FF0000"/>
                </a:solidFill>
                <a:latin typeface="Microsoft JhengHei" panose="020B0604030504040204" pitchFamily="34" charset="-120"/>
                <a:ea typeface="Microsoft JhengHei" panose="020B0604030504040204" pitchFamily="34" charset="-120"/>
              </a:rPr>
              <a:t>people come into your life who make such a difference, you are changed forever. That is the way I feel about all of you at the Boston Ronald McDonald House</a:t>
            </a:r>
            <a:r>
              <a:rPr lang="en-US" sz="1600" b="1" dirty="0" smtClean="0">
                <a:solidFill>
                  <a:srgbClr val="FF0000"/>
                </a:solidFill>
                <a:latin typeface="Microsoft JhengHei" panose="020B0604030504040204" pitchFamily="34" charset="-120"/>
                <a:ea typeface="Microsoft JhengHei" panose="020B0604030504040204" pitchFamily="34" charset="-120"/>
              </a:rPr>
              <a:t>.</a:t>
            </a:r>
            <a:r>
              <a:rPr lang="zh-TW" altLang="en-US" sz="1600" b="1" dirty="0" smtClean="0">
                <a:solidFill>
                  <a:srgbClr val="FF0000"/>
                </a:solidFill>
                <a:latin typeface="Microsoft JhengHei" panose="020B0604030504040204" pitchFamily="34" charset="-120"/>
                <a:ea typeface="Microsoft JhengHei" panose="020B0604030504040204" pitchFamily="34" charset="-120"/>
              </a:rPr>
              <a:t> </a:t>
            </a:r>
            <a:r>
              <a:rPr lang="en-US" sz="1600" b="1" dirty="0">
                <a:latin typeface="Microsoft JhengHei" panose="020B0604030504040204" pitchFamily="34" charset="-120"/>
                <a:ea typeface="Microsoft JhengHei" panose="020B0604030504040204" pitchFamily="34" charset="-120"/>
              </a:rPr>
              <a:t>When you are so far from loved ones and friends with such a serious problem, it is almost impossible to think that strangers can be so loving and giving. But, of course, none of us stayed strangers for long. Rather, you became our second family</a:t>
            </a:r>
            <a:r>
              <a:rPr lang="en-US" sz="1600" b="1" dirty="0" smtClean="0">
                <a:latin typeface="Microsoft JhengHei" panose="020B0604030504040204" pitchFamily="34" charset="-120"/>
                <a:ea typeface="Microsoft JhengHei" panose="020B0604030504040204" pitchFamily="34" charset="-120"/>
              </a:rPr>
              <a:t>."</a:t>
            </a:r>
            <a:endParaRPr lang="en-US" sz="27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811" y="1088410"/>
            <a:ext cx="4082385" cy="2721590"/>
          </a:xfrm>
          <a:prstGeom prst="rect">
            <a:avLst/>
          </a:prstGeom>
        </p:spPr>
      </p:pic>
      <p:sp>
        <p:nvSpPr>
          <p:cNvPr id="3" name="TextBox 2"/>
          <p:cNvSpPr txBox="1"/>
          <p:nvPr/>
        </p:nvSpPr>
        <p:spPr>
          <a:xfrm>
            <a:off x="0" y="130314"/>
            <a:ext cx="9144000" cy="707886"/>
          </a:xfrm>
          <a:prstGeom prst="rect">
            <a:avLst/>
          </a:prstGeom>
          <a:noFill/>
        </p:spPr>
        <p:txBody>
          <a:bodyPr wrap="square" rtlCol="0">
            <a:spAutoFit/>
          </a:bodyPr>
          <a:lstStyle/>
          <a:p>
            <a:pPr algn="ctr"/>
            <a:r>
              <a:rPr lang="en-US" sz="4000" b="1" dirty="0">
                <a:latin typeface="Microsoft JhengHei" panose="020B0604030504040204" pitchFamily="34" charset="-120"/>
                <a:ea typeface="Microsoft JhengHei" panose="020B0604030504040204" pitchFamily="34" charset="-120"/>
              </a:rPr>
              <a:t>Boston Ronald McDonald </a:t>
            </a:r>
            <a:r>
              <a:rPr lang="en-US" sz="4000" b="1" dirty="0" smtClean="0">
                <a:latin typeface="Microsoft JhengHei" panose="020B0604030504040204" pitchFamily="34" charset="-120"/>
                <a:ea typeface="Microsoft JhengHei" panose="020B0604030504040204" pitchFamily="34" charset="-120"/>
              </a:rPr>
              <a:t>House</a:t>
            </a:r>
            <a:endParaRPr lang="en-US" sz="4000" b="1" dirty="0">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285749" y="1219200"/>
            <a:ext cx="4189997" cy="4985980"/>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latin typeface="Microsoft JhengHei" panose="020B0604030504040204" pitchFamily="34" charset="-120"/>
                <a:ea typeface="Microsoft JhengHei" panose="020B0604030504040204" pitchFamily="34" charset="-120"/>
              </a:rPr>
              <a:t>Serves as a “home-away-from-home” for children with cancer and their families</a:t>
            </a:r>
            <a:endParaRPr lang="en-US" sz="2800" b="1" dirty="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en-US" sz="2800" b="1" dirty="0" smtClean="0">
                <a:latin typeface="Microsoft JhengHei" panose="020B0604030504040204" pitchFamily="34" charset="-120"/>
                <a:ea typeface="Microsoft JhengHei" panose="020B0604030504040204" pitchFamily="34" charset="-120"/>
              </a:rPr>
              <a:t>Provides its guest with low-cost and convenient accommodations in a safe and comfortable home-like setting</a:t>
            </a:r>
          </a:p>
        </p:txBody>
      </p:sp>
      <p:sp>
        <p:nvSpPr>
          <p:cNvPr id="5" name="Slide Number Placeholder 4"/>
          <p:cNvSpPr>
            <a:spLocks noGrp="1"/>
          </p:cNvSpPr>
          <p:nvPr>
            <p:ph type="sldNum" sz="quarter" idx="12"/>
          </p:nvPr>
        </p:nvSpPr>
        <p:spPr/>
        <p:txBody>
          <a:bodyPr/>
          <a:lstStyle/>
          <a:p>
            <a:fld id="{79AAA648-1FEE-4BC6-A74A-7F2F31D927FF}" type="slidenum">
              <a:rPr lang="en-US" smtClean="0"/>
              <a:t>36</a:t>
            </a:fld>
            <a:endParaRPr lang="en-US" dirty="0"/>
          </a:p>
        </p:txBody>
      </p:sp>
    </p:spTree>
    <p:extLst>
      <p:ext uri="{BB962C8B-B14F-4D97-AF65-F5344CB8AC3E}">
        <p14:creationId xmlns:p14="http://schemas.microsoft.com/office/powerpoint/2010/main" val="324327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86" y="304800"/>
            <a:ext cx="9144000" cy="707886"/>
          </a:xfrm>
          <a:prstGeom prst="rect">
            <a:avLst/>
          </a:prstGeom>
          <a:noFill/>
        </p:spPr>
        <p:txBody>
          <a:bodyPr wrap="square" rtlCol="0">
            <a:spAutoFit/>
          </a:bodyPr>
          <a:lstStyle/>
          <a:p>
            <a:pPr algn="ctr"/>
            <a:r>
              <a:rPr lang="zh-TW" altLang="en-US" sz="4000" b="1" dirty="0" smtClean="0">
                <a:latin typeface="Microsoft JhengHei" panose="020B0604030504040204" pitchFamily="34" charset="-120"/>
                <a:ea typeface="Microsoft JhengHei" panose="020B0604030504040204" pitchFamily="34" charset="-120"/>
              </a:rPr>
              <a:t>結語</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429986" y="1447800"/>
            <a:ext cx="8305800" cy="4739759"/>
          </a:xfrm>
          <a:prstGeom prst="rect">
            <a:avLst/>
          </a:prstGeom>
        </p:spPr>
        <p:txBody>
          <a:bodyPr wrap="square">
            <a:spAutoFit/>
          </a:bodyPr>
          <a:lstStyle/>
          <a:p>
            <a:pPr marL="347472" lvl="1" indent="-347472">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傳整</a:t>
            </a:r>
            <a:r>
              <a:rPr lang="zh-TW" altLang="en-US" sz="2800" b="1" dirty="0">
                <a:latin typeface="Microsoft JhengHei" panose="020B0604030504040204" pitchFamily="34" charset="-120"/>
                <a:ea typeface="Microsoft JhengHei" panose="020B0604030504040204" pitchFamily="34" charset="-120"/>
              </a:rPr>
              <a:t>全的福</a:t>
            </a:r>
            <a:r>
              <a:rPr lang="zh-TW" altLang="en-US" sz="2800" b="1" dirty="0" smtClean="0">
                <a:latin typeface="Microsoft JhengHei" panose="020B0604030504040204" pitchFamily="34" charset="-120"/>
                <a:ea typeface="Microsoft JhengHei" panose="020B0604030504040204" pitchFamily="34" charset="-120"/>
              </a:rPr>
              <a:t>音 </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包</a:t>
            </a:r>
            <a:r>
              <a:rPr lang="zh-TW" altLang="en-US" sz="2800" b="1" dirty="0">
                <a:latin typeface="Microsoft JhengHei" panose="020B0604030504040204" pitchFamily="34" charset="-120"/>
                <a:ea typeface="Microsoft JhengHei" panose="020B0604030504040204" pitchFamily="34" charset="-120"/>
              </a:rPr>
              <a:t>括大使命和愛的誡</a:t>
            </a:r>
            <a:r>
              <a:rPr lang="zh-TW" altLang="en-US" sz="2800" b="1" dirty="0" smtClean="0">
                <a:latin typeface="Microsoft JhengHei" panose="020B0604030504040204" pitchFamily="34" charset="-120"/>
                <a:ea typeface="Microsoft JhengHei" panose="020B0604030504040204" pitchFamily="34" charset="-120"/>
              </a:rPr>
              <a:t>命</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能</a:t>
            </a:r>
            <a:r>
              <a:rPr lang="zh-TW" altLang="en-US" sz="2800" b="1" dirty="0">
                <a:latin typeface="Microsoft JhengHei" panose="020B0604030504040204" pitchFamily="34" charset="-120"/>
                <a:ea typeface="Microsoft JhengHei" panose="020B0604030504040204" pitchFamily="34" charset="-120"/>
              </a:rPr>
              <a:t>夠改</a:t>
            </a:r>
            <a:r>
              <a:rPr lang="zh-TW" altLang="en-US" sz="2800" b="1" dirty="0" smtClean="0">
                <a:latin typeface="Microsoft JhengHei" panose="020B0604030504040204" pitchFamily="34" charset="-120"/>
                <a:ea typeface="Microsoft JhengHei" panose="020B0604030504040204" pitchFamily="34" charset="-120"/>
              </a:rPr>
              <a:t>變</a:t>
            </a:r>
            <a:r>
              <a:rPr lang="zh-TW" altLang="en-US" sz="2800" b="1" dirty="0">
                <a:latin typeface="Microsoft JhengHei" panose="020B0604030504040204" pitchFamily="34" charset="-120"/>
                <a:ea typeface="Microsoft JhengHei" panose="020B0604030504040204" pitchFamily="34" charset="-120"/>
              </a:rPr>
              <a:t>充滿問題</a:t>
            </a:r>
            <a:r>
              <a:rPr lang="zh-TW" altLang="en-US" sz="2800" b="1" dirty="0"/>
              <a:t>的</a:t>
            </a:r>
            <a:r>
              <a:rPr lang="zh-TW" altLang="en-US" sz="2800" b="1" dirty="0" smtClean="0">
                <a:latin typeface="Microsoft JhengHei" panose="020B0604030504040204" pitchFamily="34" charset="-120"/>
                <a:ea typeface="Microsoft JhengHei" panose="020B0604030504040204" pitchFamily="34" charset="-120"/>
              </a:rPr>
              <a:t>世</a:t>
            </a:r>
            <a:r>
              <a:rPr lang="zh-TW" altLang="en-US" sz="2800" b="1" dirty="0">
                <a:latin typeface="Microsoft JhengHei" panose="020B0604030504040204" pitchFamily="34" charset="-120"/>
                <a:ea typeface="Microsoft JhengHei" panose="020B0604030504040204" pitchFamily="34" charset="-120"/>
              </a:rPr>
              <a:t>界</a:t>
            </a:r>
            <a:endParaRPr lang="en-US" sz="2800" b="1" dirty="0">
              <a:latin typeface="Microsoft JhengHei" panose="020B0604030504040204" pitchFamily="34" charset="-120"/>
              <a:ea typeface="Microsoft JhengHei" panose="020B0604030504040204" pitchFamily="34" charset="-120"/>
            </a:endParaRPr>
          </a:p>
          <a:p>
            <a:pPr marL="342900" lvl="1" indent="-34290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成</a:t>
            </a:r>
            <a:r>
              <a:rPr lang="zh-TW" altLang="en-US" sz="2800" b="1" dirty="0">
                <a:latin typeface="Microsoft JhengHei" panose="020B0604030504040204" pitchFamily="34" charset="-120"/>
                <a:ea typeface="Microsoft JhengHei" panose="020B0604030504040204" pitchFamily="34" charset="-120"/>
              </a:rPr>
              <a:t>為耶穌的門</a:t>
            </a:r>
            <a:r>
              <a:rPr lang="zh-TW" altLang="en-US" sz="2800" b="1" dirty="0" smtClean="0">
                <a:latin typeface="Microsoft JhengHei" panose="020B0604030504040204" pitchFamily="34" charset="-120"/>
                <a:ea typeface="Microsoft JhengHei" panose="020B0604030504040204" pitchFamily="34" charset="-120"/>
              </a:rPr>
              <a:t>徒是改變</a:t>
            </a:r>
            <a:r>
              <a:rPr lang="zh-TW" altLang="en-US" sz="2800" b="1" dirty="0">
                <a:latin typeface="Microsoft JhengHei" panose="020B0604030504040204" pitchFamily="34" charset="-120"/>
                <a:ea typeface="Microsoft JhengHei" panose="020B0604030504040204" pitchFamily="34" charset="-120"/>
              </a:rPr>
              <a:t>世界</a:t>
            </a:r>
            <a:r>
              <a:rPr lang="zh-TW" altLang="en-US" sz="2800" b="1" dirty="0" smtClean="0">
                <a:latin typeface="Microsoft JhengHei" panose="020B0604030504040204" pitchFamily="34" charset="-120"/>
                <a:ea typeface="Microsoft JhengHei" panose="020B0604030504040204" pitchFamily="34" charset="-120"/>
              </a:rPr>
              <a:t>的</a:t>
            </a:r>
            <a:r>
              <a:rPr lang="zh-TW" altLang="en-US" sz="2800" b="1" dirty="0">
                <a:latin typeface="Microsoft JhengHei" panose="020B0604030504040204" pitchFamily="34" charset="-120"/>
                <a:ea typeface="Microsoft JhengHei" panose="020B0604030504040204" pitchFamily="34" charset="-120"/>
              </a:rPr>
              <a:t>起點</a:t>
            </a:r>
            <a:endParaRPr lang="en-US" sz="2800" b="1" dirty="0">
              <a:latin typeface="Microsoft JhengHei" panose="020B0604030504040204" pitchFamily="34" charset="-120"/>
              <a:ea typeface="Microsoft JhengHei" panose="020B0604030504040204" pitchFamily="34" charset="-120"/>
            </a:endParaRPr>
          </a:p>
          <a:p>
            <a:pPr marL="342900" lvl="1" indent="-34290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只要做你能做的</a:t>
            </a:r>
            <a:r>
              <a:rPr lang="zh-TW" altLang="en-US" sz="2800" b="1" dirty="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你就可以</a:t>
            </a:r>
            <a:r>
              <a:rPr lang="zh-TW" altLang="en-US" sz="2800" b="1" dirty="0">
                <a:latin typeface="Microsoft JhengHei" panose="020B0604030504040204" pitchFamily="34" charset="-120"/>
                <a:ea typeface="Microsoft JhengHei" panose="020B0604030504040204" pitchFamily="34" charset="-120"/>
              </a:rPr>
              <a:t>為著耶穌</a:t>
            </a:r>
            <a:r>
              <a:rPr lang="zh-TW" altLang="en-US" sz="2800" b="1" dirty="0" smtClean="0">
                <a:latin typeface="Microsoft JhengHei" panose="020B0604030504040204" pitchFamily="34" charset="-120"/>
                <a:ea typeface="Microsoft JhengHei" panose="020B0604030504040204" pitchFamily="34" charset="-120"/>
              </a:rPr>
              <a:t>改</a:t>
            </a:r>
            <a:r>
              <a:rPr lang="zh-TW" altLang="en-US" sz="2800" b="1" dirty="0">
                <a:latin typeface="Microsoft JhengHei" panose="020B0604030504040204" pitchFamily="34" charset="-120"/>
                <a:ea typeface="Microsoft JhengHei" panose="020B0604030504040204" pitchFamily="34" charset="-120"/>
              </a:rPr>
              <a:t>變世</a:t>
            </a:r>
            <a:r>
              <a:rPr lang="zh-TW" altLang="en-US" sz="2800" b="1" dirty="0" smtClean="0">
                <a:latin typeface="Microsoft JhengHei" panose="020B0604030504040204" pitchFamily="34" charset="-120"/>
                <a:ea typeface="Microsoft JhengHei" panose="020B0604030504040204" pitchFamily="34" charset="-120"/>
              </a:rPr>
              <a:t>界</a:t>
            </a:r>
            <a:endParaRPr lang="en-US" altLang="zh-TW" sz="2800" b="1" dirty="0" smtClean="0">
              <a:latin typeface="Microsoft JhengHei" panose="020B0604030504040204" pitchFamily="34" charset="-120"/>
              <a:ea typeface="Microsoft JhengHei" panose="020B0604030504040204" pitchFamily="34" charset="-120"/>
            </a:endParaRPr>
          </a:p>
          <a:p>
            <a:pPr marL="342900" indent="-342900">
              <a:spcBef>
                <a:spcPts val="1200"/>
              </a:spcBef>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基督徒應</a:t>
            </a:r>
            <a:r>
              <a:rPr lang="zh-TW" altLang="en-US" sz="2800" b="1" dirty="0">
                <a:latin typeface="Microsoft JhengHei" panose="020B0604030504040204" pitchFamily="34" charset="-120"/>
                <a:ea typeface="Microsoft JhengHei" panose="020B0604030504040204" pitchFamily="34" charset="-120"/>
              </a:rPr>
              <a:t>當建</a:t>
            </a:r>
            <a:r>
              <a:rPr lang="zh-TW" altLang="en-US" sz="2800" b="1" dirty="0" smtClean="0">
                <a:latin typeface="Microsoft JhengHei" panose="020B0604030504040204" pitchFamily="34" charset="-120"/>
                <a:ea typeface="Microsoft JhengHei" panose="020B0604030504040204" pitchFamily="34" charset="-120"/>
              </a:rPr>
              <a:t>立</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好憐憫</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行公義</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的</a:t>
            </a:r>
            <a:r>
              <a:rPr lang="zh-TW" altLang="en-US" sz="2800" b="1" dirty="0">
                <a:latin typeface="Microsoft JhengHei" panose="020B0604030504040204" pitchFamily="34" charset="-120"/>
                <a:ea typeface="Microsoft JhengHei" panose="020B0604030504040204" pitchFamily="34" charset="-120"/>
              </a:rPr>
              <a:t>生</a:t>
            </a:r>
            <a:r>
              <a:rPr lang="zh-TW" altLang="en-US" sz="2800" b="1" dirty="0" smtClean="0">
                <a:latin typeface="Microsoft JhengHei" panose="020B0604030504040204" pitchFamily="34" charset="-120"/>
                <a:ea typeface="Microsoft JhengHei" panose="020B0604030504040204" pitchFamily="34" charset="-120"/>
              </a:rPr>
              <a:t>活型態</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並且</a:t>
            </a:r>
            <a:r>
              <a:rPr lang="zh-TW" altLang="en-US" sz="2800" b="1" dirty="0">
                <a:latin typeface="Microsoft JhengHei" panose="020B0604030504040204" pitchFamily="34" charset="-120"/>
                <a:ea typeface="Microsoft JhengHei" panose="020B0604030504040204" pitchFamily="34" charset="-120"/>
              </a:rPr>
              <a:t>大</a:t>
            </a:r>
            <a:r>
              <a:rPr lang="zh-TW" altLang="en-US" sz="2800" b="1" dirty="0" smtClean="0">
                <a:latin typeface="Microsoft JhengHei" panose="020B0604030504040204" pitchFamily="34" charset="-120"/>
                <a:ea typeface="Microsoft JhengHei" panose="020B0604030504040204" pitchFamily="34" charset="-120"/>
              </a:rPr>
              <a:t>方地</a:t>
            </a:r>
            <a:r>
              <a:rPr lang="zh-TW" altLang="en-US" sz="2800" b="1" dirty="0" smtClean="0">
                <a:latin typeface="Microsoft JhengHei" panose="020B0604030504040204" pitchFamily="34" charset="-120"/>
                <a:ea typeface="Microsoft JhengHei" panose="020B0604030504040204" pitchFamily="34" charset="-120"/>
                <a:cs typeface="Times New Roman" panose="02020603050405020304" pitchFamily="18" charset="0"/>
              </a:rPr>
              <a:t>奉獻 </a:t>
            </a:r>
            <a:r>
              <a:rPr lang="en-US" altLang="zh-TW" sz="2800" b="1" dirty="0" smtClean="0">
                <a:latin typeface="Microsoft JhengHei" panose="020B0604030504040204" pitchFamily="34" charset="-120"/>
                <a:ea typeface="Microsoft JhengHei" panose="020B0604030504040204" pitchFamily="34" charset="-120"/>
                <a:cs typeface="Times New Roman" panose="02020603050405020304" pitchFamily="18" charset="0"/>
              </a:rPr>
              <a:t>3T (treasure, time, and talent)</a:t>
            </a:r>
            <a:endParaRPr lang="en-US" altLang="zh-TW" sz="28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a:latin typeface="Microsoft JhengHei" panose="020B0604030504040204" pitchFamily="34" charset="-120"/>
                <a:ea typeface="Microsoft JhengHei" panose="020B0604030504040204" pitchFamily="34" charset="-120"/>
              </a:rPr>
              <a:t>環境的保</a:t>
            </a:r>
            <a:r>
              <a:rPr lang="zh-TW" altLang="en-US" sz="2800" b="1" dirty="0" smtClean="0">
                <a:latin typeface="Microsoft JhengHei" panose="020B0604030504040204" pitchFamily="34" charset="-120"/>
                <a:ea typeface="Microsoft JhengHei" panose="020B0604030504040204" pitchFamily="34" charset="-120"/>
              </a:rPr>
              <a:t>育</a:t>
            </a:r>
            <a:r>
              <a:rPr lang="en-US" altLang="zh-TW" sz="2800" b="1" dirty="0" smtClean="0">
                <a:latin typeface="Microsoft JhengHei" panose="020B0604030504040204" pitchFamily="34" charset="-120"/>
                <a:ea typeface="Microsoft JhengHei" panose="020B0604030504040204" pitchFamily="34" charset="-120"/>
              </a:rPr>
              <a:t>”</a:t>
            </a:r>
            <a:r>
              <a:rPr lang="zh-TW" altLang="en-US" sz="2800" b="1" dirty="0" smtClean="0">
                <a:latin typeface="Microsoft JhengHei" panose="020B0604030504040204" pitchFamily="34" charset="-120"/>
                <a:ea typeface="Microsoft JhengHei" panose="020B0604030504040204" pitchFamily="34" charset="-120"/>
              </a:rPr>
              <a:t>也是基</a:t>
            </a:r>
            <a:r>
              <a:rPr lang="zh-TW" altLang="en-US" sz="2800" b="1" dirty="0">
                <a:latin typeface="Microsoft JhengHei" panose="020B0604030504040204" pitchFamily="34" charset="-120"/>
                <a:ea typeface="Microsoft JhengHei" panose="020B0604030504040204" pitchFamily="34" charset="-120"/>
              </a:rPr>
              <a:t>督徒</a:t>
            </a:r>
            <a:r>
              <a:rPr lang="zh-TW" altLang="en-US" sz="2800" b="1" dirty="0" smtClean="0">
                <a:latin typeface="Microsoft JhengHei" panose="020B0604030504040204" pitchFamily="34" charset="-120"/>
                <a:ea typeface="Microsoft JhengHei" panose="020B0604030504040204" pitchFamily="34" charset="-120"/>
              </a:rPr>
              <a:t>的責任</a:t>
            </a:r>
            <a:endParaRPr lang="en-US" altLang="zh-TW" sz="28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教</a:t>
            </a:r>
            <a:r>
              <a:rPr lang="zh-TW" altLang="en-US" sz="2800" b="1" dirty="0" smtClean="0">
                <a:latin typeface="Microsoft JhengHei" panose="020B0604030504040204" pitchFamily="34" charset="-120"/>
                <a:ea typeface="Microsoft JhengHei" panose="020B0604030504040204" pitchFamily="34" charset="-120"/>
              </a:rPr>
              <a:t>會</a:t>
            </a:r>
            <a:r>
              <a:rPr lang="zh-TW" altLang="en-US" sz="2800" b="1" dirty="0">
                <a:latin typeface="Microsoft JhengHei" panose="020B0604030504040204" pitchFamily="34" charset="-120"/>
                <a:ea typeface="Microsoft JhengHei" panose="020B0604030504040204" pitchFamily="34" charset="-120"/>
              </a:rPr>
              <a:t>應當</a:t>
            </a:r>
            <a:r>
              <a:rPr lang="zh-TW" altLang="en-US" sz="2800" b="1" dirty="0" smtClean="0">
                <a:latin typeface="Microsoft JhengHei" panose="020B0604030504040204" pitchFamily="34" charset="-120"/>
                <a:ea typeface="Microsoft JhengHei" panose="020B0604030504040204" pitchFamily="34" charset="-120"/>
              </a:rPr>
              <a:t>平</a:t>
            </a:r>
            <a:r>
              <a:rPr lang="zh-TW" altLang="en-US" sz="2800" b="1" dirty="0">
                <a:latin typeface="Microsoft JhengHei" panose="020B0604030504040204" pitchFamily="34" charset="-120"/>
                <a:ea typeface="Microsoft JhengHei" panose="020B0604030504040204" pitchFamily="34" charset="-120"/>
              </a:rPr>
              <a:t>衡對內和對外的事</a:t>
            </a:r>
            <a:r>
              <a:rPr lang="zh-TW" altLang="en-US" sz="2800" b="1" dirty="0" smtClean="0">
                <a:latin typeface="Microsoft JhengHei" panose="020B0604030504040204" pitchFamily="34" charset="-120"/>
                <a:ea typeface="Microsoft JhengHei" panose="020B0604030504040204" pitchFamily="34" charset="-120"/>
              </a:rPr>
              <a:t>工</a:t>
            </a:r>
            <a:r>
              <a:rPr lang="en-US" altLang="zh-TW" sz="28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成為基</a:t>
            </a:r>
            <a:r>
              <a:rPr lang="zh-TW" altLang="en-US" sz="2800" b="1" dirty="0">
                <a:latin typeface="Microsoft JhengHei" panose="020B0604030504040204" pitchFamily="34" charset="-120"/>
                <a:ea typeface="Microsoft JhengHei" panose="020B0604030504040204" pitchFamily="34" charset="-120"/>
              </a:rPr>
              <a:t>督徒</a:t>
            </a:r>
            <a:r>
              <a:rPr lang="zh-TW" altLang="en-US" sz="2800" b="1" dirty="0" smtClean="0">
                <a:latin typeface="Microsoft JhengHei" panose="020B0604030504040204" pitchFamily="34" charset="-120"/>
                <a:ea typeface="Microsoft JhengHei" panose="020B0604030504040204" pitchFamily="34" charset="-120"/>
              </a:rPr>
              <a:t>進</a:t>
            </a:r>
            <a:r>
              <a:rPr lang="zh-TW" altLang="en-US" sz="2800" b="1" dirty="0">
                <a:latin typeface="Microsoft JhengHei" panose="020B0604030504040204" pitchFamily="34" charset="-120"/>
                <a:ea typeface="Microsoft JhengHei" panose="020B0604030504040204" pitchFamily="34" charset="-120"/>
              </a:rPr>
              <a:t>入世界的基</a:t>
            </a:r>
            <a:r>
              <a:rPr lang="zh-TW" altLang="en-US" sz="2800" b="1" dirty="0" smtClean="0">
                <a:latin typeface="Microsoft JhengHei" panose="020B0604030504040204" pitchFamily="34" charset="-120"/>
                <a:ea typeface="Microsoft JhengHei" panose="020B0604030504040204" pitchFamily="34" charset="-120"/>
              </a:rPr>
              <a:t>地</a:t>
            </a:r>
            <a:endParaRPr lang="en-US" altLang="zh-TW" sz="2800" b="1" dirty="0" smtClean="0">
              <a:latin typeface="Microsoft JhengHei" panose="020B0604030504040204" pitchFamily="34" charset="-120"/>
              <a:ea typeface="Microsoft JhengHei" panose="020B0604030504040204" pitchFamily="34" charset="-120"/>
            </a:endParaRPr>
          </a:p>
        </p:txBody>
      </p:sp>
      <p:sp>
        <p:nvSpPr>
          <p:cNvPr id="3" name="Slide Number Placeholder 2"/>
          <p:cNvSpPr>
            <a:spLocks noGrp="1"/>
          </p:cNvSpPr>
          <p:nvPr>
            <p:ph type="sldNum" sz="quarter" idx="12"/>
          </p:nvPr>
        </p:nvSpPr>
        <p:spPr/>
        <p:txBody>
          <a:bodyPr/>
          <a:lstStyle/>
          <a:p>
            <a:fld id="{79AAA648-1FEE-4BC6-A74A-7F2F31D927FF}" type="slidenum">
              <a:rPr lang="en-US" smtClean="0"/>
              <a:t>37</a:t>
            </a:fld>
            <a:endParaRPr lang="en-US" dirty="0"/>
          </a:p>
        </p:txBody>
      </p:sp>
    </p:spTree>
    <p:extLst>
      <p:ext uri="{BB962C8B-B14F-4D97-AF65-F5344CB8AC3E}">
        <p14:creationId xmlns:p14="http://schemas.microsoft.com/office/powerpoint/2010/main" val="979199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838200"/>
          </a:xfrm>
        </p:spPr>
        <p:txBody>
          <a:bodyPr>
            <a:noAutofit/>
          </a:bodyPr>
          <a:lstStyle/>
          <a:p>
            <a:r>
              <a:rPr lang="zh-TW" altLang="en-US" sz="4000" b="1" dirty="0" smtClean="0">
                <a:latin typeface="Microsoft JhengHei" panose="020B0604030504040204" pitchFamily="34" charset="-120"/>
                <a:ea typeface="Microsoft JhengHei" panose="020B0604030504040204" pitchFamily="34" charset="-120"/>
                <a:cs typeface="Times New Roman" panose="02020603050405020304" pitchFamily="18" charset="0"/>
              </a:rPr>
              <a:t>致謝和通告</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D9221F5-83DA-4DBA-AE8D-4BCB232495E2}" type="slidenum">
              <a:rPr lang="en-US" smtClean="0"/>
              <a:t>38</a:t>
            </a:fld>
            <a:endParaRPr lang="en-US" dirty="0"/>
          </a:p>
        </p:txBody>
      </p:sp>
      <p:sp>
        <p:nvSpPr>
          <p:cNvPr id="4" name="Rectangle 3"/>
          <p:cNvSpPr/>
          <p:nvPr/>
        </p:nvSpPr>
        <p:spPr>
          <a:xfrm>
            <a:off x="1447800" y="990600"/>
            <a:ext cx="4572000" cy="369332"/>
          </a:xfrm>
          <a:prstGeom prst="rect">
            <a:avLst/>
          </a:prstGeom>
        </p:spPr>
        <p:txBody>
          <a:bodyPr>
            <a:spAutoFit/>
          </a:bodyPr>
          <a:lstStyle/>
          <a:p>
            <a:endParaRPr lang="en-US" dirty="0"/>
          </a:p>
        </p:txBody>
      </p:sp>
      <p:sp>
        <p:nvSpPr>
          <p:cNvPr id="3" name="Rectangle 2"/>
          <p:cNvSpPr/>
          <p:nvPr/>
        </p:nvSpPr>
        <p:spPr>
          <a:xfrm>
            <a:off x="381000" y="1524000"/>
            <a:ext cx="8382000" cy="4462760"/>
          </a:xfrm>
          <a:prstGeom prst="rect">
            <a:avLst/>
          </a:prstGeom>
        </p:spPr>
        <p:txBody>
          <a:bodyPr wrap="square">
            <a:spAutoFit/>
          </a:bodyPr>
          <a:lstStyle/>
          <a:p>
            <a:pPr marL="274320" indent="-274320">
              <a:buFont typeface="Arial" panose="020B0604020202020204" pitchFamily="34" charset="0"/>
              <a:buChar char="•"/>
            </a:pPr>
            <a:r>
              <a:rPr lang="zh-TW" altLang="en-US" sz="2800" b="1" dirty="0" smtClean="0">
                <a:latin typeface="Microsoft JhengHei" panose="020B0604030504040204" pitchFamily="34" charset="-120"/>
                <a:ea typeface="Microsoft JhengHei" panose="020B0604030504040204" pitchFamily="34" charset="-120"/>
              </a:rPr>
              <a:t>感</a:t>
            </a:r>
            <a:r>
              <a:rPr lang="zh-TW" altLang="en-US" sz="2800" b="1" dirty="0">
                <a:latin typeface="Microsoft JhengHei" panose="020B0604030504040204" pitchFamily="34" charset="-120"/>
                <a:ea typeface="Microsoft JhengHei" panose="020B0604030504040204" pitchFamily="34" charset="-120"/>
              </a:rPr>
              <a:t>謝所有的同工</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r>
              <a:rPr lang="zh-TW" altLang="en-US" sz="3200" b="1" dirty="0" smtClean="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老</a:t>
            </a:r>
            <a:r>
              <a:rPr lang="zh-TW" altLang="en-US" sz="2800" b="1" dirty="0">
                <a:latin typeface="Microsoft JhengHei" panose="020B0604030504040204" pitchFamily="34" charset="-120"/>
                <a:ea typeface="Microsoft JhengHei" panose="020B0604030504040204" pitchFamily="34" charset="-120"/>
              </a:rPr>
              <a:t>師們，主日學同工，音樂同工</a:t>
            </a:r>
            <a:r>
              <a:rPr lang="zh-TW" altLang="en-US" sz="2800" b="1" dirty="0" smtClean="0">
                <a:latin typeface="Microsoft JhengHei" panose="020B0604030504040204" pitchFamily="34" charset="-120"/>
                <a:ea typeface="Microsoft JhengHei" panose="020B0604030504040204" pitchFamily="34" charset="-120"/>
              </a:rPr>
              <a:t>，</a:t>
            </a:r>
            <a:endParaRPr lang="en-US" altLang="zh-TW" sz="2800" b="1" dirty="0" smtClean="0">
              <a:latin typeface="Microsoft JhengHei" panose="020B0604030504040204" pitchFamily="34" charset="-120"/>
              <a:ea typeface="Microsoft JhengHei" panose="020B0604030504040204" pitchFamily="34" charset="-120"/>
            </a:endParaRPr>
          </a:p>
          <a:p>
            <a:r>
              <a:rPr lang="zh-TW" altLang="en-US" sz="2800" b="1" dirty="0">
                <a:latin typeface="Microsoft JhengHei" panose="020B0604030504040204" pitchFamily="34" charset="-120"/>
                <a:ea typeface="Microsoft JhengHei" panose="020B0604030504040204" pitchFamily="34" charset="-120"/>
              </a:rPr>
              <a:t> </a:t>
            </a:r>
            <a:r>
              <a:rPr lang="zh-TW" altLang="en-US" sz="2800" b="1" dirty="0" smtClean="0">
                <a:latin typeface="Microsoft JhengHei" panose="020B0604030504040204" pitchFamily="34" charset="-120"/>
                <a:ea typeface="Microsoft JhengHei" panose="020B0604030504040204" pitchFamily="34" charset="-120"/>
              </a:rPr>
              <a:t>   音</a:t>
            </a:r>
            <a:r>
              <a:rPr lang="zh-TW" altLang="en-US" sz="2800" b="1" dirty="0">
                <a:latin typeface="Microsoft JhengHei" panose="020B0604030504040204" pitchFamily="34" charset="-120"/>
                <a:ea typeface="Microsoft JhengHei" panose="020B0604030504040204" pitchFamily="34" charset="-120"/>
              </a:rPr>
              <a:t>響同工，</a:t>
            </a:r>
            <a:r>
              <a:rPr lang="en-US" sz="2800" b="1" dirty="0" smtClean="0">
                <a:latin typeface="Microsoft JhengHei" panose="020B0604030504040204" pitchFamily="34" charset="-120"/>
                <a:ea typeface="Microsoft JhengHei" panose="020B0604030504040204" pitchFamily="34" charset="-120"/>
              </a:rPr>
              <a:t>...</a:t>
            </a:r>
          </a:p>
          <a:p>
            <a:r>
              <a:rPr lang="en-US" sz="3200" b="1" dirty="0">
                <a:latin typeface="Microsoft JhengHei" panose="020B0604030504040204" pitchFamily="34" charset="-120"/>
                <a:ea typeface="Microsoft JhengHei" panose="020B0604030504040204" pitchFamily="34" charset="-120"/>
              </a:rPr>
              <a:t/>
            </a:r>
            <a:br>
              <a:rPr lang="en-US" sz="3200" b="1" dirty="0">
                <a:latin typeface="Microsoft JhengHei" panose="020B0604030504040204" pitchFamily="34" charset="-120"/>
                <a:ea typeface="Microsoft JhengHei" panose="020B0604030504040204" pitchFamily="34" charset="-120"/>
              </a:rPr>
            </a:br>
            <a:r>
              <a:rPr lang="zh-TW" altLang="en-US" sz="3200" b="1" dirty="0" smtClean="0">
                <a:latin typeface="Microsoft JhengHei" panose="020B0604030504040204" pitchFamily="34" charset="-120"/>
                <a:ea typeface="Microsoft JhengHei" panose="020B0604030504040204" pitchFamily="34" charset="-120"/>
              </a:rPr>
              <a:t>    </a:t>
            </a:r>
            <a:r>
              <a:rPr lang="zh-TW" altLang="en-US" sz="3200" b="1" dirty="0" smtClean="0">
                <a:solidFill>
                  <a:srgbClr val="FF0000"/>
                </a:solidFill>
                <a:latin typeface="Microsoft JhengHei" panose="020B0604030504040204" pitchFamily="34" charset="-120"/>
                <a:ea typeface="Microsoft JhengHei" panose="020B0604030504040204" pitchFamily="34" charset="-120"/>
              </a:rPr>
              <a:t>感</a:t>
            </a:r>
            <a:r>
              <a:rPr lang="zh-TW" altLang="en-US" sz="3200" b="1" dirty="0">
                <a:solidFill>
                  <a:srgbClr val="FF0000"/>
                </a:solidFill>
                <a:latin typeface="Microsoft JhengHei" panose="020B0604030504040204" pitchFamily="34" charset="-120"/>
                <a:ea typeface="Microsoft JhengHei" panose="020B0604030504040204" pitchFamily="34" charset="-120"/>
              </a:rPr>
              <a:t>謝，讚美主</a:t>
            </a:r>
            <a:r>
              <a:rPr lang="zh-TW" altLang="en-US" sz="3200" b="1" dirty="0" smtClean="0">
                <a:solidFill>
                  <a:srgbClr val="FF0000"/>
                </a:solidFill>
                <a:latin typeface="Microsoft JhengHei" panose="020B0604030504040204" pitchFamily="34" charset="-120"/>
                <a:ea typeface="Microsoft JhengHei" panose="020B0604030504040204" pitchFamily="34" charset="-120"/>
              </a:rPr>
              <a:t>！</a:t>
            </a:r>
            <a:endParaRPr lang="en-US" altLang="zh-TW" sz="3200" b="1" dirty="0" smtClean="0">
              <a:solidFill>
                <a:srgbClr val="FF0000"/>
              </a:solidFill>
              <a:latin typeface="Microsoft JhengHei" panose="020B0604030504040204" pitchFamily="34" charset="-120"/>
              <a:ea typeface="Microsoft JhengHei" panose="020B0604030504040204" pitchFamily="34" charset="-120"/>
            </a:endParaRPr>
          </a:p>
          <a:p>
            <a:endParaRPr lang="en-US" altLang="zh-TW" dirty="0"/>
          </a:p>
          <a:p>
            <a:pPr marL="274320" indent="-274320">
              <a:buFont typeface="Arial" panose="020B0604020202020204" pitchFamily="34" charset="0"/>
              <a:buChar char="•"/>
            </a:pPr>
            <a:r>
              <a:rPr lang="zh-TW" altLang="en-US" sz="2800" b="1" dirty="0">
                <a:latin typeface="Microsoft JhengHei" panose="020B0604030504040204" pitchFamily="34" charset="-120"/>
                <a:ea typeface="Microsoft JhengHei" panose="020B0604030504040204" pitchFamily="34" charset="-120"/>
              </a:rPr>
              <a:t>下禮拜天，是最後一堂課。請上三樓小班教室。</a:t>
            </a:r>
            <a:r>
              <a:rPr lang="en-US" sz="2800" b="1" dirty="0">
                <a:latin typeface="Microsoft JhengHei" panose="020B0604030504040204" pitchFamily="34" charset="-120"/>
                <a:ea typeface="Microsoft JhengHei" panose="020B0604030504040204" pitchFamily="34" charset="-120"/>
              </a:rPr>
              <a:t/>
            </a:r>
            <a:br>
              <a:rPr lang="en-US" sz="2800" b="1" dirty="0">
                <a:latin typeface="Microsoft JhengHei" panose="020B0604030504040204" pitchFamily="34" charset="-120"/>
                <a:ea typeface="Microsoft JhengHei" panose="020B0604030504040204" pitchFamily="34" charset="-120"/>
              </a:rPr>
            </a:br>
            <a:r>
              <a:rPr lang="zh-TW" altLang="en-US" sz="2800" b="1" dirty="0" smtClean="0">
                <a:latin typeface="Microsoft JhengHei" panose="020B0604030504040204" pitchFamily="34" charset="-120"/>
                <a:ea typeface="Microsoft JhengHei" panose="020B0604030504040204" pitchFamily="34" charset="-120"/>
              </a:rPr>
              <a:t>    分</a:t>
            </a:r>
            <a:r>
              <a:rPr lang="zh-TW" altLang="en-US" sz="2800" b="1" dirty="0">
                <a:latin typeface="Microsoft JhengHei" panose="020B0604030504040204" pitchFamily="34" charset="-120"/>
                <a:ea typeface="Microsoft JhengHei" panose="020B0604030504040204" pitchFamily="34" charset="-120"/>
              </a:rPr>
              <a:t>享，討論，建</a:t>
            </a:r>
            <a:r>
              <a:rPr lang="zh-TW" altLang="en-US" sz="2800" b="1" dirty="0" smtClean="0">
                <a:latin typeface="Microsoft JhengHei" panose="020B0604030504040204" pitchFamily="34" charset="-120"/>
                <a:ea typeface="Microsoft JhengHei" panose="020B0604030504040204" pitchFamily="34" charset="-120"/>
              </a:rPr>
              <a:t>議</a:t>
            </a:r>
            <a:r>
              <a:rPr lang="zh-TW" altLang="en-US" sz="2800" b="1" dirty="0">
                <a:latin typeface="Microsoft JhengHei" panose="020B0604030504040204" pitchFamily="34" charset="-120"/>
                <a:ea typeface="Microsoft JhengHei" panose="020B0604030504040204" pitchFamily="34" charset="-120"/>
              </a:rPr>
              <a:t>，</a:t>
            </a:r>
            <a:r>
              <a:rPr lang="en-US" sz="2800" b="1" dirty="0">
                <a:latin typeface="Microsoft JhengHei" panose="020B0604030504040204" pitchFamily="34" charset="-120"/>
                <a:ea typeface="Microsoft JhengHei" panose="020B0604030504040204" pitchFamily="34" charset="-120"/>
              </a:rPr>
              <a:t>...</a:t>
            </a: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57394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3916622"/>
              </p:ext>
            </p:extLst>
          </p:nvPr>
        </p:nvGraphicFramePr>
        <p:xfrm>
          <a:off x="342900" y="1463040"/>
          <a:ext cx="8458201" cy="4693920"/>
        </p:xfrm>
        <a:graphic>
          <a:graphicData uri="http://schemas.openxmlformats.org/drawingml/2006/table">
            <a:tbl>
              <a:tblPr firstRow="1" bandRow="1">
                <a:tableStyleId>{5C22544A-7EE6-4342-B048-85BDC9FD1C3A}</a:tableStyleId>
              </a:tblPr>
              <a:tblGrid>
                <a:gridCol w="876300"/>
                <a:gridCol w="990600"/>
                <a:gridCol w="3962400"/>
                <a:gridCol w="1202616"/>
                <a:gridCol w="1426285"/>
              </a:tblGrid>
              <a:tr h="370840">
                <a:tc>
                  <a:txBody>
                    <a:bodyPr/>
                    <a:lstStyle/>
                    <a:p>
                      <a:pPr algn="ctr"/>
                      <a:r>
                        <a:rPr lang="zh-TW" altLang="en-US" sz="2800" b="1" dirty="0" smtClean="0">
                          <a:latin typeface="Microsoft JhengHei" panose="020B0604030504040204" pitchFamily="34" charset="-120"/>
                          <a:ea typeface="Microsoft JhengHei" panose="020B0604030504040204" pitchFamily="34" charset="-120"/>
                        </a:rPr>
                        <a:t>隊伍</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日期</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服事機會</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參與人數</a:t>
                      </a:r>
                      <a:endParaRPr lang="en-US" sz="2800" b="1" dirty="0">
                        <a:latin typeface="Microsoft JhengHei" panose="020B0604030504040204" pitchFamily="34" charset="-120"/>
                        <a:ea typeface="Microsoft JhengHei" panose="020B0604030504040204" pitchFamily="34" charset="-120"/>
                      </a:endParaRPr>
                    </a:p>
                  </a:txBody>
                  <a:tcPr/>
                </a:tc>
                <a:tc>
                  <a:txBody>
                    <a:bodyPr/>
                    <a:lstStyle/>
                    <a:p>
                      <a:pPr algn="ctr"/>
                      <a:r>
                        <a:rPr lang="zh-TW" altLang="en-US" sz="2800" b="1" dirty="0" smtClean="0">
                          <a:latin typeface="Microsoft JhengHei" panose="020B0604030504040204" pitchFamily="34" charset="-120"/>
                          <a:ea typeface="Microsoft JhengHei" panose="020B0604030504040204" pitchFamily="34" charset="-120"/>
                        </a:rPr>
                        <a:t>帶領人</a:t>
                      </a:r>
                      <a:endParaRPr lang="en-US" sz="2800" b="1" dirty="0">
                        <a:latin typeface="Microsoft JhengHei" panose="020B0604030504040204" pitchFamily="34" charset="-120"/>
                        <a:ea typeface="Microsoft JhengHei" panose="020B0604030504040204" pitchFamily="34" charset="-120"/>
                      </a:endParaRPr>
                    </a:p>
                  </a:txBody>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1</a:t>
                      </a:r>
                      <a:endParaRPr lang="en-US" sz="2400" b="1" dirty="0">
                        <a:latin typeface="Microsoft JhengHei" panose="020B0604030504040204" pitchFamily="34" charset="-120"/>
                        <a:ea typeface="Microsoft JhengHei" panose="020B0604030504040204" pitchFamily="34" charset="-120"/>
                      </a:endParaRPr>
                    </a:p>
                  </a:txBody>
                  <a:tcPr>
                    <a:solidFill>
                      <a:srgbClr val="00CC00"/>
                    </a:solidFill>
                  </a:tcPr>
                </a:tc>
                <a:tc>
                  <a:txBody>
                    <a:bodyPr/>
                    <a:lstStyle/>
                    <a:p>
                      <a:pPr algn="ctr"/>
                      <a:r>
                        <a:rPr lang="en-US" sz="2400" b="1" dirty="0" smtClean="0">
                          <a:latin typeface="Microsoft JhengHei" panose="020B0604030504040204" pitchFamily="34" charset="-120"/>
                          <a:ea typeface="Microsoft JhengHei" panose="020B0604030504040204" pitchFamily="34" charset="-120"/>
                        </a:rPr>
                        <a:t>6/25</a:t>
                      </a:r>
                      <a:endParaRPr lang="en-US" sz="2400" b="1" dirty="0">
                        <a:latin typeface="Microsoft JhengHei" panose="020B0604030504040204" pitchFamily="34" charset="-120"/>
                        <a:ea typeface="Microsoft JhengHei" panose="020B0604030504040204" pitchFamily="34" charset="-120"/>
                      </a:endParaRPr>
                    </a:p>
                  </a:txBody>
                  <a:tcPr>
                    <a:solidFill>
                      <a:srgbClr val="00CC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Rosie’s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Brunch (10 a – 12:30 p)</a:t>
                      </a:r>
                    </a:p>
                  </a:txBody>
                  <a:tcPr>
                    <a:solidFill>
                      <a:srgbClr val="00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15/</a:t>
                      </a:r>
                      <a:r>
                        <a:rPr lang="en-US" sz="2400" b="1" dirty="0" smtClean="0">
                          <a:solidFill>
                            <a:schemeClr val="tx1"/>
                          </a:solidFill>
                          <a:latin typeface="Microsoft JhengHei" panose="020B0604030504040204" pitchFamily="34" charset="-120"/>
                          <a:ea typeface="Microsoft JhengHei" panose="020B0604030504040204" pitchFamily="34" charset="-120"/>
                        </a:rPr>
                        <a:t>15</a:t>
                      </a:r>
                    </a:p>
                  </a:txBody>
                  <a:tcPr>
                    <a:solidFill>
                      <a:srgbClr val="00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Microsoft JhengHei" panose="020B0604030504040204" pitchFamily="34" charset="-120"/>
                          <a:ea typeface="Microsoft JhengHei" panose="020B0604030504040204" pitchFamily="34" charset="-120"/>
                        </a:rPr>
                        <a:t>邵可鑲</a:t>
                      </a:r>
                      <a:endParaRPr lang="en-US" sz="2400" b="1" dirty="0" smtClean="0">
                        <a:latin typeface="Microsoft JhengHei" panose="020B0604030504040204" pitchFamily="34" charset="-120"/>
                        <a:ea typeface="Microsoft JhengHei" panose="020B0604030504040204" pitchFamily="34" charset="-120"/>
                      </a:endParaRPr>
                    </a:p>
                  </a:txBody>
                  <a:tcPr>
                    <a:solidFill>
                      <a:srgbClr val="00CC00"/>
                    </a:solidFill>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2</a:t>
                      </a:r>
                      <a:endParaRPr lang="en-US" sz="2400" b="1" dirty="0">
                        <a:latin typeface="Microsoft JhengHei" panose="020B0604030504040204" pitchFamily="34" charset="-120"/>
                        <a:ea typeface="Microsoft JhengHei" panose="020B0604030504040204" pitchFamily="34" charset="-120"/>
                      </a:endParaRPr>
                    </a:p>
                  </a:txBody>
                  <a:tcPr>
                    <a:solidFill>
                      <a:srgbClr val="00CC00"/>
                    </a:solidFill>
                  </a:tcPr>
                </a:tc>
                <a:tc>
                  <a:txBody>
                    <a:bodyPr/>
                    <a:lstStyle/>
                    <a:p>
                      <a:pPr algn="ctr"/>
                      <a:r>
                        <a:rPr lang="en-US" sz="2400" b="1" dirty="0" smtClean="0">
                          <a:latin typeface="Microsoft JhengHei" panose="020B0604030504040204" pitchFamily="34" charset="-120"/>
                          <a:ea typeface="Microsoft JhengHei" panose="020B0604030504040204" pitchFamily="34" charset="-120"/>
                        </a:rPr>
                        <a:t>7/11</a:t>
                      </a:r>
                      <a:endParaRPr lang="en-US" sz="2400" b="1" dirty="0">
                        <a:latin typeface="Microsoft JhengHei" panose="020B0604030504040204" pitchFamily="34" charset="-120"/>
                        <a:ea typeface="Microsoft JhengHei" panose="020B0604030504040204" pitchFamily="34" charset="-120"/>
                      </a:endParaRPr>
                    </a:p>
                  </a:txBody>
                  <a:tcPr>
                    <a:solidFill>
                      <a:srgbClr val="00CC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Boston</a:t>
                      </a:r>
                      <a:r>
                        <a:rPr lang="en-US" sz="2400" b="1" baseline="0" dirty="0" smtClean="0">
                          <a:latin typeface="Microsoft JhengHei" panose="020B0604030504040204" pitchFamily="34" charset="-120"/>
                          <a:ea typeface="Microsoft JhengHei" panose="020B0604030504040204" pitchFamily="34" charset="-120"/>
                        </a:rPr>
                        <a:t> Ronald McDonald House, Dinner</a:t>
                      </a:r>
                      <a:endParaRPr lang="en-US" sz="2400" b="1" dirty="0" smtClean="0">
                        <a:latin typeface="Microsoft JhengHei" panose="020B0604030504040204" pitchFamily="34" charset="-120"/>
                        <a:ea typeface="Microsoft JhengHei" panose="020B0604030504040204" pitchFamily="34" charset="-120"/>
                      </a:endParaRPr>
                    </a:p>
                  </a:txBody>
                  <a:tcPr>
                    <a:solidFill>
                      <a:srgbClr val="00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icrosoft JhengHei" panose="020B0604030504040204" pitchFamily="34" charset="-120"/>
                          <a:ea typeface="Microsoft JhengHei" panose="020B0604030504040204" pitchFamily="34" charset="-120"/>
                        </a:rPr>
                        <a:t>6/6</a:t>
                      </a:r>
                    </a:p>
                  </a:txBody>
                  <a:tcPr>
                    <a:solidFill>
                      <a:srgbClr val="00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Microsoft JhengHei" panose="020B0604030504040204" pitchFamily="34" charset="-120"/>
                          <a:ea typeface="Microsoft JhengHei" panose="020B0604030504040204" pitchFamily="34" charset="-120"/>
                        </a:rPr>
                        <a:t>談秉遜</a:t>
                      </a:r>
                      <a:endParaRPr lang="en-US" sz="2400" b="1" dirty="0" smtClean="0">
                        <a:latin typeface="Microsoft JhengHei" panose="020B0604030504040204" pitchFamily="34" charset="-120"/>
                        <a:ea typeface="Microsoft JhengHei" panose="020B0604030504040204" pitchFamily="34" charset="-120"/>
                      </a:endParaRPr>
                    </a:p>
                  </a:txBody>
                  <a:tcPr>
                    <a:solidFill>
                      <a:srgbClr val="00CC00"/>
                    </a:solidFill>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3</a:t>
                      </a:r>
                      <a:endParaRPr lang="en-US" sz="2400" b="1" dirty="0">
                        <a:latin typeface="Microsoft JhengHei" panose="020B0604030504040204" pitchFamily="34" charset="-120"/>
                        <a:ea typeface="Microsoft JhengHei" panose="020B0604030504040204" pitchFamily="34" charset="-120"/>
                      </a:endParaRPr>
                    </a:p>
                  </a:txBody>
                  <a:tcPr>
                    <a:solidFill>
                      <a:srgbClr val="00CC00"/>
                    </a:solidFill>
                  </a:tcPr>
                </a:tc>
                <a:tc>
                  <a:txBody>
                    <a:bodyPr/>
                    <a:lstStyle/>
                    <a:p>
                      <a:pPr algn="ctr"/>
                      <a:r>
                        <a:rPr lang="en-US" sz="2400" b="1" dirty="0" smtClean="0">
                          <a:latin typeface="Microsoft JhengHei" panose="020B0604030504040204" pitchFamily="34" charset="-120"/>
                          <a:ea typeface="Microsoft JhengHei" panose="020B0604030504040204" pitchFamily="34" charset="-120"/>
                        </a:rPr>
                        <a:t>7/16</a:t>
                      </a:r>
                      <a:endParaRPr lang="en-US" sz="2400" b="1" dirty="0">
                        <a:latin typeface="Microsoft JhengHei" panose="020B0604030504040204" pitchFamily="34" charset="-120"/>
                        <a:ea typeface="Microsoft JhengHei" panose="020B0604030504040204" pitchFamily="34" charset="-120"/>
                      </a:endParaRPr>
                    </a:p>
                  </a:txBody>
                  <a:tcPr>
                    <a:solidFill>
                      <a:srgbClr val="00CC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Rosie’s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Dinner (3 p – 5:30 p)</a:t>
                      </a:r>
                    </a:p>
                  </a:txBody>
                  <a:tcPr>
                    <a:solidFill>
                      <a:srgbClr val="00CC00"/>
                    </a:solidFill>
                  </a:tcPr>
                </a:tc>
                <a:tc>
                  <a:txBody>
                    <a:bodyPr/>
                    <a:lstStyle/>
                    <a:p>
                      <a:pPr algn="ctr"/>
                      <a:r>
                        <a:rPr lang="en-US" sz="2400" b="1" dirty="0" smtClean="0">
                          <a:solidFill>
                            <a:schemeClr val="tx1"/>
                          </a:solidFill>
                          <a:latin typeface="Microsoft JhengHei" panose="020B0604030504040204" pitchFamily="34" charset="-120"/>
                          <a:ea typeface="Microsoft JhengHei" panose="020B0604030504040204" pitchFamily="34" charset="-120"/>
                        </a:rPr>
                        <a:t>15/15</a:t>
                      </a:r>
                      <a:endParaRPr lang="en-US" sz="2400" b="1" dirty="0">
                        <a:solidFill>
                          <a:schemeClr val="tx1"/>
                        </a:solidFill>
                        <a:latin typeface="Microsoft JhengHei" panose="020B0604030504040204" pitchFamily="34" charset="-120"/>
                        <a:ea typeface="Microsoft JhengHei" panose="020B0604030504040204" pitchFamily="34" charset="-120"/>
                      </a:endParaRPr>
                    </a:p>
                  </a:txBody>
                  <a:tcPr>
                    <a:solidFill>
                      <a:srgbClr val="00CC00"/>
                    </a:solidFill>
                  </a:tcPr>
                </a:tc>
                <a:tc>
                  <a:txBody>
                    <a:bodyPr/>
                    <a:lstStyle/>
                    <a:p>
                      <a:pPr algn="ctr"/>
                      <a:r>
                        <a:rPr lang="zh-TW" altLang="en-US" sz="2400" b="1" dirty="0" smtClean="0">
                          <a:latin typeface="Microsoft JhengHei" panose="020B0604030504040204" pitchFamily="34" charset="-120"/>
                          <a:ea typeface="Microsoft JhengHei" panose="020B0604030504040204" pitchFamily="34" charset="-120"/>
                        </a:rPr>
                        <a:t>黃仲傑</a:t>
                      </a:r>
                      <a:endParaRPr lang="en-US" sz="2400" b="1" dirty="0">
                        <a:latin typeface="Microsoft JhengHei" panose="020B0604030504040204" pitchFamily="34" charset="-120"/>
                        <a:ea typeface="Microsoft JhengHei" panose="020B0604030504040204" pitchFamily="34" charset="-120"/>
                      </a:endParaRPr>
                    </a:p>
                  </a:txBody>
                  <a:tcPr>
                    <a:solidFill>
                      <a:srgbClr val="00CC00"/>
                    </a:solidFill>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4</a:t>
                      </a:r>
                      <a:endParaRPr lang="en-US" sz="2400" b="1" dirty="0">
                        <a:latin typeface="Microsoft JhengHei" panose="020B0604030504040204" pitchFamily="34" charset="-120"/>
                        <a:ea typeface="Microsoft JhengHei" panose="020B0604030504040204" pitchFamily="34" charset="-120"/>
                      </a:endParaRPr>
                    </a:p>
                  </a:txBody>
                  <a:tcPr>
                    <a:solidFill>
                      <a:srgbClr val="17C20E"/>
                    </a:solidFill>
                  </a:tcPr>
                </a:tc>
                <a:tc>
                  <a:txBody>
                    <a:bodyPr/>
                    <a:lstStyle/>
                    <a:p>
                      <a:pPr algn="ctr"/>
                      <a:r>
                        <a:rPr lang="en-US" sz="2400" b="1" dirty="0" smtClean="0">
                          <a:latin typeface="Microsoft JhengHei" panose="020B0604030504040204" pitchFamily="34" charset="-120"/>
                          <a:ea typeface="Microsoft JhengHei" panose="020B0604030504040204" pitchFamily="34" charset="-120"/>
                        </a:rPr>
                        <a:t>7/21</a:t>
                      </a:r>
                      <a:endParaRPr lang="en-US" sz="2400" b="1" dirty="0">
                        <a:latin typeface="Microsoft JhengHei" panose="020B0604030504040204" pitchFamily="34" charset="-120"/>
                        <a:ea typeface="Microsoft JhengHei" panose="020B0604030504040204" pitchFamily="34" charset="-120"/>
                      </a:endParaRPr>
                    </a:p>
                  </a:txBody>
                  <a:tcPr>
                    <a:solidFill>
                      <a:srgbClr val="17C20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rPr>
                        <a:t>Boston</a:t>
                      </a:r>
                      <a:r>
                        <a:rPr lang="en-US" sz="2400" b="1" baseline="0" dirty="0" smtClean="0">
                          <a:latin typeface="Microsoft JhengHei" panose="020B0604030504040204" pitchFamily="34" charset="-120"/>
                          <a:ea typeface="Microsoft JhengHei" panose="020B0604030504040204" pitchFamily="34" charset="-120"/>
                        </a:rPr>
                        <a:t> Ronald McDonald House, Dinner</a:t>
                      </a:r>
                      <a:endParaRPr lang="en-US" sz="2400" b="1" dirty="0" smtClean="0">
                        <a:latin typeface="Microsoft JhengHei" panose="020B0604030504040204" pitchFamily="34" charset="-120"/>
                        <a:ea typeface="Microsoft JhengHei" panose="020B0604030504040204" pitchFamily="34" charset="-120"/>
                      </a:endParaRPr>
                    </a:p>
                  </a:txBody>
                  <a:tcPr>
                    <a:solidFill>
                      <a:srgbClr val="17C20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Microsoft JhengHei" panose="020B0604030504040204" pitchFamily="34" charset="-120"/>
                          <a:ea typeface="Microsoft JhengHei" panose="020B0604030504040204" pitchFamily="34" charset="-120"/>
                        </a:rPr>
                        <a:t>6/6</a:t>
                      </a:r>
                    </a:p>
                  </a:txBody>
                  <a:tcPr>
                    <a:solidFill>
                      <a:srgbClr val="17C20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Microsoft JhengHei" panose="020B0604030504040204" pitchFamily="34" charset="-120"/>
                          <a:ea typeface="Microsoft JhengHei" panose="020B0604030504040204" pitchFamily="34" charset="-120"/>
                        </a:rPr>
                        <a:t>蕭萬斌</a:t>
                      </a:r>
                      <a:endParaRPr lang="en-US" sz="2400" b="1" dirty="0" smtClean="0">
                        <a:latin typeface="Microsoft JhengHei" panose="020B0604030504040204" pitchFamily="34" charset="-120"/>
                        <a:ea typeface="Microsoft JhengHei" panose="020B0604030504040204" pitchFamily="34" charset="-120"/>
                      </a:endParaRPr>
                    </a:p>
                  </a:txBody>
                  <a:tcPr>
                    <a:solidFill>
                      <a:srgbClr val="17C20E"/>
                    </a:solidFill>
                  </a:tcPr>
                </a:tc>
              </a:tr>
              <a:tr h="370840">
                <a:tc>
                  <a:txBody>
                    <a:bodyPr/>
                    <a:lstStyle/>
                    <a:p>
                      <a:pPr algn="ctr"/>
                      <a:r>
                        <a:rPr lang="en-US" sz="2400" b="1" dirty="0" smtClean="0">
                          <a:latin typeface="Microsoft JhengHei" panose="020B0604030504040204" pitchFamily="34" charset="-120"/>
                          <a:ea typeface="Microsoft JhengHei" panose="020B0604030504040204" pitchFamily="34" charset="-120"/>
                        </a:rPr>
                        <a:t>5</a:t>
                      </a:r>
                      <a:endParaRPr lang="en-US" sz="2400" b="1" dirty="0">
                        <a:latin typeface="Microsoft JhengHei" panose="020B0604030504040204" pitchFamily="34" charset="-120"/>
                        <a:ea typeface="Microsoft JhengHei" panose="020B0604030504040204" pitchFamily="34" charset="-120"/>
                      </a:endParaRPr>
                    </a:p>
                  </a:txBody>
                  <a:tcPr>
                    <a:solidFill>
                      <a:srgbClr val="17C20E"/>
                    </a:solidFill>
                  </a:tcPr>
                </a:tc>
                <a:tc>
                  <a:txBody>
                    <a:bodyPr/>
                    <a:lstStyle/>
                    <a:p>
                      <a:pPr algn="ctr"/>
                      <a:r>
                        <a:rPr lang="en-US" sz="2400" b="1" dirty="0" smtClean="0">
                          <a:latin typeface="Microsoft JhengHei" panose="020B0604030504040204" pitchFamily="34" charset="-120"/>
                          <a:ea typeface="Microsoft JhengHei" panose="020B0604030504040204" pitchFamily="34" charset="-120"/>
                        </a:rPr>
                        <a:t>8/6</a:t>
                      </a:r>
                      <a:endParaRPr lang="en-US" sz="2400" b="1" dirty="0">
                        <a:latin typeface="Microsoft JhengHei" panose="020B0604030504040204" pitchFamily="34" charset="-120"/>
                        <a:ea typeface="Microsoft JhengHei" panose="020B0604030504040204" pitchFamily="34" charset="-120"/>
                      </a:endParaRPr>
                    </a:p>
                  </a:txBody>
                  <a:tcPr>
                    <a:solidFill>
                      <a:srgbClr val="17C20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Microsoft JhengHei" panose="020B0604030504040204" pitchFamily="34" charset="-120"/>
                          <a:ea typeface="Microsoft JhengHei" panose="020B0604030504040204" pitchFamily="34" charset="-120"/>
                          <a:cs typeface="Times New Roman" panose="02020603050405020304" pitchFamily="18" charset="0"/>
                        </a:rPr>
                        <a:t>Habitat for Humanity</a:t>
                      </a:r>
                    </a:p>
                  </a:txBody>
                  <a:tcPr>
                    <a:solidFill>
                      <a:srgbClr val="17C20E"/>
                    </a:solidFill>
                  </a:tcPr>
                </a:tc>
                <a:tc>
                  <a:txBody>
                    <a:bodyPr/>
                    <a:lstStyle/>
                    <a:p>
                      <a:pPr algn="ctr"/>
                      <a:r>
                        <a:rPr lang="en-US" sz="2400" b="1" dirty="0" smtClean="0">
                          <a:solidFill>
                            <a:schemeClr val="tx1"/>
                          </a:solidFill>
                          <a:latin typeface="Microsoft JhengHei" panose="020B0604030504040204" pitchFamily="34" charset="-120"/>
                          <a:ea typeface="Microsoft JhengHei" panose="020B0604030504040204" pitchFamily="34" charset="-120"/>
                        </a:rPr>
                        <a:t>10/12</a:t>
                      </a:r>
                      <a:endParaRPr lang="en-US" sz="2400" b="1" dirty="0">
                        <a:solidFill>
                          <a:schemeClr val="tx1"/>
                        </a:solidFill>
                        <a:latin typeface="Microsoft JhengHei" panose="020B0604030504040204" pitchFamily="34" charset="-120"/>
                        <a:ea typeface="Microsoft JhengHei" panose="020B0604030504040204" pitchFamily="34" charset="-120"/>
                      </a:endParaRPr>
                    </a:p>
                  </a:txBody>
                  <a:tcPr>
                    <a:solidFill>
                      <a:srgbClr val="17C20E"/>
                    </a:solidFill>
                  </a:tcPr>
                </a:tc>
                <a:tc>
                  <a:txBody>
                    <a:bodyPr/>
                    <a:lstStyle/>
                    <a:p>
                      <a:pPr algn="ctr"/>
                      <a:r>
                        <a:rPr lang="zh-TW" altLang="en-US" sz="2400" b="1" dirty="0" smtClean="0">
                          <a:latin typeface="Microsoft JhengHei" panose="020B0604030504040204" pitchFamily="34" charset="-120"/>
                          <a:ea typeface="Microsoft JhengHei" panose="020B0604030504040204" pitchFamily="34" charset="-120"/>
                        </a:rPr>
                        <a:t>顏思民</a:t>
                      </a:r>
                      <a:endParaRPr lang="en-US" sz="2400" b="1" dirty="0">
                        <a:latin typeface="Microsoft JhengHei" panose="020B0604030504040204" pitchFamily="34" charset="-120"/>
                        <a:ea typeface="Microsoft JhengHei" panose="020B0604030504040204" pitchFamily="34" charset="-120"/>
                      </a:endParaRPr>
                    </a:p>
                  </a:txBody>
                  <a:tcPr>
                    <a:solidFill>
                      <a:srgbClr val="17C20E"/>
                    </a:solidFill>
                  </a:tcPr>
                </a:tc>
              </a:tr>
            </a:tbl>
          </a:graphicData>
        </a:graphic>
      </p:graphicFrame>
      <p:sp>
        <p:nvSpPr>
          <p:cNvPr id="5" name="Rectangle 4"/>
          <p:cNvSpPr/>
          <p:nvPr/>
        </p:nvSpPr>
        <p:spPr>
          <a:xfrm>
            <a:off x="0" y="228600"/>
            <a:ext cx="9144000" cy="707886"/>
          </a:xfrm>
          <a:prstGeom prst="rect">
            <a:avLst/>
          </a:prstGeom>
        </p:spPr>
        <p:txBody>
          <a:bodyPr wrap="square">
            <a:spAutoFit/>
          </a:bodyPr>
          <a:lstStyle/>
          <a:p>
            <a:pPr algn="ctr"/>
            <a:r>
              <a:rPr lang="zh-TW" altLang="en-US" sz="4000" b="1" dirty="0">
                <a:latin typeface="Microsoft JhengHei" panose="020B0604030504040204" pitchFamily="34" charset="-120"/>
                <a:ea typeface="Microsoft JhengHei" panose="020B0604030504040204" pitchFamily="34" charset="-120"/>
                <a:cs typeface="Times New Roman" panose="02020603050405020304" pitchFamily="18" charset="0"/>
              </a:rPr>
              <a:t>實</a:t>
            </a:r>
            <a:r>
              <a:rPr lang="zh-TW" altLang="en-US" sz="4000" b="1" dirty="0" smtClean="0">
                <a:latin typeface="Microsoft JhengHei" panose="020B0604030504040204" pitchFamily="34" charset="-120"/>
                <a:ea typeface="Microsoft JhengHei" panose="020B0604030504040204" pitchFamily="34" charset="-120"/>
                <a:cs typeface="Times New Roman" panose="02020603050405020304" pitchFamily="18" charset="0"/>
              </a:rPr>
              <a:t>習</a:t>
            </a:r>
            <a:r>
              <a:rPr lang="zh-TW" altLang="en-US" sz="4000" b="1" dirty="0" smtClean="0">
                <a:latin typeface="Microsoft JhengHei" panose="020B0604030504040204" pitchFamily="34" charset="-120"/>
                <a:ea typeface="Microsoft JhengHei" panose="020B0604030504040204" pitchFamily="34" charset="-120"/>
              </a:rPr>
              <a:t>機會</a:t>
            </a:r>
            <a:endParaRPr lang="en-US" sz="4000" b="1" dirty="0">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8" name="TextBox 7"/>
          <p:cNvSpPr txBox="1"/>
          <p:nvPr/>
        </p:nvSpPr>
        <p:spPr>
          <a:xfrm>
            <a:off x="5715000" y="990600"/>
            <a:ext cx="1981200" cy="400110"/>
          </a:xfrm>
          <a:prstGeom prst="rect">
            <a:avLst/>
          </a:prstGeom>
          <a:solidFill>
            <a:schemeClr val="bg1"/>
          </a:solidFill>
        </p:spPr>
        <p:txBody>
          <a:bodyPr wrap="square" rtlCol="0">
            <a:spAutoFit/>
          </a:bodyPr>
          <a:lstStyle/>
          <a:p>
            <a:r>
              <a:rPr lang="en-US" altLang="zh-TW" sz="2000" b="1" i="1" dirty="0" smtClean="0">
                <a:solidFill>
                  <a:srgbClr val="FF0000"/>
                </a:solidFill>
                <a:latin typeface="Microsoft JhengHei" panose="020B0604030504040204" pitchFamily="34" charset="-120"/>
                <a:ea typeface="Microsoft JhengHei" panose="020B0604030504040204" pitchFamily="34" charset="-120"/>
              </a:rPr>
              <a:t>CASS/CBCGB</a:t>
            </a:r>
            <a:endParaRPr lang="en-US" sz="2000" b="1" i="1" dirty="0">
              <a:solidFill>
                <a:srgbClr val="FF0000"/>
              </a:solidFill>
              <a:latin typeface="Microsoft JhengHei" panose="020B0604030504040204" pitchFamily="34" charset="-120"/>
              <a:ea typeface="Microsoft JhengHei" panose="020B0604030504040204" pitchFamily="34" charset="-120"/>
            </a:endParaRPr>
          </a:p>
        </p:txBody>
      </p:sp>
      <p:sp>
        <p:nvSpPr>
          <p:cNvPr id="7" name="Slide Number Placeholder 6"/>
          <p:cNvSpPr>
            <a:spLocks noGrp="1"/>
          </p:cNvSpPr>
          <p:nvPr>
            <p:ph type="sldNum" sz="quarter" idx="12"/>
          </p:nvPr>
        </p:nvSpPr>
        <p:spPr/>
        <p:txBody>
          <a:bodyPr/>
          <a:lstStyle/>
          <a:p>
            <a:fld id="{79AAA648-1FEE-4BC6-A74A-7F2F31D927FF}" type="slidenum">
              <a:rPr lang="en-US" smtClean="0"/>
              <a:pPr/>
              <a:t>4</a:t>
            </a:fld>
            <a:endParaRPr lang="en-US" dirty="0"/>
          </a:p>
        </p:txBody>
      </p:sp>
      <p:sp>
        <p:nvSpPr>
          <p:cNvPr id="3" name="TextBox 2"/>
          <p:cNvSpPr txBox="1"/>
          <p:nvPr/>
        </p:nvSpPr>
        <p:spPr>
          <a:xfrm>
            <a:off x="3657600" y="6183741"/>
            <a:ext cx="1828800" cy="584775"/>
          </a:xfrm>
          <a:prstGeom prst="rect">
            <a:avLst/>
          </a:prstGeom>
          <a:noFill/>
        </p:spPr>
        <p:txBody>
          <a:bodyPr wrap="square" rtlCol="0">
            <a:spAutoFit/>
          </a:bodyPr>
          <a:lstStyle/>
          <a:p>
            <a:r>
              <a:rPr lang="zh-TW" altLang="en-US" sz="3200" b="1" dirty="0" smtClean="0">
                <a:solidFill>
                  <a:srgbClr val="17C20E"/>
                </a:solidFill>
                <a:latin typeface="Microsoft JhengHei" panose="020B0604030504040204" pitchFamily="34" charset="-120"/>
                <a:ea typeface="Microsoft JhengHei" panose="020B0604030504040204" pitchFamily="34" charset="-120"/>
              </a:rPr>
              <a:t>順利完成</a:t>
            </a:r>
            <a:endParaRPr lang="en-US" sz="3200" b="1" dirty="0">
              <a:solidFill>
                <a:srgbClr val="17C20E"/>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6118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9AAA648-1FEE-4BC6-A74A-7F2F31D927FF}" type="slidenum">
              <a:rPr lang="en-US" smtClean="0"/>
              <a:t>5</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885"/>
            <a:ext cx="9144000" cy="6430230"/>
          </a:xfrm>
          <a:prstGeom prst="rect">
            <a:avLst/>
          </a:prstGeom>
        </p:spPr>
      </p:pic>
    </p:spTree>
    <p:extLst>
      <p:ext uri="{BB962C8B-B14F-4D97-AF65-F5344CB8AC3E}">
        <p14:creationId xmlns:p14="http://schemas.microsoft.com/office/powerpoint/2010/main" val="19575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9AAA648-1FEE-4BC6-A74A-7F2F31D927FF}" type="slidenum">
              <a:rPr lang="en-US" smtClean="0"/>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41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5885" y="724039"/>
            <a:ext cx="7852229" cy="6432530"/>
          </a:xfrm>
          <a:prstGeom prst="rect">
            <a:avLst/>
          </a:prstGeom>
          <a:noFill/>
        </p:spPr>
        <p:txBody>
          <a:bodyPr wrap="square" rtlCol="0">
            <a:spAutoFit/>
          </a:bodyPr>
          <a:lstStyle/>
          <a:p>
            <a:pPr algn="ctr"/>
            <a:endParaRPr lang="en-US" altLang="zh-TW" sz="4400" b="1" dirty="0" smtClean="0">
              <a:latin typeface="Microsoft JhengHei" panose="020B0604030504040204" pitchFamily="34" charset="-120"/>
              <a:ea typeface="Microsoft JhengHei" panose="020B0604030504040204" pitchFamily="34" charset="-120"/>
            </a:endParaRPr>
          </a:p>
          <a:p>
            <a:pPr algn="ctr"/>
            <a:r>
              <a:rPr lang="en-US" altLang="zh-TW" sz="4400" b="1" dirty="0" smtClean="0">
                <a:latin typeface="Microsoft JhengHei" panose="020B0604030504040204" pitchFamily="34" charset="-120"/>
                <a:ea typeface="Microsoft JhengHei" panose="020B0604030504040204" pitchFamily="34" charset="-120"/>
              </a:rPr>
              <a:t>Somali Refugees in Maine</a:t>
            </a:r>
          </a:p>
          <a:p>
            <a:pPr algn="ctr"/>
            <a:endParaRPr lang="en-US" altLang="zh-TW" sz="4400" b="1" dirty="0">
              <a:latin typeface="Microsoft JhengHei" panose="020B0604030504040204" pitchFamily="34" charset="-120"/>
              <a:ea typeface="Microsoft JhengHei" panose="020B0604030504040204" pitchFamily="34" charset="-120"/>
            </a:endParaRPr>
          </a:p>
          <a:p>
            <a:pPr algn="ctr"/>
            <a:r>
              <a:rPr lang="en-US" altLang="zh-TW" sz="4000" b="1" dirty="0" smtClean="0">
                <a:latin typeface="Microsoft JhengHei" panose="020B0604030504040204" pitchFamily="34" charset="-120"/>
                <a:ea typeface="Microsoft JhengHei" panose="020B0604030504040204" pitchFamily="34" charset="-120"/>
              </a:rPr>
              <a:t>COM Service Team</a:t>
            </a:r>
          </a:p>
          <a:p>
            <a:pPr algn="ctr"/>
            <a:endParaRPr lang="en-US" altLang="zh-TW" sz="4400" b="1" dirty="0" smtClean="0">
              <a:latin typeface="Microsoft JhengHei" panose="020B0604030504040204" pitchFamily="34" charset="-120"/>
              <a:ea typeface="Microsoft JhengHei" panose="020B0604030504040204" pitchFamily="34" charset="-120"/>
            </a:endParaRPr>
          </a:p>
          <a:p>
            <a:pPr algn="ctr"/>
            <a:r>
              <a:rPr lang="en-US" sz="4400" dirty="0"/>
              <a:t>Ying Xu, (</a:t>
            </a:r>
            <a:r>
              <a:rPr lang="zh-TW" altLang="en-US" sz="4400" dirty="0"/>
              <a:t>徐莹</a:t>
            </a:r>
            <a:r>
              <a:rPr lang="en-US" altLang="zh-TW" sz="4400" dirty="0" smtClean="0"/>
              <a:t>)</a:t>
            </a:r>
            <a:endParaRPr lang="en-US" altLang="zh-TW" sz="4400" b="1" dirty="0" smtClean="0">
              <a:latin typeface="Microsoft JhengHei" panose="020B0604030504040204" pitchFamily="34" charset="-120"/>
              <a:ea typeface="Microsoft JhengHei" panose="020B0604030504040204" pitchFamily="34" charset="-120"/>
            </a:endParaRPr>
          </a:p>
          <a:p>
            <a:pPr algn="ctr"/>
            <a:r>
              <a:rPr lang="en-US" sz="4400" b="1" dirty="0" smtClean="0">
                <a:latin typeface="Microsoft YaHei" panose="020B0503020204020204" pitchFamily="34" charset="-122"/>
                <a:ea typeface="Microsoft YaHei" panose="020B0503020204020204" pitchFamily="34" charset="-122"/>
              </a:rPr>
              <a:t> </a:t>
            </a:r>
            <a:endParaRPr lang="en-US" sz="3600" b="1" dirty="0" smtClean="0">
              <a:solidFill>
                <a:srgbClr val="0070C0"/>
              </a:solidFill>
              <a:latin typeface="Times New Roman" panose="02020603050405020304" pitchFamily="18" charset="0"/>
              <a:cs typeface="Times New Roman" panose="02020603050405020304" pitchFamily="18" charset="0"/>
            </a:endParaRPr>
          </a:p>
          <a:p>
            <a:pPr algn="ctr"/>
            <a:endParaRPr lang="en-US" sz="3600" b="1" dirty="0">
              <a:solidFill>
                <a:srgbClr val="0070C0"/>
              </a:solidFill>
              <a:latin typeface="Times New Roman" panose="02020603050405020304" pitchFamily="18" charset="0"/>
              <a:cs typeface="Times New Roman" panose="02020603050405020304" pitchFamily="18" charset="0"/>
            </a:endParaRPr>
          </a:p>
          <a:p>
            <a:pPr algn="ctr"/>
            <a:endParaRPr lang="en-US" sz="3600" b="1" dirty="0">
              <a:solidFill>
                <a:srgbClr val="0070C0"/>
              </a:solidFill>
              <a:latin typeface="Times New Roman" panose="02020603050405020304" pitchFamily="18" charset="0"/>
              <a:cs typeface="Times New Roman" panose="02020603050405020304" pitchFamily="18" charset="0"/>
            </a:endParaRP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9AAA648-1FEE-4BC6-A74A-7F2F31D927FF}" type="slidenum">
              <a:rPr lang="en-US" smtClean="0"/>
              <a:t>7</a:t>
            </a:fld>
            <a:endParaRPr lang="en-US" dirty="0"/>
          </a:p>
        </p:txBody>
      </p:sp>
    </p:spTree>
    <p:extLst>
      <p:ext uri="{BB962C8B-B14F-4D97-AF65-F5344CB8AC3E}">
        <p14:creationId xmlns:p14="http://schemas.microsoft.com/office/powerpoint/2010/main" val="350739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5885" y="724039"/>
            <a:ext cx="7852229" cy="5632311"/>
          </a:xfrm>
          <a:prstGeom prst="rect">
            <a:avLst/>
          </a:prstGeom>
          <a:noFill/>
        </p:spPr>
        <p:txBody>
          <a:bodyPr wrap="square" rtlCol="0">
            <a:spAutoFit/>
          </a:bodyPr>
          <a:lstStyle/>
          <a:p>
            <a:pPr lvl="0" algn="ctr"/>
            <a:r>
              <a:rPr lang="en-US" sz="4400" b="1" dirty="0" smtClean="0">
                <a:latin typeface="Microsoft JhengHei" panose="020B0604030504040204" pitchFamily="34" charset="-120"/>
                <a:ea typeface="Microsoft JhengHei" panose="020B0604030504040204" pitchFamily="34" charset="-120"/>
              </a:rPr>
              <a:t>Ways to </a:t>
            </a:r>
            <a:r>
              <a:rPr lang="en-US" sz="4400" b="1" dirty="0">
                <a:latin typeface="Microsoft JhengHei" panose="020B0604030504040204" pitchFamily="34" charset="-120"/>
                <a:ea typeface="Microsoft JhengHei" panose="020B0604030504040204" pitchFamily="34" charset="-120"/>
              </a:rPr>
              <a:t>M</a:t>
            </a:r>
            <a:r>
              <a:rPr lang="en-US" sz="4400" b="1" dirty="0" smtClean="0">
                <a:latin typeface="Microsoft JhengHei" panose="020B0604030504040204" pitchFamily="34" charset="-120"/>
                <a:ea typeface="Microsoft JhengHei" panose="020B0604030504040204" pitchFamily="34" charset="-120"/>
              </a:rPr>
              <a:t>ake Differences for Jesus</a:t>
            </a:r>
          </a:p>
          <a:p>
            <a:pPr algn="ctr"/>
            <a:endParaRPr lang="en-US" altLang="zh-TW" sz="4400" b="1" dirty="0" smtClean="0">
              <a:latin typeface="Microsoft JhengHei" panose="020B0604030504040204" pitchFamily="34" charset="-120"/>
              <a:ea typeface="Microsoft JhengHei" panose="020B0604030504040204" pitchFamily="34" charset="-120"/>
            </a:endParaRPr>
          </a:p>
          <a:p>
            <a:pPr algn="ctr"/>
            <a:r>
              <a:rPr lang="zh-TW" altLang="en-US" sz="4400" b="1" dirty="0" smtClean="0">
                <a:latin typeface="Microsoft JhengHei" panose="020B0604030504040204" pitchFamily="34" charset="-120"/>
                <a:ea typeface="Microsoft JhengHei" panose="020B0604030504040204" pitchFamily="34" charset="-120"/>
              </a:rPr>
              <a:t>為</a:t>
            </a:r>
            <a:r>
              <a:rPr lang="zh-TW" altLang="en-US" sz="4400" b="1" dirty="0">
                <a:latin typeface="Microsoft JhengHei" panose="020B0604030504040204" pitchFamily="34" charset="-120"/>
                <a:ea typeface="Microsoft JhengHei" panose="020B0604030504040204" pitchFamily="34" charset="-120"/>
              </a:rPr>
              <a:t>著耶穌改變世界的途</a:t>
            </a:r>
            <a:r>
              <a:rPr lang="zh-TW" altLang="en-US" sz="4400" b="1" dirty="0" smtClean="0">
                <a:latin typeface="Microsoft JhengHei" panose="020B0604030504040204" pitchFamily="34" charset="-120"/>
                <a:ea typeface="Microsoft JhengHei" panose="020B0604030504040204" pitchFamily="34" charset="-120"/>
              </a:rPr>
              <a:t>徑</a:t>
            </a:r>
            <a:endParaRPr lang="en-US" altLang="zh-TW" sz="4400" b="1" dirty="0" smtClean="0">
              <a:latin typeface="Microsoft JhengHei" panose="020B0604030504040204" pitchFamily="34" charset="-120"/>
              <a:ea typeface="Microsoft JhengHei" panose="020B0604030504040204" pitchFamily="34" charset="-120"/>
            </a:endParaRPr>
          </a:p>
          <a:p>
            <a:pPr algn="ctr"/>
            <a:r>
              <a:rPr lang="en-US" sz="4400" b="1" dirty="0" smtClean="0">
                <a:latin typeface="Microsoft YaHei" panose="020B0503020204020204" pitchFamily="34" charset="-122"/>
                <a:ea typeface="Microsoft YaHei" panose="020B0503020204020204" pitchFamily="34" charset="-122"/>
              </a:rPr>
              <a:t> </a:t>
            </a:r>
            <a:endParaRPr lang="en-US" sz="3600" b="1" dirty="0" smtClean="0">
              <a:solidFill>
                <a:srgbClr val="0070C0"/>
              </a:solidFill>
              <a:latin typeface="Times New Roman" panose="02020603050405020304" pitchFamily="18" charset="0"/>
              <a:cs typeface="Times New Roman" panose="02020603050405020304" pitchFamily="18" charset="0"/>
            </a:endParaRPr>
          </a:p>
          <a:p>
            <a:pPr algn="ctr"/>
            <a:endParaRPr lang="en-US" sz="3600" b="1" dirty="0">
              <a:solidFill>
                <a:srgbClr val="0070C0"/>
              </a:solidFill>
              <a:latin typeface="Times New Roman" panose="02020603050405020304" pitchFamily="18" charset="0"/>
              <a:cs typeface="Times New Roman" panose="02020603050405020304" pitchFamily="18" charset="0"/>
            </a:endParaRPr>
          </a:p>
          <a:p>
            <a:pPr algn="ctr"/>
            <a:endParaRPr lang="en-US" sz="3600" b="1" dirty="0">
              <a:solidFill>
                <a:srgbClr val="0070C0"/>
              </a:solidFill>
              <a:latin typeface="Times New Roman" panose="02020603050405020304" pitchFamily="18" charset="0"/>
              <a:cs typeface="Times New Roman" panose="02020603050405020304" pitchFamily="18" charset="0"/>
            </a:endParaRPr>
          </a:p>
          <a:p>
            <a:pPr algn="ctr"/>
            <a:r>
              <a:rPr lang="en-US" sz="3600" b="1" dirty="0" smtClean="0">
                <a:latin typeface="Microsoft JhengHei" panose="020B0604030504040204" pitchFamily="34" charset="-120"/>
                <a:ea typeface="Microsoft JhengHei" panose="020B0604030504040204" pitchFamily="34" charset="-120"/>
                <a:cs typeface="Times New Roman" panose="02020603050405020304" pitchFamily="18" charset="0"/>
              </a:rPr>
              <a:t>21 August 2016</a:t>
            </a:r>
          </a:p>
          <a:p>
            <a:pPr algn="ct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9AAA648-1FEE-4BC6-A74A-7F2F31D927FF}" type="slidenum">
              <a:rPr lang="en-US" smtClean="0"/>
              <a:t>8</a:t>
            </a:fld>
            <a:endParaRPr lang="en-US" dirty="0"/>
          </a:p>
        </p:txBody>
      </p:sp>
    </p:spTree>
    <p:extLst>
      <p:ext uri="{BB962C8B-B14F-4D97-AF65-F5344CB8AC3E}">
        <p14:creationId xmlns:p14="http://schemas.microsoft.com/office/powerpoint/2010/main" val="168018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9144000" cy="707886"/>
          </a:xfrm>
          <a:prstGeom prst="rect">
            <a:avLst/>
          </a:prstGeom>
          <a:noFill/>
        </p:spPr>
        <p:txBody>
          <a:bodyPr wrap="square" rtlCol="0">
            <a:spAutoFit/>
          </a:bodyPr>
          <a:lstStyle/>
          <a:p>
            <a:pPr algn="ctr"/>
            <a:r>
              <a:rPr lang="zh-TW" altLang="en-US" sz="4000" b="1" smtClean="0">
                <a:latin typeface="Microsoft JhengHei" panose="020B0604030504040204" pitchFamily="34" charset="-120"/>
                <a:ea typeface="Microsoft JhengHei" panose="020B0604030504040204" pitchFamily="34" charset="-120"/>
              </a:rPr>
              <a:t>大綱</a:t>
            </a:r>
            <a:endParaRPr lang="en-US" sz="4000" b="1" dirty="0">
              <a:latin typeface="Microsoft JhengHei" panose="020B0604030504040204" pitchFamily="34" charset="-120"/>
              <a:ea typeface="Microsoft JhengHei" panose="020B0604030504040204" pitchFamily="34" charset="-120"/>
            </a:endParaRPr>
          </a:p>
        </p:txBody>
      </p:sp>
      <p:sp>
        <p:nvSpPr>
          <p:cNvPr id="10" name="TextBox 9"/>
          <p:cNvSpPr txBox="1"/>
          <p:nvPr/>
        </p:nvSpPr>
        <p:spPr>
          <a:xfrm>
            <a:off x="2286000" y="2667000"/>
            <a:ext cx="184731" cy="369332"/>
          </a:xfrm>
          <a:prstGeom prst="rect">
            <a:avLst/>
          </a:prstGeom>
          <a:noFill/>
        </p:spPr>
        <p:txBody>
          <a:bodyPr wrap="none" rtlCol="0">
            <a:spAutoFit/>
          </a:bodyPr>
          <a:lstStyle/>
          <a:p>
            <a:endParaRPr lang="en-US" dirty="0"/>
          </a:p>
        </p:txBody>
      </p:sp>
      <p:sp>
        <p:nvSpPr>
          <p:cNvPr id="2" name="Rectangle 1"/>
          <p:cNvSpPr/>
          <p:nvPr/>
        </p:nvSpPr>
        <p:spPr>
          <a:xfrm>
            <a:off x="1143000" y="1990904"/>
            <a:ext cx="7543800" cy="2800767"/>
          </a:xfrm>
          <a:prstGeom prst="rect">
            <a:avLst/>
          </a:prstGeom>
        </p:spPr>
        <p:txBody>
          <a:bodyPr wrap="square">
            <a:spAutoFit/>
          </a:bodyPr>
          <a:lstStyle/>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簡單複習</a:t>
            </a:r>
            <a:endParaRPr lang="en-US" altLang="zh-TW" sz="32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a:latin typeface="Microsoft JhengHei" panose="020B0604030504040204" pitchFamily="34" charset="-120"/>
                <a:ea typeface="Microsoft JhengHei" panose="020B0604030504040204" pitchFamily="34" charset="-120"/>
              </a:rPr>
              <a:t>改變世界的途</a:t>
            </a:r>
            <a:r>
              <a:rPr lang="zh-TW" altLang="en-US" sz="3200" b="1" dirty="0" smtClean="0">
                <a:latin typeface="Microsoft JhengHei" panose="020B0604030504040204" pitchFamily="34" charset="-120"/>
                <a:ea typeface="Microsoft JhengHei" panose="020B0604030504040204" pitchFamily="34" charset="-120"/>
              </a:rPr>
              <a:t>徑</a:t>
            </a:r>
            <a:endParaRPr lang="en-US" altLang="zh-TW" sz="3200" b="1" dirty="0" smtClean="0">
              <a:latin typeface="Microsoft JhengHei" panose="020B0604030504040204" pitchFamily="34" charset="-120"/>
              <a:ea typeface="Microsoft JhengHei" panose="020B0604030504040204" pitchFamily="34" charset="-120"/>
            </a:endParaRPr>
          </a:p>
          <a:p>
            <a:pPr marL="914400" lvl="1" indent="-457200">
              <a:spcBef>
                <a:spcPts val="1200"/>
              </a:spcBef>
              <a:buFont typeface="Microsoft JhengHei" panose="020B0604030504040204" pitchFamily="34" charset="-120"/>
              <a:buChar char="–"/>
            </a:pPr>
            <a:r>
              <a:rPr lang="zh-TW" altLang="en-US" sz="2800" b="1" dirty="0" smtClean="0">
                <a:latin typeface="Microsoft JhengHei" panose="020B0604030504040204" pitchFamily="34" charset="-120"/>
                <a:ea typeface="Microsoft JhengHei" panose="020B0604030504040204" pitchFamily="34" charset="-120"/>
              </a:rPr>
              <a:t>實踐的機會</a:t>
            </a:r>
            <a:endParaRPr lang="en-US" sz="2800" b="1" dirty="0" smtClean="0">
              <a:latin typeface="Microsoft JhengHei" panose="020B0604030504040204" pitchFamily="34" charset="-120"/>
              <a:ea typeface="Microsoft JhengHei" panose="020B0604030504040204" pitchFamily="34" charset="-120"/>
            </a:endParaRPr>
          </a:p>
          <a:p>
            <a:pPr marL="285750" indent="-285750">
              <a:spcBef>
                <a:spcPts val="1200"/>
              </a:spcBef>
              <a:buFont typeface="Arial" panose="020B0604020202020204" pitchFamily="34" charset="0"/>
              <a:buChar char="•"/>
            </a:pPr>
            <a:r>
              <a:rPr lang="zh-TW" altLang="en-US" sz="3200" b="1" dirty="0" smtClean="0">
                <a:latin typeface="Microsoft JhengHei" panose="020B0604030504040204" pitchFamily="34" charset="-120"/>
                <a:ea typeface="Microsoft JhengHei" panose="020B0604030504040204" pitchFamily="34" charset="-120"/>
              </a:rPr>
              <a:t>結</a:t>
            </a:r>
            <a:r>
              <a:rPr lang="zh-TW" altLang="en-US" sz="3200" b="1" dirty="0">
                <a:latin typeface="Microsoft JhengHei" panose="020B0604030504040204" pitchFamily="34" charset="-120"/>
                <a:ea typeface="Microsoft JhengHei" panose="020B0604030504040204" pitchFamily="34" charset="-120"/>
              </a:rPr>
              <a:t>語</a:t>
            </a:r>
            <a:endParaRPr lang="en-US" sz="3200" b="1" dirty="0">
              <a:latin typeface="Microsoft JhengHei" panose="020B0604030504040204" pitchFamily="34" charset="-120"/>
              <a:ea typeface="Microsoft JhengHei" panose="020B0604030504040204" pitchFamily="34" charset="-120"/>
            </a:endParaRPr>
          </a:p>
          <a:p>
            <a:pPr lvl="1"/>
            <a:endParaRPr lang="en-US" altLang="zh-TW" b="1" dirty="0">
              <a:latin typeface="Microsoft JhengHei" panose="020B0604030504040204" pitchFamily="34" charset="-120"/>
              <a:ea typeface="Microsoft JhengHei" panose="020B0604030504040204" pitchFamily="34" charset="-120"/>
            </a:endParaRPr>
          </a:p>
        </p:txBody>
      </p:sp>
      <p:sp>
        <p:nvSpPr>
          <p:cNvPr id="6" name="Right Arrow 5"/>
          <p:cNvSpPr/>
          <p:nvPr/>
        </p:nvSpPr>
        <p:spPr>
          <a:xfrm>
            <a:off x="457200" y="2057400"/>
            <a:ext cx="533400" cy="51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9AAA648-1FEE-4BC6-A74A-7F2F31D927FF}" type="slidenum">
              <a:rPr lang="en-US" smtClean="0"/>
              <a:t>9</a:t>
            </a:fld>
            <a:endParaRPr lang="en-US" dirty="0"/>
          </a:p>
        </p:txBody>
      </p:sp>
    </p:spTree>
    <p:extLst>
      <p:ext uri="{BB962C8B-B14F-4D97-AF65-F5344CB8AC3E}">
        <p14:creationId xmlns:p14="http://schemas.microsoft.com/office/powerpoint/2010/main" val="100187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icrosoft JhengHei"/>
        <a:ea typeface=""/>
        <a:cs typeface=""/>
      </a:majorFont>
      <a:minorFont>
        <a:latin typeface="Microsoft JhengHe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3584</TotalTime>
  <Words>3715</Words>
  <Application>Microsoft Office PowerPoint</Application>
  <PresentationFormat>On-screen Show (4:3)</PresentationFormat>
  <Paragraphs>477</Paragraphs>
  <Slides>38</Slides>
  <Notes>27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我們愛讓世界不一樣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改變世界的途徑</vt:lpstr>
      <vt:lpstr>PowerPoint Presentation</vt:lpstr>
      <vt:lpstr>PowerPoint Presentation</vt:lpstr>
      <vt:lpstr>活出基督去改變世界*</vt:lpstr>
      <vt:lpstr>得著改變世界的能力</vt:lpstr>
      <vt:lpstr>門徒，世界改變的起點！</vt:lpstr>
      <vt:lpstr>建立簡樸的生活</vt:lpstr>
      <vt:lpstr>奉獻 3T</vt:lpstr>
      <vt:lpstr>PowerPoint Presentation</vt:lpstr>
      <vt:lpstr>公義和政治</vt:lpstr>
      <vt:lpstr>“護理萬物”的個人回應</vt:lpstr>
      <vt:lpstr>PowerPoint Presentation</vt:lpstr>
      <vt:lpstr>PowerPoint Presentation</vt:lpstr>
      <vt:lpstr>PowerPoint Presentation</vt:lpstr>
      <vt:lpstr>瞭解世界環境和時代議題</vt:lpstr>
      <vt:lpstr>PowerPoint Presentation</vt:lpstr>
      <vt:lpstr>PowerPoint Presentation</vt:lpstr>
      <vt:lpstr>One family wrote: "Sometimes people come into your life who make such a difference, you are changed forever. That is the way I feel about all of you at the Boston Ronald McDonald House. When you are so far from loved ones and friends with such a serious problem, it is almost impossible to think that strangers can be so loving and giving. But, of course, none of us stayed strangers for long. Rather, you became our second family."</vt:lpstr>
      <vt:lpstr>PowerPoint Presentation</vt:lpstr>
      <vt:lpstr>致謝和通告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Ming Tsai</dc:creator>
  <cp:lastModifiedBy>Ming Tsai</cp:lastModifiedBy>
  <cp:revision>503</cp:revision>
  <dcterms:created xsi:type="dcterms:W3CDTF">2015-03-09T21:58:25Z</dcterms:created>
  <dcterms:modified xsi:type="dcterms:W3CDTF">2016-08-21T01:19:33Z</dcterms:modified>
</cp:coreProperties>
</file>