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94" r:id="rId3"/>
    <p:sldId id="276" r:id="rId4"/>
    <p:sldId id="360" r:id="rId5"/>
    <p:sldId id="366" r:id="rId6"/>
    <p:sldId id="361" r:id="rId7"/>
    <p:sldId id="362" r:id="rId8"/>
    <p:sldId id="389" r:id="rId9"/>
    <p:sldId id="388" r:id="rId10"/>
    <p:sldId id="370" r:id="rId11"/>
    <p:sldId id="390" r:id="rId12"/>
    <p:sldId id="375" r:id="rId13"/>
    <p:sldId id="387" r:id="rId14"/>
    <p:sldId id="376" r:id="rId15"/>
    <p:sldId id="377" r:id="rId16"/>
    <p:sldId id="363" r:id="rId17"/>
    <p:sldId id="385" r:id="rId18"/>
    <p:sldId id="364" r:id="rId19"/>
    <p:sldId id="373" r:id="rId20"/>
    <p:sldId id="374" r:id="rId21"/>
    <p:sldId id="383" r:id="rId22"/>
    <p:sldId id="393" r:id="rId23"/>
    <p:sldId id="382" r:id="rId24"/>
    <p:sldId id="324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20E"/>
    <a:srgbClr val="EF258F"/>
    <a:srgbClr val="FFFF99"/>
    <a:srgbClr val="ED7241"/>
    <a:srgbClr val="BFEFBF"/>
    <a:srgbClr val="F68E38"/>
    <a:srgbClr val="66CCFF"/>
    <a:srgbClr val="33CCCC"/>
    <a:srgbClr val="99CCFF"/>
    <a:srgbClr val="10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7" autoAdjust="0"/>
    <p:restoredTop sz="94660"/>
  </p:normalViewPr>
  <p:slideViewPr>
    <p:cSldViewPr>
      <p:cViewPr>
        <p:scale>
          <a:sx n="50" d="100"/>
          <a:sy n="50" d="100"/>
        </p:scale>
        <p:origin x="-96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>
        <p:scale>
          <a:sx n="100" d="100"/>
          <a:sy n="100" d="100"/>
        </p:scale>
        <p:origin x="-828" y="8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CFBA-90A4-4383-86B5-5F60F200290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A62BC-86B9-4C3A-9838-3DBE37EE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A5E3-C903-4DD5-A8D0-0EF809D90ED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E461-D830-4C32-A7D1-9C55EA4A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Show poster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今天是春季主日學最後一堂。過了退休會，暑期主日學就要開始。今年我們準備</a:t>
            </a:r>
            <a:br>
              <a:rPr lang="zh-TW" altLang="en-US" dirty="0"/>
            </a:br>
            <a:r>
              <a:rPr lang="en-US" altLang="zh-TW" dirty="0"/>
              <a:t>Show slide2 with 3 questions.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Show 3</a:t>
            </a:r>
            <a:br>
              <a:rPr lang="en-US" altLang="zh-TW" dirty="0"/>
            </a:br>
            <a:r>
              <a:rPr lang="en-US" altLang="zh-TW" dirty="0"/>
              <a:t>  </a:t>
            </a:r>
            <a:r>
              <a:rPr lang="zh-TW" altLang="en-US" dirty="0"/>
              <a:t>這堂課除了教導以外，還會有實習</a:t>
            </a:r>
            <a:r>
              <a:rPr lang="en-US" altLang="zh-TW" dirty="0"/>
              <a:t>, </a:t>
            </a:r>
            <a:r>
              <a:rPr lang="zh-TW" altLang="en-US" dirty="0"/>
              <a:t>因為我們須要有行動才能改變世界。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Slide 4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耶穌裝備了</a:t>
            </a:r>
            <a:r>
              <a:rPr lang="en-US" altLang="zh-TW" dirty="0"/>
              <a:t>11</a:t>
            </a:r>
            <a:r>
              <a:rPr lang="zh-TW" altLang="en-US" dirty="0"/>
              <a:t>個門徒。他們出去改變了世界。今天神仍然呼召跟隨耶穌的人去改變世界。這才是整全的福音，是福音的大能。你願意嗎？我們希望大家能上這堂課，先讓自己得到改變，因此出去為著耶穌改變世界。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 in action is what makes Christian a Christian.</a:t>
            </a:r>
          </a:p>
          <a:p>
            <a:r>
              <a:rPr lang="zh-TW" altLang="en-US" dirty="0"/>
              <a:t>早期基督徒受羅馬帝國迫害。最熟悉的包括尼碌王於主後</a:t>
            </a:r>
            <a:r>
              <a:rPr lang="en-US" dirty="0"/>
              <a:t>70</a:t>
            </a:r>
            <a:r>
              <a:rPr lang="zh-TW" altLang="en-US" dirty="0"/>
              <a:t>年火嫈羅馬城 卻歸罪基督徒。到第三世紀，迫害情況改善，基督教得到廣傳。主要原因是當時基督徒的善行。有一次，羅馬發生瘟疫，有錢有勢的逃出城，基督徒卻留下照顧病 人。當時的基督徒也特別看顧窮人，婦女，兒童，和社會𥚃被忽視的群眾。他們的行為見證改變了世界，許多人接受基督教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/>
              <a:t>我們算是福音派教會。非常注重傳福音。</a:t>
            </a:r>
            <a:endParaRPr lang="en-US" dirty="0"/>
          </a:p>
          <a:p>
            <a:r>
              <a:rPr lang="zh-TW" altLang="en-US" dirty="0"/>
              <a:t>事工和傳福音有關。談的也是和傳福音有關。福音 怎麼的福音？不整全。如何傳褔音？僅口傳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在得救之後成聖的過程中，福音繼續扮演重要角色。它讓耶穌的門徒得到豐盛的生命。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 in action is what makes Christian a Christian.</a:t>
            </a:r>
          </a:p>
          <a:p>
            <a:endParaRPr lang="en-US" dirty="0"/>
          </a:p>
          <a:p>
            <a:r>
              <a:rPr lang="zh-TW" altLang="en-US" dirty="0"/>
              <a:t>信心帶出的行為能改變人心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dirty="0" smtClean="0"/>
              <a:t>Francis </a:t>
            </a:r>
            <a:r>
              <a:rPr lang="en-US" dirty="0"/>
              <a:t>of Assisi: </a:t>
            </a:r>
            <a:r>
              <a:rPr lang="zh-TW" altLang="en-US" dirty="0"/>
              <a:t>「總要傳福音；但是只在必要時才用口傳」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基督教信仰 是講愛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愛</a:t>
            </a:r>
            <a:r>
              <a:rPr lang="zh-TW" altLang="en-US" dirty="0"/>
              <a:t>不僅在口舌和言語。愛是行動的。神的榜樣：差遣兒子降世為人。</a:t>
            </a:r>
            <a:br>
              <a:rPr lang="zh-TW" altLang="en-US" dirty="0"/>
            </a:br>
            <a:r>
              <a:rPr lang="zh-TW" altLang="en-US" dirty="0"/>
              <a:t>愛的真諦：不做不該做的事，同時做該做的事。</a:t>
            </a:r>
            <a:br>
              <a:rPr lang="zh-TW" altLang="en-US" dirty="0"/>
            </a:br>
            <a:r>
              <a:rPr lang="zh-TW" altLang="en-US" dirty="0"/>
              <a:t>愛和喜歡不同。喜歡是為了得著，而愛卻是為了付出。</a:t>
            </a:r>
            <a:endParaRPr lang="en-US" altLang="zh-TW" dirty="0" smtClean="0"/>
          </a:p>
          <a:p>
            <a:endParaRPr lang="en-US" altLang="zh-TW" b="1" dirty="0">
              <a:latin typeface="+mn-ea"/>
            </a:endParaRPr>
          </a:p>
          <a:p>
            <a:r>
              <a:rPr lang="zh-TW" altLang="en-US" dirty="0"/>
              <a:t>愛人如己</a:t>
            </a:r>
            <a:r>
              <a:rPr lang="en-US" altLang="zh-TW" dirty="0"/>
              <a:t>--》</a:t>
            </a:r>
            <a:r>
              <a:rPr lang="zh-TW" altLang="en-US" dirty="0"/>
              <a:t>㩘性自我</a:t>
            </a:r>
            <a:endParaRPr lang="en-US" altLang="zh-TW" b="1" dirty="0">
              <a:latin typeface="+mn-ea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zh-TW" altLang="en-US" dirty="0"/>
              <a:t>不要獻祭供物 要的是心。沒有心的獻祭不是神所喜愛的。獻祭應該是愛神的自然表現。第一誡命就是神要我們的心。第二誡命和大使命是我們的奉獻。所以，順服第一誡命是順服 第二誡命和大使命的根本。這也就是為什麼，在門徒離開耶路撒冷去傳福音之前，耶穌先要堅定他們愛主的心。記得耶穌復活後，在加利利海旁，問彼得三次，你愛 我嗎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dirty="0"/>
              <a:t>Do you get stuck in your spiritual growth? </a:t>
            </a:r>
            <a:r>
              <a:rPr lang="en-US" dirty="0" smtClean="0"/>
              <a:t>If yes, try to get up, go, and do something to serve Him.  Those actions will unstuck you, inspire you to follow Him closely.  </a:t>
            </a:r>
          </a:p>
          <a:p>
            <a:r>
              <a:rPr lang="en-US" altLang="zh-TW" dirty="0"/>
              <a:t>Feedback </a:t>
            </a:r>
            <a:r>
              <a:rPr lang="zh-TW" altLang="en-US" dirty="0"/>
              <a:t>正面循環</a:t>
            </a:r>
            <a:endParaRPr lang="en-US" altLang="zh-TW" dirty="0"/>
          </a:p>
          <a:p>
            <a:endParaRPr lang="en-US" dirty="0" smtClean="0"/>
          </a:p>
          <a:p>
            <a:r>
              <a:rPr lang="en-US" dirty="0"/>
              <a:t>Note: </a:t>
            </a:r>
            <a:r>
              <a:rPr lang="zh-TW" altLang="en-US" dirty="0"/>
              <a:t>愛神，個人靈性操練，愛不祇是舌頭 嘴巴，愛主的表現就是愛人，愛人的靈魂</a:t>
            </a:r>
            <a:r>
              <a:rPr lang="en-US" dirty="0"/>
              <a:t> --</a:t>
            </a:r>
            <a:r>
              <a:rPr lang="en-US" altLang="zh-TW" dirty="0"/>
              <a:t>》</a:t>
            </a:r>
            <a:r>
              <a:rPr lang="zh-TW" altLang="en-US" dirty="0"/>
              <a:t>大使命；愛人的生命，行公義好憐憫。如此行就是整全的福音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托爾斯泰 寫過一些小品文章 譬如二個老人， 用小説方式 討論人為什麼活</a:t>
            </a:r>
            <a:r>
              <a:rPr lang="en-US" dirty="0"/>
              <a:t> </a:t>
            </a:r>
          </a:p>
          <a:p>
            <a:r>
              <a:rPr lang="zh-TW" altLang="en-US" dirty="0"/>
              <a:t>人們以為自己只是靠對自己的關心活著的，其實他們完全是靠愛活著的。誰生活在愛𥚃，誰就住在上帝𥚃面，上帝也住在他𥚃面，因為上帝就是愛。</a:t>
            </a:r>
            <a:endParaRPr lang="en-US" dirty="0"/>
          </a:p>
          <a:p>
            <a:r>
              <a:rPr lang="zh-TW" altLang="en-US" dirty="0"/>
              <a:t>我們活在世上，神要我們以愛和善行還願。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個人改變 與神的關係。 眾人改變，與世界的關係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God will do </a:t>
            </a:r>
            <a:r>
              <a:rPr lang="en-US" sz="1800" dirty="0"/>
              <a:t>the </a:t>
            </a:r>
            <a:r>
              <a:rPr lang="en-US" sz="1800" dirty="0" smtClean="0"/>
              <a:t>rest</a:t>
            </a:r>
            <a:endParaRPr lang="en-US" sz="1800" dirty="0"/>
          </a:p>
          <a:p>
            <a:r>
              <a:rPr lang="zh-TW" altLang="en-US" sz="1800" dirty="0"/>
              <a:t>例</a:t>
            </a:r>
            <a:r>
              <a:rPr lang="zh-TW" altLang="en-US" sz="1800" dirty="0" smtClean="0"/>
              <a:t>子</a:t>
            </a:r>
            <a:r>
              <a:rPr lang="en-US" altLang="zh-TW" sz="1800" dirty="0" smtClean="0"/>
              <a:t>: </a:t>
            </a:r>
            <a:r>
              <a:rPr lang="zh-TW" altLang="en-US" sz="1800" dirty="0" smtClean="0"/>
              <a:t>五</a:t>
            </a:r>
            <a:r>
              <a:rPr lang="zh-TW" altLang="en-US" sz="1800" dirty="0"/>
              <a:t>瓶二</a:t>
            </a:r>
            <a:r>
              <a:rPr lang="zh-TW" altLang="en-US" sz="1800" dirty="0" smtClean="0"/>
              <a:t>魚</a:t>
            </a:r>
            <a:r>
              <a:rPr lang="en-US" altLang="zh-TW" sz="1800" dirty="0" smtClean="0"/>
              <a:t>, </a:t>
            </a:r>
            <a:r>
              <a:rPr lang="zh-TW" altLang="en-US" sz="1800" dirty="0" smtClean="0"/>
              <a:t>基甸 </a:t>
            </a:r>
            <a:r>
              <a:rPr lang="en-US" sz="1800" dirty="0" smtClean="0"/>
              <a:t>30 soldiers</a:t>
            </a:r>
            <a:endParaRPr lang="en-US" altLang="zh-TW" sz="1800" dirty="0" smtClean="0"/>
          </a:p>
          <a:p>
            <a:endParaRPr lang="en-US" altLang="zh-TW" sz="1800" dirty="0" smtClean="0"/>
          </a:p>
          <a:p>
            <a:r>
              <a:rPr lang="zh-TW" altLang="en-US" sz="1800" dirty="0" smtClean="0"/>
              <a:t>蝴</a:t>
            </a:r>
            <a:r>
              <a:rPr lang="zh-TW" altLang="en-US" sz="1800" dirty="0"/>
              <a:t>蝶效</a:t>
            </a:r>
            <a:r>
              <a:rPr lang="zh-TW" altLang="en-US" sz="1800" dirty="0" smtClean="0"/>
              <a:t>應</a:t>
            </a:r>
            <a:endParaRPr lang="en-US" altLang="zh-TW" sz="1800" dirty="0" smtClean="0"/>
          </a:p>
          <a:p>
            <a:r>
              <a:rPr lang="zh-TW" altLang="en-US" sz="1800" dirty="0"/>
              <a:t>感動，激勵其他人參與</a:t>
            </a:r>
            <a:endParaRPr lang="en-US" sz="1800" dirty="0"/>
          </a:p>
          <a:p>
            <a:endParaRPr lang="en-US" altLang="zh-TW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words in the title</a:t>
            </a:r>
            <a:r>
              <a:rPr lang="en-US" dirty="0" smtClean="0"/>
              <a:t>: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en-US" altLang="zh-TW" dirty="0" smtClean="0"/>
              <a:t>,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改變</a:t>
            </a:r>
            <a:r>
              <a:rPr lang="en-US" dirty="0" smtClean="0"/>
              <a:t>,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 smtClean="0"/>
              <a:t>世界 指神的創造</a:t>
            </a:r>
            <a:r>
              <a:rPr lang="en-US" dirty="0" smtClean="0"/>
              <a:t>, </a:t>
            </a:r>
            <a:r>
              <a:rPr lang="zh-TW" altLang="en-US" dirty="0"/>
              <a:t>包括自然，人</a:t>
            </a:r>
            <a:r>
              <a:rPr lang="zh-TW" altLang="en-US" dirty="0" smtClean="0"/>
              <a:t>類。也指敗</a:t>
            </a:r>
            <a:r>
              <a:rPr lang="zh-TW" altLang="en-US" dirty="0"/>
              <a:t>壞</a:t>
            </a:r>
            <a:r>
              <a:rPr lang="zh-TW" altLang="en-US" dirty="0" smtClean="0"/>
              <a:t>，腐敗，與神對立的</a:t>
            </a:r>
            <a:r>
              <a:rPr lang="zh-TW" altLang="en-US" dirty="0"/>
              <a:t>人類</a:t>
            </a:r>
            <a:r>
              <a:rPr lang="zh-TW" altLang="en-US" dirty="0" smtClean="0"/>
              <a:t>社會。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Christ </a:t>
            </a:r>
            <a:r>
              <a:rPr lang="en-US" dirty="0"/>
              <a:t>calls us to be his disciples in changing the world, just like he called the twelve to change their world two thousand years ago.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words in the title</a:t>
            </a:r>
            <a:r>
              <a:rPr lang="en-US" dirty="0" smtClean="0"/>
              <a:t>:</a:t>
            </a:r>
            <a:r>
              <a:rPr lang="zh-TW" altLang="en-US" dirty="0" smtClean="0"/>
              <a:t>  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en-US" altLang="zh-TW" dirty="0" smtClean="0"/>
              <a:t>,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改變</a:t>
            </a:r>
            <a:r>
              <a:rPr lang="en-US" dirty="0" smtClean="0"/>
              <a:t>,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 smtClean="0"/>
              <a:t>世界 指神的創造</a:t>
            </a:r>
            <a:r>
              <a:rPr lang="en-US" dirty="0" smtClean="0"/>
              <a:t>, </a:t>
            </a:r>
            <a:r>
              <a:rPr lang="zh-TW" altLang="en-US" dirty="0"/>
              <a:t>包括自然，人</a:t>
            </a:r>
            <a:r>
              <a:rPr lang="zh-TW" altLang="en-US" dirty="0" smtClean="0"/>
              <a:t>類。也指敗</a:t>
            </a:r>
            <a:r>
              <a:rPr lang="zh-TW" altLang="en-US" dirty="0"/>
              <a:t>壞</a:t>
            </a:r>
            <a:r>
              <a:rPr lang="zh-TW" altLang="en-US" dirty="0" smtClean="0"/>
              <a:t>，腐敗，與神對立的</a:t>
            </a:r>
            <a:r>
              <a:rPr lang="zh-TW" altLang="en-US" dirty="0"/>
              <a:t>人類</a:t>
            </a:r>
            <a:r>
              <a:rPr lang="zh-TW" altLang="en-US" dirty="0" smtClean="0"/>
              <a:t>社會。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Christ </a:t>
            </a:r>
            <a:r>
              <a:rPr lang="en-US" dirty="0"/>
              <a:t>calls us to be his disciples in changing the world, just like he called the twelve to change their world two thousand years ago.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is </a:t>
            </a:r>
            <a:r>
              <a:rPr lang="zh-TW" altLang="en-US" b="1" dirty="0"/>
              <a:t>人子又是神子</a:t>
            </a:r>
            <a:r>
              <a:rPr lang="en-US" b="1" dirty="0"/>
              <a:t>care for spiritual </a:t>
            </a:r>
            <a:r>
              <a:rPr lang="en-US" b="1" dirty="0" err="1" smtClean="0"/>
              <a:t>ned</a:t>
            </a:r>
            <a:r>
              <a:rPr lang="en-US" b="1" dirty="0" smtClean="0"/>
              <a:t> </a:t>
            </a:r>
            <a:r>
              <a:rPr lang="en-US" b="1" dirty="0"/>
              <a:t>as well as physical </a:t>
            </a:r>
            <a:r>
              <a:rPr lang="en-US" b="1" dirty="0" smtClean="0"/>
              <a:t>need.  The woman with </a:t>
            </a:r>
            <a:r>
              <a:rPr lang="zh-TW" altLang="en-US" b="1" dirty="0" smtClean="0"/>
              <a:t>血</a:t>
            </a:r>
            <a:r>
              <a:rPr lang="zh-TW" altLang="en-US" b="1" dirty="0"/>
              <a:t>漏 </a:t>
            </a:r>
            <a:r>
              <a:rPr lang="en-US" altLang="zh-TW" b="1" dirty="0" smtClean="0"/>
              <a:t>Jesus healed her, restored her worship in the temple, and cleaned her in front of people (</a:t>
            </a:r>
            <a:r>
              <a:rPr lang="en-US" b="1" dirty="0" smtClean="0"/>
              <a:t>social need).</a:t>
            </a:r>
          </a:p>
          <a:p>
            <a:endParaRPr lang="en-US" b="1" dirty="0"/>
          </a:p>
          <a:p>
            <a:endParaRPr lang="en-US" dirty="0"/>
          </a:p>
          <a:p>
            <a:r>
              <a:rPr lang="zh-TW" altLang="en-US" dirty="0"/>
              <a:t>我們責任是宣告和活出那好消息，因此世人能夠聽到，看到，和感受到神的愛。神是莊稼收成的主。但是我們必須鬆土，栽種，澆水。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7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4415791"/>
            <a:ext cx="4572000" cy="12203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我們算是福音派教</a:t>
            </a:r>
            <a:r>
              <a:rPr lang="zh-TW" altLang="en-US" dirty="0" smtClean="0"/>
              <a:t>會。非常注重傳福音。</a:t>
            </a:r>
            <a:endParaRPr lang="en-US" dirty="0"/>
          </a:p>
          <a:p>
            <a:r>
              <a:rPr lang="zh-TW" altLang="en-US" dirty="0"/>
              <a:t>事</a:t>
            </a:r>
            <a:r>
              <a:rPr lang="zh-TW" altLang="en-US" dirty="0" smtClean="0"/>
              <a:t>工和</a:t>
            </a:r>
            <a:r>
              <a:rPr lang="zh-TW" altLang="en-US" dirty="0"/>
              <a:t>傳</a:t>
            </a:r>
            <a:r>
              <a:rPr lang="zh-TW" altLang="en-US" dirty="0" smtClean="0"/>
              <a:t>福音有關。談的也是和</a:t>
            </a:r>
            <a:r>
              <a:rPr lang="zh-TW" altLang="en-US" dirty="0"/>
              <a:t>傳</a:t>
            </a:r>
            <a:r>
              <a:rPr lang="zh-TW" altLang="en-US" dirty="0" smtClean="0"/>
              <a:t>福</a:t>
            </a:r>
            <a:r>
              <a:rPr lang="zh-TW" altLang="en-US" dirty="0"/>
              <a:t>音有</a:t>
            </a:r>
            <a:r>
              <a:rPr lang="zh-TW" altLang="en-US" dirty="0" smtClean="0"/>
              <a:t>關。</a:t>
            </a:r>
            <a:r>
              <a:rPr lang="zh-TW" altLang="en-US" dirty="0"/>
              <a:t>我們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識的福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</a:t>
            </a:r>
            <a:r>
              <a:rPr lang="zh-TW" altLang="en-US" dirty="0"/>
              <a:t>是</a:t>
            </a:r>
            <a:r>
              <a:rPr lang="zh-TW" altLang="en-US" dirty="0" smtClean="0"/>
              <a:t>怎</a:t>
            </a:r>
            <a:r>
              <a:rPr lang="zh-TW" altLang="en-US" dirty="0"/>
              <a:t>麼的福音</a:t>
            </a:r>
            <a:r>
              <a:rPr lang="zh-TW" altLang="en-US" dirty="0" smtClean="0"/>
              <a:t>？</a:t>
            </a:r>
            <a:r>
              <a:rPr lang="zh-TW" altLang="en-US" dirty="0"/>
              <a:t>我們</a:t>
            </a:r>
            <a:r>
              <a:rPr lang="zh-TW" altLang="en-US" dirty="0" smtClean="0"/>
              <a:t>如</a:t>
            </a:r>
            <a:r>
              <a:rPr lang="zh-TW" altLang="en-US" dirty="0"/>
              <a:t>何傳褔音</a:t>
            </a:r>
            <a:r>
              <a:rPr lang="zh-TW" altLang="en-US" dirty="0" smtClean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 in action is what makes Christian a Christian.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 in action is what makes Christian a Christian.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為著耶穌改變世界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1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A459-7C15-4997-B44A-2AC3BCC657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為著耶穌改變世界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2494-243B-4C99-9274-27E9EC77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8912"/>
            <a:ext cx="9144000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15859"/>
            <a:ext cx="4343400" cy="68718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如何傳福音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499949"/>
            <a:ext cx="7620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口傳、言傳、生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褔音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重視口傳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以為舉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手決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志，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甚至受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洗人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數越多越成功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全的褔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音除了口傳更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注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信心和愛心的行動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褔音是看得見，聽得到，摸得著的好消息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帶出更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大的能見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2440" y="5796201"/>
            <a:ext cx="551946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你自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己就是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那好消息！是嗎？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0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599" y="1510605"/>
            <a:ext cx="8229601" cy="3594795"/>
            <a:chOff x="-64026" y="-102085"/>
            <a:chExt cx="7075983" cy="5419641"/>
          </a:xfrm>
        </p:grpSpPr>
        <p:sp>
          <p:nvSpPr>
            <p:cNvPr id="6" name="Rectangle 5"/>
            <p:cNvSpPr/>
            <p:nvPr/>
          </p:nvSpPr>
          <p:spPr>
            <a:xfrm>
              <a:off x="-46979" y="-86378"/>
              <a:ext cx="6731342" cy="1583661"/>
            </a:xfrm>
            <a:prstGeom prst="rect">
              <a:avLst/>
            </a:prstGeom>
            <a:gradFill flip="none" rotWithShape="1">
              <a:gsLst>
                <a:gs pos="0">
                  <a:srgbClr val="FFEFD1">
                    <a:lumMod val="0"/>
                  </a:srgbClr>
                </a:gs>
                <a:gs pos="74000">
                  <a:srgbClr val="F0EBD5">
                    <a:alpha val="54000"/>
                    <a:lumMod val="0"/>
                    <a:lumOff val="100000"/>
                  </a:srgbClr>
                </a:gs>
                <a:gs pos="40000">
                  <a:srgbClr val="D1C39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743165" y="-102085"/>
              <a:ext cx="1295770" cy="162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kern="1200" dirty="0">
                  <a:solidFill>
                    <a:srgbClr val="000000"/>
                  </a:solidFill>
                  <a:effectLst/>
                  <a:latin typeface="Arial"/>
                  <a:ea typeface="PMingLiU"/>
                </a:rPr>
                <a:t>Now </a:t>
              </a:r>
              <a:br>
                <a:rPr lang="en-US" sz="3200" b="1" kern="1200" dirty="0">
                  <a:solidFill>
                    <a:srgbClr val="000000"/>
                  </a:solidFill>
                  <a:effectLst/>
                  <a:latin typeface="Arial"/>
                  <a:ea typeface="PMingLiU"/>
                </a:rPr>
              </a:br>
              <a:r>
                <a:rPr lang="en-US" sz="3200" b="1" kern="1200" dirty="0">
                  <a:solidFill>
                    <a:srgbClr val="000000"/>
                  </a:solidFill>
                  <a:effectLst/>
                  <a:latin typeface="Arial"/>
                  <a:ea typeface="PMingLiU"/>
                </a:rPr>
                <a:t>Here</a:t>
              </a:r>
              <a:endParaRPr lang="en-US" sz="32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93" y="421325"/>
              <a:ext cx="609600" cy="4572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34310" y="413219"/>
              <a:ext cx="609600" cy="4572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171047" y="421324"/>
              <a:ext cx="609600" cy="4572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009246" y="421324"/>
              <a:ext cx="609600" cy="4572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414072" y="108419"/>
              <a:ext cx="0" cy="10668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33279" y="108419"/>
              <a:ext cx="0" cy="10668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7"/>
            <p:cNvSpPr txBox="1"/>
            <p:nvPr/>
          </p:nvSpPr>
          <p:spPr>
            <a:xfrm>
              <a:off x="918750" y="1636490"/>
              <a:ext cx="990217" cy="78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b="1" kern="1200" dirty="0" smtClean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得救</a:t>
              </a:r>
              <a:endParaRPr lang="en-US" sz="2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0185" y="1636490"/>
              <a:ext cx="1582664" cy="7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2800" b="1" kern="1200" dirty="0" smtClean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肉體死亡</a:t>
              </a:r>
              <a:endParaRPr 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413858" y="2685722"/>
              <a:ext cx="213" cy="22669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64087" y="3145249"/>
              <a:ext cx="0" cy="18074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2"/>
            <p:cNvSpPr txBox="1"/>
            <p:nvPr/>
          </p:nvSpPr>
          <p:spPr>
            <a:xfrm>
              <a:off x="-64026" y="3284507"/>
              <a:ext cx="1459156" cy="143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zh-TW" sz="2800" b="1" kern="1200" dirty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死在過犯罪惡之中</a:t>
              </a:r>
              <a:endParaRPr lang="en-US" sz="2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1525" y="2946945"/>
              <a:ext cx="2948325" cy="2204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marR="0" indent="-27432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sz="2800" b="1" kern="1200" dirty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我們與基</a:t>
              </a:r>
              <a:r>
                <a:rPr lang="zh-TW" sz="2800" b="1" kern="1200" dirty="0" smtClean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督同活</a:t>
              </a:r>
              <a:endParaRPr lang="en-US" altLang="zh-TW" sz="2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endParaRPr>
            </a:p>
            <a:p>
              <a:pPr marL="274320" marR="0" indent="-274320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認識</a:t>
              </a:r>
              <a:r>
                <a:rPr lang="en-US" altLang="zh-TW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, </a:t>
              </a:r>
              <a:r>
                <a:rPr lang="zh-TW" altLang="en-US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順服</a:t>
              </a:r>
              <a:r>
                <a:rPr lang="en-US" altLang="zh-TW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,</a:t>
              </a:r>
              <a:r>
                <a:rPr lang="zh-TW" altLang="en-US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 效</a:t>
              </a:r>
              <a:r>
                <a:rPr lang="zh-TW" altLang="en-US" sz="2800" b="1" dirty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法</a:t>
              </a:r>
              <a:r>
                <a:rPr lang="en-US" altLang="zh-TW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,</a:t>
              </a:r>
              <a:r>
                <a:rPr lang="zh-TW" altLang="en-US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 服事</a:t>
              </a:r>
              <a:r>
                <a:rPr lang="en-US" altLang="zh-TW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, </a:t>
              </a:r>
              <a:r>
                <a:rPr lang="zh-TW" altLang="en-US" sz="2800" b="1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榮耀</a:t>
              </a:r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耶穌</a:t>
              </a:r>
              <a:endParaRPr lang="en-US" sz="2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02688" y="3229488"/>
              <a:ext cx="1809269" cy="2088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zh-TW" sz="2800" b="1" kern="1200" dirty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與基督一同復活</a:t>
              </a:r>
              <a:r>
                <a:rPr lang="en-US" sz="2800" b="1" kern="1200" dirty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, </a:t>
              </a:r>
              <a:r>
                <a:rPr lang="zh-TW" sz="2800" b="1" kern="1200" dirty="0">
                  <a:solidFill>
                    <a:srgbClr val="000000"/>
                  </a:solidFill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/>
                </a:rPr>
                <a:t>一同坐在天上</a:t>
              </a:r>
              <a:endParaRPr lang="en-US" sz="2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78601" y="5486400"/>
            <a:ext cx="59413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在成聖過程中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信心的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帶出榮神益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的豐盛生命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福音本是神的大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5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403380" y="2971800"/>
            <a:ext cx="6597620" cy="1094495"/>
            <a:chOff x="1403380" y="3079959"/>
            <a:chExt cx="6597620" cy="1094495"/>
          </a:xfrm>
        </p:grpSpPr>
        <p:sp>
          <p:nvSpPr>
            <p:cNvPr id="9" name="TextBox 8"/>
            <p:cNvSpPr txBox="1"/>
            <p:nvPr/>
          </p:nvSpPr>
          <p:spPr>
            <a:xfrm>
              <a:off x="1403380" y="3651234"/>
              <a:ext cx="1562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信心</a:t>
              </a:r>
              <a:endPara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4056" y="3579783"/>
              <a:ext cx="37469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救</a:t>
              </a:r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恩    </a:t>
              </a:r>
              <a:r>
                <a:rPr lang="en-US" altLang="zh-TW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+</a:t>
              </a:r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  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行為</a:t>
              </a:r>
              <a:endParaRPr lang="en-US" altLang="zh-TW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435019" y="3203017"/>
              <a:ext cx="571274" cy="13716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44356" y="3079959"/>
              <a:ext cx="1562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恩典</a:t>
              </a:r>
              <a:endPara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整全的福音能夠改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變世界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0653" y="435060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個人改變 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與神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關係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384" y="432994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改變眾人</a:t>
            </a:r>
            <a:endParaRPr lang="en-US" altLang="zh-TW" sz="2400" b="1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世界的關係</a:t>
            </a:r>
            <a:endParaRPr lang="en-US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094" y="1311236"/>
            <a:ext cx="7094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呼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召今天的門徒去改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界正像祂二千年前呼召十二個門徒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界一樣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599093"/>
            <a:ext cx="7138107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整全福音的願景是使神的國降臨</a:t>
            </a:r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在地上，而非遙遠的天上；現在，而非未來。</a:t>
            </a:r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</a:t>
            </a:r>
            <a:r>
              <a:rPr 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6:10</a:t>
            </a:r>
            <a:r>
              <a:rPr lang="zh-TW" altLang="en-US" dirty="0">
                <a:solidFill>
                  <a:srgbClr val="0070C0"/>
                </a:solidFill>
              </a:rPr>
              <a:t>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4332363" y="4471999"/>
            <a:ext cx="571274" cy="67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6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反應出神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對我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們期望的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601" y="1318157"/>
            <a:ext cx="6804127" cy="4526894"/>
            <a:chOff x="1576870" y="1515434"/>
            <a:chExt cx="7109930" cy="5190166"/>
          </a:xfrm>
        </p:grpSpPr>
        <p:sp>
          <p:nvSpPr>
            <p:cNvPr id="4" name="TextBox 3"/>
            <p:cNvSpPr txBox="1"/>
            <p:nvPr/>
          </p:nvSpPr>
          <p:spPr>
            <a:xfrm>
              <a:off x="2530459" y="1794213"/>
              <a:ext cx="3730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第一大誡命 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愛神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804640" y="2911985"/>
              <a:ext cx="22365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第二大</a:t>
              </a: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誡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命</a:t>
              </a:r>
              <a:endPara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en-US" altLang="zh-TW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愛人如己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endPara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30250" y="2849940"/>
              <a:ext cx="215155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大使命 </a:t>
              </a:r>
              <a:endPara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愛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人靈命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</a:p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傳福音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endPara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3560" y="5525870"/>
              <a:ext cx="19159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使作門徒</a:t>
              </a:r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endPara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7869" y="5370493"/>
              <a:ext cx="219798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幫助有需要的鄰居</a:t>
              </a:r>
              <a:endPara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1515434"/>
              <a:ext cx="5562600" cy="32851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76870" y="5181600"/>
              <a:ext cx="282742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29670" y="5175766"/>
              <a:ext cx="2470288" cy="1395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404291" y="5721198"/>
              <a:ext cx="525379" cy="374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531355">
              <a:off x="2936271" y="4662595"/>
              <a:ext cx="393593" cy="5936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20466325">
              <a:off x="5720380" y="4512319"/>
              <a:ext cx="408334" cy="7257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512676">
              <a:off x="3133540" y="2258091"/>
              <a:ext cx="393593" cy="74612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9942196">
              <a:off x="5093562" y="2326662"/>
              <a:ext cx="393593" cy="67350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Curved Right Arrow 19"/>
            <p:cNvSpPr/>
            <p:nvPr/>
          </p:nvSpPr>
          <p:spPr>
            <a:xfrm rot="10800000">
              <a:off x="7315200" y="2631152"/>
              <a:ext cx="1371600" cy="309004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9200" y="6071093"/>
            <a:ext cx="7131255" cy="5847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愛是一切行為的出發點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Love in Action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0291" y="1260685"/>
            <a:ext cx="8443417" cy="4911515"/>
            <a:chOff x="319583" y="1143000"/>
            <a:chExt cx="8443417" cy="5003923"/>
          </a:xfrm>
        </p:grpSpPr>
        <p:sp>
          <p:nvSpPr>
            <p:cNvPr id="32" name="Rectangle 31"/>
            <p:cNvSpPr/>
            <p:nvPr/>
          </p:nvSpPr>
          <p:spPr>
            <a:xfrm>
              <a:off x="319583" y="1143000"/>
              <a:ext cx="8443417" cy="50039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2179758" y="2446434"/>
              <a:ext cx="1476764" cy="97230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90818" y="3568326"/>
              <a:ext cx="1516306" cy="97230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07125" y="2446434"/>
              <a:ext cx="1476764" cy="9723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0" name="Straight Arrow Connector 9"/>
            <p:cNvCxnSpPr>
              <a:stCxn id="2" idx="5"/>
              <a:endCxn id="6" idx="1"/>
            </p:cNvCxnSpPr>
            <p:nvPr/>
          </p:nvCxnSpPr>
          <p:spPr>
            <a:xfrm>
              <a:off x="3440255" y="3276350"/>
              <a:ext cx="472622" cy="43436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7"/>
              <a:endCxn id="8" idx="3"/>
            </p:cNvCxnSpPr>
            <p:nvPr/>
          </p:nvCxnSpPr>
          <p:spPr>
            <a:xfrm flipV="1">
              <a:off x="4985066" y="3276350"/>
              <a:ext cx="438326" cy="43436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958244" y="1369133"/>
              <a:ext cx="4947160" cy="3814433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770464" y="4311258"/>
              <a:ext cx="959898" cy="87230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79758" y="3375291"/>
              <a:ext cx="361422" cy="1464513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573131" y="3222299"/>
              <a:ext cx="1402926" cy="1988823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14175" y="4412188"/>
              <a:ext cx="2112743" cy="132512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19661" y="2645599"/>
              <a:ext cx="1935099" cy="59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社區外展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8639" y="2596020"/>
              <a:ext cx="974241" cy="5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差傳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56522" y="3797701"/>
              <a:ext cx="1769540" cy="5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社會關懷</a:t>
              </a:r>
              <a:endParaRPr lang="en-US" altLang="zh-TW" sz="32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76565" y="3493534"/>
              <a:ext cx="1545355" cy="11218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6832" y="4881866"/>
              <a:ext cx="2104390" cy="63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教會附近</a:t>
              </a:r>
              <a:endParaRPr 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9050" y="5420120"/>
              <a:ext cx="1242249" cy="63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全球</a:t>
              </a:r>
              <a:endParaRPr 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4760" y="1691203"/>
              <a:ext cx="1073654" cy="63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教會</a:t>
              </a:r>
              <a:endPara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50914" y="5508689"/>
              <a:ext cx="1073654" cy="63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世界</a:t>
              </a:r>
              <a:endPara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138534" y="2296849"/>
              <a:ext cx="1545355" cy="11218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026692" y="2358773"/>
              <a:ext cx="1770503" cy="11218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730361" y="3480665"/>
              <a:ext cx="1545355" cy="11218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4" name="Straight Arrow Connector 3"/>
            <p:cNvCxnSpPr>
              <a:endCxn id="19" idx="1"/>
            </p:cNvCxnSpPr>
            <p:nvPr/>
          </p:nvCxnSpPr>
          <p:spPr>
            <a:xfrm>
              <a:off x="3440255" y="3276350"/>
              <a:ext cx="462623" cy="381481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7" idx="7"/>
              <a:endCxn id="25" idx="3"/>
            </p:cNvCxnSpPr>
            <p:nvPr/>
          </p:nvCxnSpPr>
          <p:spPr>
            <a:xfrm flipV="1">
              <a:off x="5049403" y="3254444"/>
              <a:ext cx="315442" cy="39051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會進入世界的三大事工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4569" y="6273225"/>
            <a:ext cx="6596431" cy="58477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基督的門徒應當為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著耶穌改變世界</a:t>
            </a:r>
            <a:r>
              <a:rPr lang="en-US" sz="32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altLang="zh-TW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0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524000"/>
            <a:ext cx="8458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406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需要多少人才能改變世界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4467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10149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717924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5781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85587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7841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67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77587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289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1341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8420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978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19906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554661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0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524000"/>
            <a:ext cx="8458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406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需要多少人才能改變世界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4467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10149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717924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5781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85587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7841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67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77587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289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1341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842000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978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19906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554661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8450" y="2675404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ONE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2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課程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目的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和安排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目的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0" indent="-347472">
              <a:spcBef>
                <a:spcPts val="1200"/>
              </a:spcBef>
              <a:buFont typeface="Microsoft JhengHei" panose="020B0604030504040204" pitchFamily="34" charset="-120"/>
              <a:buChar char="─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並鼓勵學生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，為著耶穌改變世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安排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207008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教義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教導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207008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工場實習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207008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復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討論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見證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Recitation)</a:t>
            </a:r>
          </a:p>
          <a:p>
            <a:pPr marL="365760" indent="-36576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重點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97280" lvl="1" indent="-347472">
              <a:spcBef>
                <a:spcPts val="600"/>
              </a:spcBef>
              <a:buFont typeface="Calibri" panose="020F0502020204030204" pitchFamily="34" charset="0"/>
              <a:buChar char="─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主要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社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會關懷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0" lvl="1" indent="-347472">
              <a:spcBef>
                <a:spcPts val="600"/>
              </a:spcBef>
              <a:buFont typeface="Calibri" panose="020F0502020204030204" pitchFamily="34" charset="0"/>
              <a:buChar char="─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次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要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社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區外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展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差傳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97280" lvl="1" indent="-347472">
              <a:spcBef>
                <a:spcPts val="600"/>
              </a:spcBef>
              <a:buFont typeface="Calibri" panose="020F0502020204030204" pitchFamily="34" charset="0"/>
              <a:buChar char="─"/>
            </a:pP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61928"/>
              </p:ext>
            </p:extLst>
          </p:nvPr>
        </p:nvGraphicFramePr>
        <p:xfrm>
          <a:off x="133349" y="1447800"/>
          <a:ext cx="883920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710"/>
                <a:gridCol w="6550479"/>
                <a:gridCol w="12430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主題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教師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Introduction and Overview 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概論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6/12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 Hole in Our Gospel? 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福音的缺口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6/26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Gospel = Helping the Poor 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福音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幫助窮人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曾陽生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7/3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What Is the World We Live in Today?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今天我們活在怎樣的世界裏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?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7/10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Are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You Willing</a:t>
                      </a: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?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你願意嗎</a:t>
                      </a: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?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7/17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Preparations for Engaging the World</a:t>
                      </a:r>
                      <a:endParaRPr lang="en-US" sz="2400" b="1" baseline="0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l"/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進入世界的準備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7/24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Our Strategies for Actions-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Brainstorming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採取行動的策略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-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腦力激盪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課程表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76896"/>
              </p:ext>
            </p:extLst>
          </p:nvPr>
        </p:nvGraphicFramePr>
        <p:xfrm>
          <a:off x="304800" y="1386840"/>
          <a:ext cx="86868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503"/>
                <a:gridCol w="618249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主題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教師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7/31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Recitation 1 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復習 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汪新文等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8/7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Equipping Oneself-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Becoming a Disciple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of Jesus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裝備自己</a:t>
                      </a: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-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成為耶穌的門徒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黃俊文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8/14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Equipping Oneself-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Discover, Develop, and Deploy Spiritual Gifts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endParaRPr lang="en-US" altLang="zh-TW" sz="2400" b="1" baseline="0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裝備自己</a:t>
                      </a: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-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發掘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發展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和發揮屬靈恩賜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夏宗蓓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8/21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Ways to Make Differences for Jesus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endParaRPr lang="en-US" altLang="zh-TW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為著耶穌改變世界的途徑</a:t>
                      </a:r>
                      <a:r>
                        <a:rPr lang="en-US" altLang="zh-TW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蔡明哲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8/28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Recitation 2 (review and summary)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復習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汪新文等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 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19 (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) 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父親節崇拜沒有成人主日學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 </a:t>
                      </a:r>
                      <a:endParaRPr lang="en-US" sz="20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課程表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(2/2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650" y="609600"/>
            <a:ext cx="78522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Make Differences for Jesus </a:t>
            </a:r>
            <a:r>
              <a:rPr 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the World</a:t>
            </a:r>
          </a:p>
          <a:p>
            <a:pPr algn="ctr"/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為著耶穌去改變世界</a:t>
            </a:r>
            <a:r>
              <a:rPr 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altLang="zh-TW" sz="4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概論</a:t>
            </a:r>
            <a:r>
              <a:rPr 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蔡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哲長老</a:t>
            </a:r>
            <a:endParaRPr lang="en-US" altLang="zh-TW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June 2016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28338"/>
              </p:ext>
            </p:extLst>
          </p:nvPr>
        </p:nvGraphicFramePr>
        <p:xfrm>
          <a:off x="342900" y="1463040"/>
          <a:ext cx="845820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066800"/>
                <a:gridCol w="3886200"/>
                <a:gridCol w="1202616"/>
                <a:gridCol w="1426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對伍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服事機會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參與人數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帶領人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6/25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Brunch (10 a – 12:30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邵可鑲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談秉遜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Dinner (3 p – 5:30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黃仲傑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7/21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蕭萬斌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Habitat for Humanity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顏思民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實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機會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18374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請於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6/18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前登記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老師群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50" y="1371600"/>
            <a:ext cx="69342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</a:t>
            </a:r>
            <a:r>
              <a:rPr lang="zh-TW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班課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老師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曾陽生，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黃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俊文，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夏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宗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蓓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蔡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哲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復習課老師</a:t>
            </a:r>
            <a:endParaRPr lang="en-US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胡忠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，曾陽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生，李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宇，蕭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斌，盧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漢台，程中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珊，王繼勇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，汪新文，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Frank Huang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實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領隊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談秉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遜，黃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仲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傑，蕭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斌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邵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鑲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顏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思民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800" dirty="0" smtClean="0"/>
              <a:t> 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參考書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" y="152400"/>
            <a:ext cx="2402451" cy="3608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228934" cy="3608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13" y="152400"/>
            <a:ext cx="2638887" cy="3608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0"/>
            <a:ext cx="1961479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8" y="3898010"/>
            <a:ext cx="1979114" cy="295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200276" cy="30480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7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275576"/>
            <a:ext cx="8458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ichard Stearns, </a:t>
            </a:r>
            <a:r>
              <a:rPr 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The Hole </a:t>
            </a:r>
            <a:r>
              <a:rPr 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in </a:t>
            </a:r>
            <a:r>
              <a:rPr 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Our Gospel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Thomas Nelson, 2009 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中文翻譯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堵塞福音的缺口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陳永財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2011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Timothy J. Keller, </a:t>
            </a:r>
            <a:r>
              <a:rPr 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Ministries of Mercy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P&amp;R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ublishing, 1997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John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Stott, </a:t>
            </a:r>
            <a:r>
              <a:rPr 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Issues Facing Christians Today (4th Edition)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Zondervan, Grand Rapids, Michigan,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2006 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文譯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</a:t>
            </a:r>
            <a:r>
              <a:rPr lang="zh-TW" alt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型觀點</a:t>
            </a:r>
            <a:r>
              <a:rPr lang="en-US" altLang="zh-TW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基督徒改變社會的行動</a:t>
            </a:r>
            <a:r>
              <a:rPr lang="zh-TW" alt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力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劉良淑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台灣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園出版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2009)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Faith in Action Study Bible: Living God’s Word in a Changing World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Zondervan, 2005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John Scott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Radical Disciple: Some Neglected Aspect of Our Calling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2010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中文譯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黃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淑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惠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</a:t>
            </a:r>
            <a:r>
              <a:rPr lang="zh-TW" altLang="en-US" sz="24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界在等待的門</a:t>
            </a:r>
            <a:r>
              <a:rPr lang="zh-TW" altLang="en-US" sz="2400" b="1" i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灣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2015)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參考書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153150"/>
            <a:ext cx="4114800" cy="64633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教會圖書館有存書</a:t>
            </a:r>
            <a:endParaRPr lang="en-US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三個問題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114548"/>
            <a:ext cx="74485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en-US" altLang="zh-TW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</a:t>
            </a:r>
            <a:r>
              <a:rPr lang="en-US" altLang="zh-TW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對我們有什麼期望</a:t>
            </a:r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你認識的福音有缺口嗎</a:t>
            </a:r>
            <a:r>
              <a:rPr lang="en-US" altLang="zh-TW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需要多少人才能改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變世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神對我們有什麼期望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神對我們有什麼期望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愛神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第一大誡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愛人如己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第二大誡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去，使人作耶穌的門徒，並且做同樣的事 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大使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世人哪，耶和華已指示你何為善。他向你所要的是甚麼呢？只要你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行公義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好憐憫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，存謙卑的心，與你的神同行。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彌迦書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6:8)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像耶穌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:8:29,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哥後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3:18,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約一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3:2)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8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827" y="1721346"/>
            <a:ext cx="8458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福音本是神的大能、要救一切相信的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..." (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1:16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基督耶穌裏的、就不定罪了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稱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義得救是最重要的福音，但不是全部的福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全的福音包括靈魂，肉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生活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和社會的三個層面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的需要；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彼此不能分開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們這門課特別談論福音在社會的層面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什麼是福音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455" y="5370493"/>
            <a:ext cx="615034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福音釋放出極大的能力，激發人承擔社會責任，從事社會関懐和社會改革。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524" y="270487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633424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 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3448163" y="2256658"/>
            <a:ext cx="571274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21336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恩典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09700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信心是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音的必需條件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你認識的福音有缺口嗎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524" y="270487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633424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 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3448163" y="2256658"/>
            <a:ext cx="571274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21336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恩典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09700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信心是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音的必需條件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506378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在耶穌的福音裏有份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你認識的福音有缺口嗎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524" y="270487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633424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 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3448163" y="2256658"/>
            <a:ext cx="571274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21336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恩典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09700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信心是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音的必需條件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506378"/>
            <a:ext cx="72987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在耶穌的福音裏有份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marL="914400" lvl="1" indent="-457200">
              <a:spcBef>
                <a:spcPts val="1200"/>
              </a:spcBef>
              <a:buFont typeface="Microsoft JhengHei" panose="020B0604030504040204" pitchFamily="34" charset="-120"/>
              <a:buChar char="─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信心若沒有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就是死的。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雅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2:17)</a:t>
            </a:r>
          </a:p>
          <a:p>
            <a:pPr marL="914400" lvl="1" indent="-457200">
              <a:spcBef>
                <a:spcPts val="1200"/>
              </a:spcBef>
              <a:buFont typeface="Microsoft JhengHei" panose="020B0604030504040204" pitchFamily="34" charset="-120"/>
              <a:buChar char="─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的福音是有缺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口的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02998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2276" y="5958529"/>
            <a:ext cx="2984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3403239" y="5581763"/>
            <a:ext cx="571274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2576" y="545870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恩典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你認識的福音有缺口嗎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9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icrosoft JhengHei"/>
        <a:ea typeface=""/>
        <a:cs typeface=""/>
      </a:majorFont>
      <a:minorFont>
        <a:latin typeface="Microsoft JhengH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2353</Words>
  <Application>Microsoft Office PowerPoint</Application>
  <PresentationFormat>On-screen Show (4:3)</PresentationFormat>
  <Paragraphs>350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Tsai</dc:creator>
  <cp:lastModifiedBy>Ming Tsai</cp:lastModifiedBy>
  <cp:revision>438</cp:revision>
  <cp:lastPrinted>2016-06-04T14:00:01Z</cp:lastPrinted>
  <dcterms:created xsi:type="dcterms:W3CDTF">2015-03-09T21:58:25Z</dcterms:created>
  <dcterms:modified xsi:type="dcterms:W3CDTF">2016-06-05T01:43:15Z</dcterms:modified>
</cp:coreProperties>
</file>